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notesSlides/notesSlide193.xml" ContentType="application/vnd.openxmlformats-officedocument.presentationml.notesSlide+xml"/>
  <Override PartName="/ppt/notesSlides/notesSlide194.xml" ContentType="application/vnd.openxmlformats-officedocument.presentationml.notesSlide+xml"/>
  <Override PartName="/ppt/notesSlides/notesSlide195.xml" ContentType="application/vnd.openxmlformats-officedocument.presentationml.notesSlide+xml"/>
  <Override PartName="/ppt/notesSlides/notesSlide196.xml" ContentType="application/vnd.openxmlformats-officedocument.presentationml.notesSlide+xml"/>
  <Override PartName="/ppt/notesSlides/notesSlide197.xml" ContentType="application/vnd.openxmlformats-officedocument.presentationml.notesSlide+xml"/>
  <Override PartName="/ppt/notesSlides/notesSlide198.xml" ContentType="application/vnd.openxmlformats-officedocument.presentationml.notesSlide+xml"/>
  <Override PartName="/ppt/notesSlides/notesSlide199.xml" ContentType="application/vnd.openxmlformats-officedocument.presentationml.notesSlide+xml"/>
  <Override PartName="/ppt/notesSlides/notesSlide200.xml" ContentType="application/vnd.openxmlformats-officedocument.presentationml.notesSlide+xml"/>
  <Override PartName="/ppt/notesSlides/notesSlide201.xml" ContentType="application/vnd.openxmlformats-officedocument.presentationml.notesSlide+xml"/>
  <Override PartName="/ppt/notesSlides/notesSlide202.xml" ContentType="application/vnd.openxmlformats-officedocument.presentationml.notesSlide+xml"/>
  <Override PartName="/ppt/notesSlides/notesSlide203.xml" ContentType="application/vnd.openxmlformats-officedocument.presentationml.notesSlide+xml"/>
  <Override PartName="/ppt/notesSlides/notesSlide204.xml" ContentType="application/vnd.openxmlformats-officedocument.presentationml.notesSlide+xml"/>
  <Override PartName="/ppt/notesSlides/notesSlide205.xml" ContentType="application/vnd.openxmlformats-officedocument.presentationml.notesSlide+xml"/>
  <Override PartName="/ppt/notesSlides/notesSlide206.xml" ContentType="application/vnd.openxmlformats-officedocument.presentationml.notesSlide+xml"/>
  <Override PartName="/ppt/notesSlides/notesSlide207.xml" ContentType="application/vnd.openxmlformats-officedocument.presentationml.notesSlide+xml"/>
  <Override PartName="/ppt/notesSlides/notesSlide208.xml" ContentType="application/vnd.openxmlformats-officedocument.presentationml.notesSlide+xml"/>
  <Override PartName="/ppt/notesSlides/notesSlide209.xml" ContentType="application/vnd.openxmlformats-officedocument.presentationml.notesSlide+xml"/>
  <Override PartName="/ppt/notesSlides/notesSlide210.xml" ContentType="application/vnd.openxmlformats-officedocument.presentationml.notesSlide+xml"/>
  <Override PartName="/ppt/notesSlides/notesSlide211.xml" ContentType="application/vnd.openxmlformats-officedocument.presentationml.notesSlide+xml"/>
  <Override PartName="/ppt/notesSlides/notesSlide212.xml" ContentType="application/vnd.openxmlformats-officedocument.presentationml.notesSlide+xml"/>
  <Override PartName="/ppt/notesSlides/notesSlide213.xml" ContentType="application/vnd.openxmlformats-officedocument.presentationml.notesSlide+xml"/>
  <Override PartName="/ppt/notesSlides/notesSlide214.xml" ContentType="application/vnd.openxmlformats-officedocument.presentationml.notesSlide+xml"/>
  <Override PartName="/ppt/notesSlides/notesSlide215.xml" ContentType="application/vnd.openxmlformats-officedocument.presentationml.notesSlide+xml"/>
  <Override PartName="/ppt/notesSlides/notesSlide216.xml" ContentType="application/vnd.openxmlformats-officedocument.presentationml.notesSlide+xml"/>
  <Override PartName="/ppt/notesSlides/notesSlide217.xml" ContentType="application/vnd.openxmlformats-officedocument.presentationml.notesSlide+xml"/>
  <Override PartName="/ppt/notesSlides/notesSlide218.xml" ContentType="application/vnd.openxmlformats-officedocument.presentationml.notesSlide+xml"/>
  <Override PartName="/ppt/notesSlides/notesSlide219.xml" ContentType="application/vnd.openxmlformats-officedocument.presentationml.notesSlide+xml"/>
  <Override PartName="/ppt/notesSlides/notesSlide220.xml" ContentType="application/vnd.openxmlformats-officedocument.presentationml.notesSlide+xml"/>
  <Override PartName="/ppt/notesSlides/notesSlide221.xml" ContentType="application/vnd.openxmlformats-officedocument.presentationml.notesSlide+xml"/>
  <Override PartName="/ppt/notesSlides/notesSlide222.xml" ContentType="application/vnd.openxmlformats-officedocument.presentationml.notesSlide+xml"/>
  <Override PartName="/ppt/notesSlides/notesSlide223.xml" ContentType="application/vnd.openxmlformats-officedocument.presentationml.notesSlide+xml"/>
  <Override PartName="/ppt/notesSlides/notesSlide224.xml" ContentType="application/vnd.openxmlformats-officedocument.presentationml.notesSlide+xml"/>
  <Override PartName="/ppt/notesSlides/notesSlide225.xml" ContentType="application/vnd.openxmlformats-officedocument.presentationml.notesSlide+xml"/>
  <Override PartName="/ppt/notesSlides/notesSlide226.xml" ContentType="application/vnd.openxmlformats-officedocument.presentationml.notesSlide+xml"/>
  <Override PartName="/ppt/notesSlides/notesSlide227.xml" ContentType="application/vnd.openxmlformats-officedocument.presentationml.notesSlide+xml"/>
  <Override PartName="/ppt/notesSlides/notesSlide228.xml" ContentType="application/vnd.openxmlformats-officedocument.presentationml.notesSlide+xml"/>
  <Override PartName="/ppt/notesSlides/notesSlide229.xml" ContentType="application/vnd.openxmlformats-officedocument.presentationml.notesSlide+xml"/>
  <Override PartName="/ppt/notesSlides/notesSlide230.xml" ContentType="application/vnd.openxmlformats-officedocument.presentationml.notesSlide+xml"/>
  <Override PartName="/ppt/notesSlides/notesSlide231.xml" ContentType="application/vnd.openxmlformats-officedocument.presentationml.notesSlide+xml"/>
  <Override PartName="/ppt/notesSlides/notesSlide232.xml" ContentType="application/vnd.openxmlformats-officedocument.presentationml.notesSlide+xml"/>
  <Override PartName="/ppt/notesSlides/notesSlide233.xml" ContentType="application/vnd.openxmlformats-officedocument.presentationml.notesSlide+xml"/>
  <Override PartName="/ppt/notesSlides/notesSlide234.xml" ContentType="application/vnd.openxmlformats-officedocument.presentationml.notesSlide+xml"/>
  <Override PartName="/ppt/notesSlides/notesSlide235.xml" ContentType="application/vnd.openxmlformats-officedocument.presentationml.notesSlide+xml"/>
  <Override PartName="/ppt/notesSlides/notesSlide236.xml" ContentType="application/vnd.openxmlformats-officedocument.presentationml.notesSlide+xml"/>
  <Override PartName="/ppt/notesSlides/notesSlide237.xml" ContentType="application/vnd.openxmlformats-officedocument.presentationml.notesSlide+xml"/>
  <Override PartName="/ppt/notesSlides/notesSlide238.xml" ContentType="application/vnd.openxmlformats-officedocument.presentationml.notesSlide+xml"/>
  <Override PartName="/ppt/notesSlides/notesSlide239.xml" ContentType="application/vnd.openxmlformats-officedocument.presentationml.notesSlide+xml"/>
  <Override PartName="/ppt/notesSlides/notesSlide240.xml" ContentType="application/vnd.openxmlformats-officedocument.presentationml.notesSlide+xml"/>
  <Override PartName="/ppt/notesSlides/notesSlide241.xml" ContentType="application/vnd.openxmlformats-officedocument.presentationml.notesSlide+xml"/>
  <Override PartName="/ppt/notesSlides/notesSlide242.xml" ContentType="application/vnd.openxmlformats-officedocument.presentationml.notesSlide+xml"/>
  <Override PartName="/ppt/notesSlides/notesSlide243.xml" ContentType="application/vnd.openxmlformats-officedocument.presentationml.notesSlide+xml"/>
  <Override PartName="/ppt/notesSlides/notesSlide244.xml" ContentType="application/vnd.openxmlformats-officedocument.presentationml.notesSlide+xml"/>
  <Override PartName="/ppt/notesSlides/notesSlide245.xml" ContentType="application/vnd.openxmlformats-officedocument.presentationml.notesSlide+xml"/>
  <Override PartName="/ppt/notesSlides/notesSlide246.xml" ContentType="application/vnd.openxmlformats-officedocument.presentationml.notesSlide+xml"/>
  <Override PartName="/ppt/notesSlides/notesSlide247.xml" ContentType="application/vnd.openxmlformats-officedocument.presentationml.notesSlide+xml"/>
  <Override PartName="/ppt/notesSlides/notesSlide248.xml" ContentType="application/vnd.openxmlformats-officedocument.presentationml.notesSlide+xml"/>
  <Override PartName="/ppt/notesSlides/notesSlide249.xml" ContentType="application/vnd.openxmlformats-officedocument.presentationml.notesSlide+xml"/>
  <Override PartName="/ppt/notesSlides/notesSlide250.xml" ContentType="application/vnd.openxmlformats-officedocument.presentationml.notesSlide+xml"/>
  <Override PartName="/ppt/notesSlides/notesSlide251.xml" ContentType="application/vnd.openxmlformats-officedocument.presentationml.notesSlide+xml"/>
  <Override PartName="/ppt/notesSlides/notesSlide252.xml" ContentType="application/vnd.openxmlformats-officedocument.presentationml.notesSlide+xml"/>
  <Override PartName="/ppt/notesSlides/notesSlide253.xml" ContentType="application/vnd.openxmlformats-officedocument.presentationml.notesSlide+xml"/>
  <Override PartName="/ppt/notesSlides/notesSlide254.xml" ContentType="application/vnd.openxmlformats-officedocument.presentationml.notesSlide+xml"/>
  <Override PartName="/ppt/notesSlides/notesSlide255.xml" ContentType="application/vnd.openxmlformats-officedocument.presentationml.notesSlide+xml"/>
  <Override PartName="/ppt/notesSlides/notesSlide256.xml" ContentType="application/vnd.openxmlformats-officedocument.presentationml.notesSlide+xml"/>
  <Override PartName="/ppt/notesSlides/notesSlide257.xml" ContentType="application/vnd.openxmlformats-officedocument.presentationml.notesSlide+xml"/>
  <Override PartName="/ppt/notesSlides/notesSlide258.xml" ContentType="application/vnd.openxmlformats-officedocument.presentationml.notesSlide+xml"/>
  <Override PartName="/ppt/notesSlides/notesSlide259.xml" ContentType="application/vnd.openxmlformats-officedocument.presentationml.notesSlide+xml"/>
  <Override PartName="/ppt/notesSlides/notesSlide260.xml" ContentType="application/vnd.openxmlformats-officedocument.presentationml.notesSlide+xml"/>
  <Override PartName="/ppt/notesSlides/notesSlide261.xml" ContentType="application/vnd.openxmlformats-officedocument.presentationml.notesSlide+xml"/>
  <Override PartName="/ppt/notesSlides/notesSlide262.xml" ContentType="application/vnd.openxmlformats-officedocument.presentationml.notesSlide+xml"/>
  <Override PartName="/ppt/notesSlides/notesSlide263.xml" ContentType="application/vnd.openxmlformats-officedocument.presentationml.notesSlide+xml"/>
  <Override PartName="/ppt/notesSlides/notesSlide264.xml" ContentType="application/vnd.openxmlformats-officedocument.presentationml.notesSlide+xml"/>
  <Override PartName="/ppt/notesSlides/notesSlide265.xml" ContentType="application/vnd.openxmlformats-officedocument.presentationml.notesSlide+xml"/>
  <Override PartName="/ppt/notesSlides/notesSlide266.xml" ContentType="application/vnd.openxmlformats-officedocument.presentationml.notesSlide+xml"/>
  <Override PartName="/ppt/notesSlides/notesSlide267.xml" ContentType="application/vnd.openxmlformats-officedocument.presentationml.notesSlide+xml"/>
  <Override PartName="/ppt/notesSlides/notesSlide268.xml" ContentType="application/vnd.openxmlformats-officedocument.presentationml.notesSlide+xml"/>
  <Override PartName="/ppt/notesSlides/notesSlide269.xml" ContentType="application/vnd.openxmlformats-officedocument.presentationml.notesSlide+xml"/>
  <Override PartName="/ppt/notesSlides/notesSlide270.xml" ContentType="application/vnd.openxmlformats-officedocument.presentationml.notesSlide+xml"/>
  <Override PartName="/ppt/notesSlides/notesSlide271.xml" ContentType="application/vnd.openxmlformats-officedocument.presentationml.notesSlide+xml"/>
  <Override PartName="/ppt/notesSlides/notesSlide272.xml" ContentType="application/vnd.openxmlformats-officedocument.presentationml.notesSlide+xml"/>
  <Override PartName="/ppt/notesSlides/notesSlide273.xml" ContentType="application/vnd.openxmlformats-officedocument.presentationml.notesSlide+xml"/>
  <Override PartName="/ppt/notesSlides/notesSlide274.xml" ContentType="application/vnd.openxmlformats-officedocument.presentationml.notesSlide+xml"/>
  <Override PartName="/ppt/notesSlides/notesSlide275.xml" ContentType="application/vnd.openxmlformats-officedocument.presentationml.notesSlide+xml"/>
  <Override PartName="/ppt/notesSlides/notesSlide276.xml" ContentType="application/vnd.openxmlformats-officedocument.presentationml.notesSlide+xml"/>
  <Override PartName="/ppt/notesSlides/notesSlide277.xml" ContentType="application/vnd.openxmlformats-officedocument.presentationml.notesSlide+xml"/>
  <Override PartName="/ppt/notesSlides/notesSlide278.xml" ContentType="application/vnd.openxmlformats-officedocument.presentationml.notesSlide+xml"/>
  <Override PartName="/ppt/notesSlides/notesSlide279.xml" ContentType="application/vnd.openxmlformats-officedocument.presentationml.notesSlide+xml"/>
  <Override PartName="/ppt/notesSlides/notesSlide280.xml" ContentType="application/vnd.openxmlformats-officedocument.presentationml.notesSlide+xml"/>
  <Override PartName="/ppt/notesSlides/notesSlide281.xml" ContentType="application/vnd.openxmlformats-officedocument.presentationml.notesSlide+xml"/>
  <Override PartName="/ppt/notesSlides/notesSlide282.xml" ContentType="application/vnd.openxmlformats-officedocument.presentationml.notesSlide+xml"/>
  <Override PartName="/ppt/notesSlides/notesSlide283.xml" ContentType="application/vnd.openxmlformats-officedocument.presentationml.notesSlide+xml"/>
  <Override PartName="/ppt/notesSlides/notesSlide284.xml" ContentType="application/vnd.openxmlformats-officedocument.presentationml.notesSlide+xml"/>
  <Override PartName="/ppt/notesSlides/notesSlide285.xml" ContentType="application/vnd.openxmlformats-officedocument.presentationml.notesSlide+xml"/>
  <Override PartName="/ppt/notesSlides/notesSlide286.xml" ContentType="application/vnd.openxmlformats-officedocument.presentationml.notesSlide+xml"/>
  <Override PartName="/ppt/notesSlides/notesSlide287.xml" ContentType="application/vnd.openxmlformats-officedocument.presentationml.notesSlide+xml"/>
  <Override PartName="/ppt/notesSlides/notesSlide288.xml" ContentType="application/vnd.openxmlformats-officedocument.presentationml.notesSlide+xml"/>
  <Override PartName="/ppt/notesSlides/notesSlide289.xml" ContentType="application/vnd.openxmlformats-officedocument.presentationml.notesSlide+xml"/>
  <Override PartName="/ppt/notesSlides/notesSlide290.xml" ContentType="application/vnd.openxmlformats-officedocument.presentationml.notesSlide+xml"/>
  <Override PartName="/ppt/notesSlides/notesSlide291.xml" ContentType="application/vnd.openxmlformats-officedocument.presentationml.notesSlide+xml"/>
  <Override PartName="/ppt/notesSlides/notesSlide292.xml" ContentType="application/vnd.openxmlformats-officedocument.presentationml.notesSlide+xml"/>
  <Override PartName="/ppt/notesSlides/notesSlide293.xml" ContentType="application/vnd.openxmlformats-officedocument.presentationml.notesSlide+xml"/>
  <Override PartName="/ppt/notesSlides/notesSlide294.xml" ContentType="application/vnd.openxmlformats-officedocument.presentationml.notesSlide+xml"/>
  <Override PartName="/ppt/notesSlides/notesSlide295.xml" ContentType="application/vnd.openxmlformats-officedocument.presentationml.notesSlide+xml"/>
  <Override PartName="/ppt/notesSlides/notesSlide296.xml" ContentType="application/vnd.openxmlformats-officedocument.presentationml.notesSlide+xml"/>
  <Override PartName="/ppt/notesSlides/notesSlide297.xml" ContentType="application/vnd.openxmlformats-officedocument.presentationml.notesSlide+xml"/>
  <Override PartName="/ppt/notesSlides/notesSlide298.xml" ContentType="application/vnd.openxmlformats-officedocument.presentationml.notesSlide+xml"/>
  <Override PartName="/ppt/notesSlides/notesSlide299.xml" ContentType="application/vnd.openxmlformats-officedocument.presentationml.notesSlide+xml"/>
  <Override PartName="/ppt/notesSlides/notesSlide300.xml" ContentType="application/vnd.openxmlformats-officedocument.presentationml.notesSlide+xml"/>
  <Override PartName="/ppt/notesSlides/notesSlide301.xml" ContentType="application/vnd.openxmlformats-officedocument.presentationml.notesSlide+xml"/>
  <Override PartName="/ppt/notesSlides/notesSlide302.xml" ContentType="application/vnd.openxmlformats-officedocument.presentationml.notesSlide+xml"/>
  <Override PartName="/ppt/notesSlides/notesSlide303.xml" ContentType="application/vnd.openxmlformats-officedocument.presentationml.notesSlide+xml"/>
  <Override PartName="/ppt/notesSlides/notesSlide304.xml" ContentType="application/vnd.openxmlformats-officedocument.presentationml.notesSlide+xml"/>
  <Override PartName="/ppt/notesSlides/notesSlide305.xml" ContentType="application/vnd.openxmlformats-officedocument.presentationml.notesSlide+xml"/>
  <Override PartName="/ppt/notesSlides/notesSlide306.xml" ContentType="application/vnd.openxmlformats-officedocument.presentationml.notesSlide+xml"/>
  <Override PartName="/ppt/notesSlides/notesSlide307.xml" ContentType="application/vnd.openxmlformats-officedocument.presentationml.notesSlide+xml"/>
  <Override PartName="/ppt/notesSlides/notesSlide30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 autoCompressPictures="0">
  <p:sldMasterIdLst>
    <p:sldMasterId id="2147483766" r:id="rId1"/>
  </p:sldMasterIdLst>
  <p:notesMasterIdLst>
    <p:notesMasterId r:id="rId314"/>
  </p:notesMasterIdLst>
  <p:sldIdLst>
    <p:sldId id="1119" r:id="rId2"/>
    <p:sldId id="1652" r:id="rId3"/>
    <p:sldId id="1100" r:id="rId4"/>
    <p:sldId id="1290" r:id="rId5"/>
    <p:sldId id="1291" r:id="rId6"/>
    <p:sldId id="1292" r:id="rId7"/>
    <p:sldId id="1293" r:id="rId8"/>
    <p:sldId id="1294" r:id="rId9"/>
    <p:sldId id="1295" r:id="rId10"/>
    <p:sldId id="1296" r:id="rId11"/>
    <p:sldId id="1297" r:id="rId12"/>
    <p:sldId id="1298" r:id="rId13"/>
    <p:sldId id="1299" r:id="rId14"/>
    <p:sldId id="1300" r:id="rId15"/>
    <p:sldId id="1301" r:id="rId16"/>
    <p:sldId id="1302" r:id="rId17"/>
    <p:sldId id="1412" r:id="rId18"/>
    <p:sldId id="1403" r:id="rId19"/>
    <p:sldId id="1303" r:id="rId20"/>
    <p:sldId id="1413" r:id="rId21"/>
    <p:sldId id="1414" r:id="rId22"/>
    <p:sldId id="1311" r:id="rId23"/>
    <p:sldId id="1310" r:id="rId24"/>
    <p:sldId id="1312" r:id="rId25"/>
    <p:sldId id="1313" r:id="rId26"/>
    <p:sldId id="1314" r:id="rId27"/>
    <p:sldId id="1315" r:id="rId28"/>
    <p:sldId id="1316" r:id="rId29"/>
    <p:sldId id="1317" r:id="rId30"/>
    <p:sldId id="1318" r:id="rId31"/>
    <p:sldId id="1319" r:id="rId32"/>
    <p:sldId id="1320" r:id="rId33"/>
    <p:sldId id="1321" r:id="rId34"/>
    <p:sldId id="1415" r:id="rId35"/>
    <p:sldId id="1422" r:id="rId36"/>
    <p:sldId id="1417" r:id="rId37"/>
    <p:sldId id="1423" r:id="rId38"/>
    <p:sldId id="1424" r:id="rId39"/>
    <p:sldId id="1425" r:id="rId40"/>
    <p:sldId id="1420" r:id="rId41"/>
    <p:sldId id="1426" r:id="rId42"/>
    <p:sldId id="1427" r:id="rId43"/>
    <p:sldId id="1322" r:id="rId44"/>
    <p:sldId id="1323" r:id="rId45"/>
    <p:sldId id="1430" r:id="rId46"/>
    <p:sldId id="1431" r:id="rId47"/>
    <p:sldId id="1432" r:id="rId48"/>
    <p:sldId id="1324" r:id="rId49"/>
    <p:sldId id="1429" r:id="rId50"/>
    <p:sldId id="1428" r:id="rId51"/>
    <p:sldId id="1325" r:id="rId52"/>
    <p:sldId id="1326" r:id="rId53"/>
    <p:sldId id="1327" r:id="rId54"/>
    <p:sldId id="1328" r:id="rId55"/>
    <p:sldId id="1329" r:id="rId56"/>
    <p:sldId id="1330" r:id="rId57"/>
    <p:sldId id="1331" r:id="rId58"/>
    <p:sldId id="1619" r:id="rId59"/>
    <p:sldId id="1623" r:id="rId60"/>
    <p:sldId id="1621" r:id="rId61"/>
    <p:sldId id="1405" r:id="rId62"/>
    <p:sldId id="1433" r:id="rId63"/>
    <p:sldId id="1434" r:id="rId64"/>
    <p:sldId id="1435" r:id="rId65"/>
    <p:sldId id="1436" r:id="rId66"/>
    <p:sldId id="1437" r:id="rId67"/>
    <p:sldId id="1438" r:id="rId68"/>
    <p:sldId id="1439" r:id="rId69"/>
    <p:sldId id="1440" r:id="rId70"/>
    <p:sldId id="1441" r:id="rId71"/>
    <p:sldId id="1653" r:id="rId72"/>
    <p:sldId id="1442" r:id="rId73"/>
    <p:sldId id="1443" r:id="rId74"/>
    <p:sldId id="1444" r:id="rId75"/>
    <p:sldId id="1445" r:id="rId76"/>
    <p:sldId id="1620" r:id="rId77"/>
    <p:sldId id="1406" r:id="rId78"/>
    <p:sldId id="1446" r:id="rId79"/>
    <p:sldId id="1447" r:id="rId80"/>
    <p:sldId id="1448" r:id="rId81"/>
    <p:sldId id="1449" r:id="rId82"/>
    <p:sldId id="1450" r:id="rId83"/>
    <p:sldId id="1451" r:id="rId84"/>
    <p:sldId id="1452" r:id="rId85"/>
    <p:sldId id="1453" r:id="rId86"/>
    <p:sldId id="1454" r:id="rId87"/>
    <p:sldId id="1455" r:id="rId88"/>
    <p:sldId id="1456" r:id="rId89"/>
    <p:sldId id="1457" r:id="rId90"/>
    <p:sldId id="1458" r:id="rId91"/>
    <p:sldId id="1459" r:id="rId92"/>
    <p:sldId id="1460" r:id="rId93"/>
    <p:sldId id="1461" r:id="rId94"/>
    <p:sldId id="1462" r:id="rId95"/>
    <p:sldId id="1466" r:id="rId96"/>
    <p:sldId id="1609" r:id="rId97"/>
    <p:sldId id="1476" r:id="rId98"/>
    <p:sldId id="1477" r:id="rId99"/>
    <p:sldId id="1478" r:id="rId100"/>
    <p:sldId id="1479" r:id="rId101"/>
    <p:sldId id="1480" r:id="rId102"/>
    <p:sldId id="1481" r:id="rId103"/>
    <p:sldId id="1482" r:id="rId104"/>
    <p:sldId id="1483" r:id="rId105"/>
    <p:sldId id="1484" r:id="rId106"/>
    <p:sldId id="1485" r:id="rId107"/>
    <p:sldId id="1486" r:id="rId108"/>
    <p:sldId id="1487" r:id="rId109"/>
    <p:sldId id="1488" r:id="rId110"/>
    <p:sldId id="1489" r:id="rId111"/>
    <p:sldId id="1490" r:id="rId112"/>
    <p:sldId id="1491" r:id="rId113"/>
    <p:sldId id="1492" r:id="rId114"/>
    <p:sldId id="1493" r:id="rId115"/>
    <p:sldId id="1494" r:id="rId116"/>
    <p:sldId id="1495" r:id="rId117"/>
    <p:sldId id="1496" r:id="rId118"/>
    <p:sldId id="1497" r:id="rId119"/>
    <p:sldId id="1498" r:id="rId120"/>
    <p:sldId id="1464" r:id="rId121"/>
    <p:sldId id="1465" r:id="rId122"/>
    <p:sldId id="1467" r:id="rId123"/>
    <p:sldId id="1468" r:id="rId124"/>
    <p:sldId id="1469" r:id="rId125"/>
    <p:sldId id="1470" r:id="rId126"/>
    <p:sldId id="1471" r:id="rId127"/>
    <p:sldId id="1472" r:id="rId128"/>
    <p:sldId id="1473" r:id="rId129"/>
    <p:sldId id="1474" r:id="rId130"/>
    <p:sldId id="1475" r:id="rId131"/>
    <p:sldId id="1622" r:id="rId132"/>
    <p:sldId id="1624" r:id="rId133"/>
    <p:sldId id="1625" r:id="rId134"/>
    <p:sldId id="1626" r:id="rId135"/>
    <p:sldId id="1408" r:id="rId136"/>
    <p:sldId id="1499" r:id="rId137"/>
    <p:sldId id="1500" r:id="rId138"/>
    <p:sldId id="1501" r:id="rId139"/>
    <p:sldId id="1502" r:id="rId140"/>
    <p:sldId id="1503" r:id="rId141"/>
    <p:sldId id="1504" r:id="rId142"/>
    <p:sldId id="1505" r:id="rId143"/>
    <p:sldId id="1506" r:id="rId144"/>
    <p:sldId id="1507" r:id="rId145"/>
    <p:sldId id="1508" r:id="rId146"/>
    <p:sldId id="1510" r:id="rId147"/>
    <p:sldId id="1511" r:id="rId148"/>
    <p:sldId id="1512" r:id="rId149"/>
    <p:sldId id="1513" r:id="rId150"/>
    <p:sldId id="1514" r:id="rId151"/>
    <p:sldId id="1515" r:id="rId152"/>
    <p:sldId id="1516" r:id="rId153"/>
    <p:sldId id="1517" r:id="rId154"/>
    <p:sldId id="1627" r:id="rId155"/>
    <p:sldId id="1628" r:id="rId156"/>
    <p:sldId id="1629" r:id="rId157"/>
    <p:sldId id="1630" r:id="rId158"/>
    <p:sldId id="1631" r:id="rId159"/>
    <p:sldId id="1654" r:id="rId160"/>
    <p:sldId id="1655" r:id="rId161"/>
    <p:sldId id="1656" r:id="rId162"/>
    <p:sldId id="1657" r:id="rId163"/>
    <p:sldId id="1658" r:id="rId164"/>
    <p:sldId id="1659" r:id="rId165"/>
    <p:sldId id="1660" r:id="rId166"/>
    <p:sldId id="1661" r:id="rId167"/>
    <p:sldId id="1662" r:id="rId168"/>
    <p:sldId id="1407" r:id="rId169"/>
    <p:sldId id="1518" r:id="rId170"/>
    <p:sldId id="1519" r:id="rId171"/>
    <p:sldId id="1610" r:id="rId172"/>
    <p:sldId id="1611" r:id="rId173"/>
    <p:sldId id="1612" r:id="rId174"/>
    <p:sldId id="1613" r:id="rId175"/>
    <p:sldId id="1614" r:id="rId176"/>
    <p:sldId id="1615" r:id="rId177"/>
    <p:sldId id="1616" r:id="rId178"/>
    <p:sldId id="1617" r:id="rId179"/>
    <p:sldId id="1520" r:id="rId180"/>
    <p:sldId id="1521" r:id="rId181"/>
    <p:sldId id="1663" r:id="rId182"/>
    <p:sldId id="1522" r:id="rId183"/>
    <p:sldId id="1523" r:id="rId184"/>
    <p:sldId id="1524" r:id="rId185"/>
    <p:sldId id="1525" r:id="rId186"/>
    <p:sldId id="1526" r:id="rId187"/>
    <p:sldId id="1664" r:id="rId188"/>
    <p:sldId id="1527" r:id="rId189"/>
    <p:sldId id="1528" r:id="rId190"/>
    <p:sldId id="1529" r:id="rId191"/>
    <p:sldId id="1541" r:id="rId192"/>
    <p:sldId id="1665" r:id="rId193"/>
    <p:sldId id="1666" r:id="rId194"/>
    <p:sldId id="1667" r:id="rId195"/>
    <p:sldId id="1668" r:id="rId196"/>
    <p:sldId id="1530" r:id="rId197"/>
    <p:sldId id="1531" r:id="rId198"/>
    <p:sldId id="1532" r:id="rId199"/>
    <p:sldId id="1533" r:id="rId200"/>
    <p:sldId id="1534" r:id="rId201"/>
    <p:sldId id="1535" r:id="rId202"/>
    <p:sldId id="1536" r:id="rId203"/>
    <p:sldId id="1537" r:id="rId204"/>
    <p:sldId id="1538" r:id="rId205"/>
    <p:sldId id="1539" r:id="rId206"/>
    <p:sldId id="1540" r:id="rId207"/>
    <p:sldId id="1542" r:id="rId208"/>
    <p:sldId id="1543" r:id="rId209"/>
    <p:sldId id="1544" r:id="rId210"/>
    <p:sldId id="1545" r:id="rId211"/>
    <p:sldId id="1548" r:id="rId212"/>
    <p:sldId id="1546" r:id="rId213"/>
    <p:sldId id="1547" r:id="rId214"/>
    <p:sldId id="1549" r:id="rId215"/>
    <p:sldId id="1550" r:id="rId216"/>
    <p:sldId id="1551" r:id="rId217"/>
    <p:sldId id="1633" r:id="rId218"/>
    <p:sldId id="1634" r:id="rId219"/>
    <p:sldId id="1635" r:id="rId220"/>
    <p:sldId id="1636" r:id="rId221"/>
    <p:sldId id="1637" r:id="rId222"/>
    <p:sldId id="1409" r:id="rId223"/>
    <p:sldId id="1552" r:id="rId224"/>
    <p:sldId id="1553" r:id="rId225"/>
    <p:sldId id="1554" r:id="rId226"/>
    <p:sldId id="1555" r:id="rId227"/>
    <p:sldId id="1556" r:id="rId228"/>
    <p:sldId id="1557" r:id="rId229"/>
    <p:sldId id="1559" r:id="rId230"/>
    <p:sldId id="1558" r:id="rId231"/>
    <p:sldId id="1642" r:id="rId232"/>
    <p:sldId id="1643" r:id="rId233"/>
    <p:sldId id="1638" r:id="rId234"/>
    <p:sldId id="1641" r:id="rId235"/>
    <p:sldId id="1640" r:id="rId236"/>
    <p:sldId id="1639" r:id="rId237"/>
    <p:sldId id="1410" r:id="rId238"/>
    <p:sldId id="1359" r:id="rId239"/>
    <p:sldId id="1360" r:id="rId240"/>
    <p:sldId id="1361" r:id="rId241"/>
    <p:sldId id="1563" r:id="rId242"/>
    <p:sldId id="1560" r:id="rId243"/>
    <p:sldId id="1564" r:id="rId244"/>
    <p:sldId id="1561" r:id="rId245"/>
    <p:sldId id="1363" r:id="rId246"/>
    <p:sldId id="1364" r:id="rId247"/>
    <p:sldId id="1365" r:id="rId248"/>
    <p:sldId id="1366" r:id="rId249"/>
    <p:sldId id="1565" r:id="rId250"/>
    <p:sldId id="1367" r:id="rId251"/>
    <p:sldId id="1368" r:id="rId252"/>
    <p:sldId id="1369" r:id="rId253"/>
    <p:sldId id="1566" r:id="rId254"/>
    <p:sldId id="1371" r:id="rId255"/>
    <p:sldId id="1372" r:id="rId256"/>
    <p:sldId id="1373" r:id="rId257"/>
    <p:sldId id="1567" r:id="rId258"/>
    <p:sldId id="1562" r:id="rId259"/>
    <p:sldId id="1568" r:id="rId260"/>
    <p:sldId id="1569" r:id="rId261"/>
    <p:sldId id="1570" r:id="rId262"/>
    <p:sldId id="1571" r:id="rId263"/>
    <p:sldId id="1669" r:id="rId264"/>
    <p:sldId id="1670" r:id="rId265"/>
    <p:sldId id="1671" r:id="rId266"/>
    <p:sldId id="1672" r:id="rId267"/>
    <p:sldId id="1572" r:id="rId268"/>
    <p:sldId id="1573" r:id="rId269"/>
    <p:sldId id="1574" r:id="rId270"/>
    <p:sldId id="1575" r:id="rId271"/>
    <p:sldId id="1576" r:id="rId272"/>
    <p:sldId id="1577" r:id="rId273"/>
    <p:sldId id="1578" r:id="rId274"/>
    <p:sldId id="1579" r:id="rId275"/>
    <p:sldId id="1580" r:id="rId276"/>
    <p:sldId id="1581" r:id="rId277"/>
    <p:sldId id="1582" r:id="rId278"/>
    <p:sldId id="1583" r:id="rId279"/>
    <p:sldId id="1584" r:id="rId280"/>
    <p:sldId id="1647" r:id="rId281"/>
    <p:sldId id="1644" r:id="rId282"/>
    <p:sldId id="1645" r:id="rId283"/>
    <p:sldId id="1646" r:id="rId284"/>
    <p:sldId id="1411" r:id="rId285"/>
    <p:sldId id="1585" r:id="rId286"/>
    <p:sldId id="1586" r:id="rId287"/>
    <p:sldId id="1587" r:id="rId288"/>
    <p:sldId id="1588" r:id="rId289"/>
    <p:sldId id="1589" r:id="rId290"/>
    <p:sldId id="1590" r:id="rId291"/>
    <p:sldId id="1591" r:id="rId292"/>
    <p:sldId id="1592" r:id="rId293"/>
    <p:sldId id="1593" r:id="rId294"/>
    <p:sldId id="1595" r:id="rId295"/>
    <p:sldId id="1594" r:id="rId296"/>
    <p:sldId id="1596" r:id="rId297"/>
    <p:sldId id="1597" r:id="rId298"/>
    <p:sldId id="1598" r:id="rId299"/>
    <p:sldId id="1599" r:id="rId300"/>
    <p:sldId id="1600" r:id="rId301"/>
    <p:sldId id="1601" r:id="rId302"/>
    <p:sldId id="1602" r:id="rId303"/>
    <p:sldId id="1603" r:id="rId304"/>
    <p:sldId id="1605" r:id="rId305"/>
    <p:sldId id="1606" r:id="rId306"/>
    <p:sldId id="1607" r:id="rId307"/>
    <p:sldId id="1608" r:id="rId308"/>
    <p:sldId id="1618" r:id="rId309"/>
    <p:sldId id="1648" r:id="rId310"/>
    <p:sldId id="1649" r:id="rId311"/>
    <p:sldId id="1650" r:id="rId312"/>
    <p:sldId id="1651" r:id="rId313"/>
  </p:sldIdLst>
  <p:sldSz cx="9906000" cy="6858000" type="A4"/>
  <p:notesSz cx="9928225" cy="6797675"/>
  <p:embeddedFontLst>
    <p:embeddedFont>
      <p:font typeface="Calibri" panose="020F0502020204030204" pitchFamily="34" charset="0"/>
      <p:regular r:id="rId315"/>
      <p:bold r:id="rId316"/>
      <p:italic r:id="rId317"/>
      <p:boldItalic r:id="rId318"/>
    </p:embeddedFont>
    <p:embeddedFont>
      <p:font typeface="Calibri Light" panose="020F0302020204030204" pitchFamily="34" charset="0"/>
      <p:regular r:id="rId319"/>
      <p:italic r:id="rId320"/>
    </p:embeddedFont>
    <p:embeddedFont>
      <p:font typeface="Candara" panose="020E0502030303020204" pitchFamily="34" charset="0"/>
      <p:regular r:id="rId321"/>
      <p:bold r:id="rId322"/>
      <p:italic r:id="rId323"/>
      <p:boldItalic r:id="rId324"/>
    </p:embeddedFont>
    <p:embeddedFont>
      <p:font typeface="Consolas" panose="020B0609020204030204" pitchFamily="49" charset="0"/>
      <p:regular r:id="rId325"/>
      <p:bold r:id="rId326"/>
      <p:italic r:id="rId327"/>
      <p:boldItalic r:id="rId328"/>
    </p:embeddedFont>
    <p:embeddedFont>
      <p:font typeface="고도 M" panose="02000503000000020004" pitchFamily="2" charset="-127"/>
      <p:regular r:id="rId329"/>
    </p:embeddedFont>
    <p:embeddedFont>
      <p:font typeface="맑은 고딕" panose="020B0503020000020004" pitchFamily="50" charset="-127"/>
      <p:regular r:id="rId330"/>
      <p:bold r:id="rId331"/>
    </p:embeddedFont>
    <p:embeddedFont>
      <p:font typeface="맑은 고딕" panose="020B0503020000020004" pitchFamily="50" charset="-127"/>
      <p:regular r:id="rId330"/>
      <p:bold r:id="rId331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7" orient="horz" pos="2160" userDrawn="1">
          <p15:clr>
            <a:srgbClr val="A4A3A4"/>
          </p15:clr>
        </p15:guide>
        <p15:guide id="39" pos="3120" userDrawn="1">
          <p15:clr>
            <a:srgbClr val="A4A3A4"/>
          </p15:clr>
        </p15:guide>
        <p15:guide id="41" pos="6068" userDrawn="1">
          <p15:clr>
            <a:srgbClr val="A4A3A4"/>
          </p15:clr>
        </p15:guide>
        <p15:guide id="45" orient="horz" pos="3906" userDrawn="1">
          <p15:clr>
            <a:srgbClr val="A4A3A4"/>
          </p15:clr>
        </p15:guide>
        <p15:guide id="47" pos="2984" userDrawn="1">
          <p15:clr>
            <a:srgbClr val="A4A3A4"/>
          </p15:clr>
        </p15:guide>
        <p15:guide id="48" pos="3256" userDrawn="1">
          <p15:clr>
            <a:srgbClr val="A4A3A4"/>
          </p15:clr>
        </p15:guide>
        <p15:guide id="51" orient="horz" pos="4204">
          <p15:clr>
            <a:srgbClr val="A4A3A4"/>
          </p15:clr>
        </p15:guide>
        <p15:guide id="52" orient="horz" pos="4044">
          <p15:clr>
            <a:srgbClr val="A4A3A4"/>
          </p15:clr>
        </p15:guide>
        <p15:guide id="53" orient="horz" pos="4013">
          <p15:clr>
            <a:srgbClr val="A4A3A4"/>
          </p15:clr>
        </p15:guide>
        <p15:guide id="54" orient="horz" pos="4156" userDrawn="1">
          <p15:clr>
            <a:srgbClr val="A4A3A4"/>
          </p15:clr>
        </p15:guide>
        <p15:guide id="55" orient="horz" pos="4242">
          <p15:clr>
            <a:srgbClr val="A4A3A4"/>
          </p15:clr>
        </p15:guide>
        <p15:guide id="57" orient="horz" pos="187" userDrawn="1">
          <p15:clr>
            <a:srgbClr val="A4A3A4"/>
          </p15:clr>
        </p15:guide>
        <p15:guide id="58" pos="172" userDrawn="1">
          <p15:clr>
            <a:srgbClr val="A4A3A4"/>
          </p15:clr>
        </p15:guide>
        <p15:guide id="59" orient="horz" pos="300" userDrawn="1">
          <p15:clr>
            <a:srgbClr val="A4A3A4"/>
          </p15:clr>
        </p15:guide>
        <p15:guide id="60" orient="horz" pos="4172">
          <p15:clr>
            <a:srgbClr val="A4A3A4"/>
          </p15:clr>
        </p15:guide>
        <p15:guide id="61" orient="horz" pos="151">
          <p15:clr>
            <a:srgbClr val="A4A3A4"/>
          </p15:clr>
        </p15:guide>
        <p15:guide id="62" orient="horz" pos="287">
          <p15:clr>
            <a:srgbClr val="A4A3A4"/>
          </p15:clr>
        </p15:guide>
        <p15:guide id="63" orient="horz" pos="934">
          <p15:clr>
            <a:srgbClr val="A4A3A4"/>
          </p15:clr>
        </p15:guide>
        <p15:guide id="64" orient="horz" pos="704">
          <p15:clr>
            <a:srgbClr val="A4A3A4"/>
          </p15:clr>
        </p15:guide>
        <p15:guide id="65" orient="horz" pos="1191">
          <p15:clr>
            <a:srgbClr val="A4A3A4"/>
          </p15:clr>
        </p15:guide>
        <p15:guide id="66" orient="horz" pos="3398">
          <p15:clr>
            <a:srgbClr val="A4A3A4"/>
          </p15:clr>
        </p15:guide>
        <p15:guide id="67" orient="horz" pos="3314">
          <p15:clr>
            <a:srgbClr val="A4A3A4"/>
          </p15:clr>
        </p15:guide>
        <p15:guide id="68" pos="3978">
          <p15:clr>
            <a:srgbClr val="A4A3A4"/>
          </p15:clr>
        </p15:guide>
        <p15:guide id="69" pos="396">
          <p15:clr>
            <a:srgbClr val="A4A3A4"/>
          </p15:clr>
        </p15:guide>
        <p15:guide id="70" orient="horz" pos="3905">
          <p15:clr>
            <a:srgbClr val="A4A3A4"/>
          </p15:clr>
        </p15:guide>
        <p15:guide id="71" orient="horz" pos="4050">
          <p15:clr>
            <a:srgbClr val="A4A3A4"/>
          </p15:clr>
        </p15:guide>
        <p15:guide id="72" orient="horz" pos="4049">
          <p15:clr>
            <a:srgbClr val="A4A3A4"/>
          </p15:clr>
        </p15:guide>
        <p15:guide id="73" orient="horz" pos="878">
          <p15:clr>
            <a:srgbClr val="A4A3A4"/>
          </p15:clr>
        </p15:guide>
        <p15:guide id="74" orient="horz" pos="1751">
          <p15:clr>
            <a:srgbClr val="A4A3A4"/>
          </p15:clr>
        </p15:guide>
        <p15:guide id="75" orient="horz" pos="4012">
          <p15:clr>
            <a:srgbClr val="A4A3A4"/>
          </p15:clr>
        </p15:guide>
        <p15:guide id="76" orient="horz" pos="877">
          <p15:clr>
            <a:srgbClr val="A4A3A4"/>
          </p15:clr>
        </p15:guide>
        <p15:guide id="77" orient="horz" pos="2159">
          <p15:clr>
            <a:srgbClr val="A4A3A4"/>
          </p15:clr>
        </p15:guide>
        <p15:guide id="78" orient="horz" pos="1750">
          <p15:clr>
            <a:srgbClr val="A4A3A4"/>
          </p15:clr>
        </p15:guide>
        <p15:guide id="79" orient="horz" pos="3377">
          <p15:clr>
            <a:srgbClr val="A4A3A4"/>
          </p15:clr>
        </p15:guide>
        <p15:guide id="80" orient="horz" pos="3974">
          <p15:clr>
            <a:srgbClr val="A4A3A4"/>
          </p15:clr>
        </p15:guide>
        <p15:guide id="81" orient="horz" pos="935">
          <p15:clr>
            <a:srgbClr val="A4A3A4"/>
          </p15:clr>
        </p15:guide>
        <p15:guide id="82" pos="584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41" userDrawn="1">
          <p15:clr>
            <a:srgbClr val="A4A3A4"/>
          </p15:clr>
        </p15:guide>
        <p15:guide id="2" pos="3127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BBC"/>
    <a:srgbClr val="FFFFCC"/>
    <a:srgbClr val="F5F5F5"/>
    <a:srgbClr val="A30046"/>
    <a:srgbClr val="FF9966"/>
    <a:srgbClr val="FF0066"/>
    <a:srgbClr val="3590A9"/>
    <a:srgbClr val="3CA2BE"/>
    <a:srgbClr val="246172"/>
    <a:srgbClr val="0033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614" autoAdjust="0"/>
    <p:restoredTop sz="95921" autoAdjust="0"/>
  </p:normalViewPr>
  <p:slideViewPr>
    <p:cSldViewPr snapToObjects="1">
      <p:cViewPr varScale="1">
        <p:scale>
          <a:sx n="94" d="100"/>
          <a:sy n="94" d="100"/>
        </p:scale>
        <p:origin x="1692" y="68"/>
      </p:cViewPr>
      <p:guideLst>
        <p:guide orient="horz" pos="2160"/>
        <p:guide pos="3120"/>
        <p:guide pos="6068"/>
        <p:guide orient="horz" pos="3906"/>
        <p:guide pos="2984"/>
        <p:guide pos="3256"/>
        <p:guide orient="horz" pos="4204"/>
        <p:guide orient="horz" pos="4044"/>
        <p:guide orient="horz" pos="4013"/>
        <p:guide orient="horz" pos="4156"/>
        <p:guide orient="horz" pos="4242"/>
        <p:guide orient="horz" pos="187"/>
        <p:guide pos="172"/>
        <p:guide orient="horz" pos="300"/>
        <p:guide orient="horz" pos="4172"/>
        <p:guide orient="horz" pos="151"/>
        <p:guide orient="horz" pos="287"/>
        <p:guide orient="horz" pos="934"/>
        <p:guide orient="horz" pos="704"/>
        <p:guide orient="horz" pos="1191"/>
        <p:guide orient="horz" pos="3398"/>
        <p:guide orient="horz" pos="3314"/>
        <p:guide pos="3978"/>
        <p:guide pos="396"/>
        <p:guide orient="horz" pos="3905"/>
        <p:guide orient="horz" pos="4050"/>
        <p:guide orient="horz" pos="4049"/>
        <p:guide orient="horz" pos="878"/>
        <p:guide orient="horz" pos="1751"/>
        <p:guide orient="horz" pos="4012"/>
        <p:guide orient="horz" pos="877"/>
        <p:guide orient="horz" pos="2159"/>
        <p:guide orient="horz" pos="1750"/>
        <p:guide orient="horz" pos="3377"/>
        <p:guide orient="horz" pos="3974"/>
        <p:guide orient="horz" pos="935"/>
        <p:guide pos="5842"/>
      </p:guideLst>
    </p:cSldViewPr>
  </p:slideViewPr>
  <p:outlineViewPr>
    <p:cViewPr>
      <p:scale>
        <a:sx n="33" d="100"/>
        <a:sy n="33" d="100"/>
      </p:scale>
      <p:origin x="0" y="-7581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29598"/>
    </p:cViewPr>
  </p:sorterViewPr>
  <p:notesViewPr>
    <p:cSldViewPr snapToObjects="1">
      <p:cViewPr varScale="1">
        <p:scale>
          <a:sx n="118" d="100"/>
          <a:sy n="118" d="100"/>
        </p:scale>
        <p:origin x="930" y="84"/>
      </p:cViewPr>
      <p:guideLst>
        <p:guide orient="horz" pos="2141"/>
        <p:guide pos="3127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324" Type="http://schemas.openxmlformats.org/officeDocument/2006/relationships/font" Target="fonts/font10.fntdata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268" Type="http://schemas.openxmlformats.org/officeDocument/2006/relationships/slide" Target="slides/slide267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335" Type="http://schemas.openxmlformats.org/officeDocument/2006/relationships/tableStyles" Target="tableStyles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279" Type="http://schemas.openxmlformats.org/officeDocument/2006/relationships/slide" Target="slides/slide278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48" Type="http://schemas.openxmlformats.org/officeDocument/2006/relationships/slide" Target="slides/slide247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315" Type="http://schemas.openxmlformats.org/officeDocument/2006/relationships/font" Target="fonts/font1.fntdata"/><Relationship Id="rId54" Type="http://schemas.openxmlformats.org/officeDocument/2006/relationships/slide" Target="slides/slide53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217" Type="http://schemas.openxmlformats.org/officeDocument/2006/relationships/slide" Target="slides/slide216.xml"/><Relationship Id="rId259" Type="http://schemas.openxmlformats.org/officeDocument/2006/relationships/slide" Target="slides/slide258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326" Type="http://schemas.openxmlformats.org/officeDocument/2006/relationships/font" Target="fonts/font12.fntdata"/><Relationship Id="rId65" Type="http://schemas.openxmlformats.org/officeDocument/2006/relationships/slide" Target="slides/slide64.xml"/><Relationship Id="rId130" Type="http://schemas.openxmlformats.org/officeDocument/2006/relationships/slide" Target="slides/slide129.xml"/><Relationship Id="rId172" Type="http://schemas.openxmlformats.org/officeDocument/2006/relationships/slide" Target="slides/slide171.xml"/><Relationship Id="rId228" Type="http://schemas.openxmlformats.org/officeDocument/2006/relationships/slide" Target="slides/slide227.xml"/><Relationship Id="rId281" Type="http://schemas.openxmlformats.org/officeDocument/2006/relationships/slide" Target="slides/slide280.xml"/><Relationship Id="rId34" Type="http://schemas.openxmlformats.org/officeDocument/2006/relationships/slide" Target="slides/slide33.xml"/><Relationship Id="rId76" Type="http://schemas.openxmlformats.org/officeDocument/2006/relationships/slide" Target="slides/slide75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83" Type="http://schemas.openxmlformats.org/officeDocument/2006/relationships/slide" Target="slides/slide182.xml"/><Relationship Id="rId239" Type="http://schemas.openxmlformats.org/officeDocument/2006/relationships/slide" Target="slides/slide238.xml"/><Relationship Id="rId250" Type="http://schemas.openxmlformats.org/officeDocument/2006/relationships/slide" Target="slides/slide249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327" Type="http://schemas.openxmlformats.org/officeDocument/2006/relationships/font" Target="fonts/font13.fntdata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240" Type="http://schemas.openxmlformats.org/officeDocument/2006/relationships/slide" Target="slides/slide239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17" Type="http://schemas.openxmlformats.org/officeDocument/2006/relationships/font" Target="fonts/font3.fntdata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1" Type="http://schemas.openxmlformats.org/officeDocument/2006/relationships/slide" Target="slides/slide250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328" Type="http://schemas.openxmlformats.org/officeDocument/2006/relationships/font" Target="fonts/font14.fntdata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283" Type="http://schemas.openxmlformats.org/officeDocument/2006/relationships/slide" Target="slides/slide282.xml"/><Relationship Id="rId318" Type="http://schemas.openxmlformats.org/officeDocument/2006/relationships/font" Target="fonts/font4.fntdata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slide" Target="slides/slide272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329" Type="http://schemas.openxmlformats.org/officeDocument/2006/relationships/font" Target="fonts/font15.fntdata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284" Type="http://schemas.openxmlformats.org/officeDocument/2006/relationships/slide" Target="slides/slide283.xml"/><Relationship Id="rId319" Type="http://schemas.openxmlformats.org/officeDocument/2006/relationships/font" Target="fonts/font5.fntdata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330" Type="http://schemas.openxmlformats.org/officeDocument/2006/relationships/font" Target="fonts/font16.fntdata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320" Type="http://schemas.openxmlformats.org/officeDocument/2006/relationships/font" Target="fonts/font6.fntdata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slide" Target="slides/slide284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310" Type="http://schemas.openxmlformats.org/officeDocument/2006/relationships/slide" Target="slides/slide309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331" Type="http://schemas.openxmlformats.org/officeDocument/2006/relationships/font" Target="fonts/font17.fntdata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slide" Target="slides/slide299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321" Type="http://schemas.openxmlformats.org/officeDocument/2006/relationships/font" Target="fonts/font7.fntdata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332" Type="http://schemas.openxmlformats.org/officeDocument/2006/relationships/presProps" Target="presProps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322" Type="http://schemas.openxmlformats.org/officeDocument/2006/relationships/font" Target="fonts/font8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312" Type="http://schemas.openxmlformats.org/officeDocument/2006/relationships/slide" Target="slides/slide311.xml"/><Relationship Id="rId333" Type="http://schemas.openxmlformats.org/officeDocument/2006/relationships/viewProps" Target="viewProps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302" Type="http://schemas.openxmlformats.org/officeDocument/2006/relationships/slide" Target="slides/slide301.xml"/><Relationship Id="rId323" Type="http://schemas.openxmlformats.org/officeDocument/2006/relationships/font" Target="fonts/font9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313" Type="http://schemas.openxmlformats.org/officeDocument/2006/relationships/slide" Target="slides/slide312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334" Type="http://schemas.openxmlformats.org/officeDocument/2006/relationships/theme" Target="theme/theme1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303" Type="http://schemas.openxmlformats.org/officeDocument/2006/relationships/slide" Target="slides/slide302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314" Type="http://schemas.openxmlformats.org/officeDocument/2006/relationships/notesMaster" Target="notesMasters/notesMaster1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258" Type="http://schemas.openxmlformats.org/officeDocument/2006/relationships/slide" Target="slides/slide257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325" Type="http://schemas.openxmlformats.org/officeDocument/2006/relationships/font" Target="fonts/font11.fntdata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44" Type="http://schemas.openxmlformats.org/officeDocument/2006/relationships/slide" Target="slides/slide43.xml"/><Relationship Id="rId86" Type="http://schemas.openxmlformats.org/officeDocument/2006/relationships/slide" Target="slides/slide85.xml"/><Relationship Id="rId151" Type="http://schemas.openxmlformats.org/officeDocument/2006/relationships/slide" Target="slides/slide150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316" Type="http://schemas.openxmlformats.org/officeDocument/2006/relationships/font" Target="fonts/font2.fntdata"/><Relationship Id="rId55" Type="http://schemas.openxmlformats.org/officeDocument/2006/relationships/slide" Target="slides/slide54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62" Type="http://schemas.openxmlformats.org/officeDocument/2006/relationships/slide" Target="slides/slide161.xml"/><Relationship Id="rId218" Type="http://schemas.openxmlformats.org/officeDocument/2006/relationships/slide" Target="slides/slide217.xml"/><Relationship Id="rId271" Type="http://schemas.openxmlformats.org/officeDocument/2006/relationships/slide" Target="slides/slide27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231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624271" y="0"/>
            <a:ext cx="4302231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21BBB323-B373-494B-99D2-C0F0967645D2}" type="datetimeFigureOut">
              <a:rPr lang="en-US" smtClean="0"/>
              <a:pPr/>
              <a:t>7/15/2021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122613" y="509588"/>
            <a:ext cx="3683000" cy="25495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92823" y="3228896"/>
            <a:ext cx="7942580" cy="30589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456218"/>
            <a:ext cx="4302231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624271" y="6456218"/>
            <a:ext cx="4302231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7AADE8DC-FF3C-EB41-AEF7-554403F730E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78618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1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1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1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1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1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1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1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1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1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2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2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.xml"/><Relationship Id="rId1" Type="http://schemas.openxmlformats.org/officeDocument/2006/relationships/notesMaster" Target="../notesMasters/notesMaster1.xml"/></Relationships>
</file>

<file path=ppt/notesSlides/_rels/notesSlide2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2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2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2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6.xml"/><Relationship Id="rId1" Type="http://schemas.openxmlformats.org/officeDocument/2006/relationships/notesMaster" Target="../notesMasters/notesMaster1.xml"/></Relationships>
</file>

<file path=ppt/notesSlides/_rels/notesSlide2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7.xml"/><Relationship Id="rId1" Type="http://schemas.openxmlformats.org/officeDocument/2006/relationships/notesMaster" Target="../notesMasters/notesMaster1.xml"/></Relationships>
</file>

<file path=ppt/notesSlides/_rels/notesSlide2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8.xml"/><Relationship Id="rId1" Type="http://schemas.openxmlformats.org/officeDocument/2006/relationships/notesMaster" Target="../notesMasters/notesMaster1.xml"/></Relationships>
</file>

<file path=ppt/notesSlides/_rels/notesSlide2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0.xml"/><Relationship Id="rId1" Type="http://schemas.openxmlformats.org/officeDocument/2006/relationships/notesMaster" Target="../notesMasters/notesMaster1.xml"/></Relationships>
</file>

<file path=ppt/notesSlides/_rels/notesSlide2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1.xml"/><Relationship Id="rId1" Type="http://schemas.openxmlformats.org/officeDocument/2006/relationships/notesMaster" Target="../notesMasters/notesMaster1.xml"/></Relationships>
</file>

<file path=ppt/notesSlides/_rels/notesSlide2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2.xml"/><Relationship Id="rId1" Type="http://schemas.openxmlformats.org/officeDocument/2006/relationships/notesMaster" Target="../notesMasters/notesMaster1.xml"/></Relationships>
</file>

<file path=ppt/notesSlides/_rels/notesSlide2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3.xml"/><Relationship Id="rId1" Type="http://schemas.openxmlformats.org/officeDocument/2006/relationships/notesMaster" Target="../notesMasters/notesMaster1.xml"/></Relationships>
</file>

<file path=ppt/notesSlides/_rels/notesSlide2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4.xml"/><Relationship Id="rId1" Type="http://schemas.openxmlformats.org/officeDocument/2006/relationships/notesMaster" Target="../notesMasters/notesMaster1.xml"/></Relationships>
</file>

<file path=ppt/notesSlides/_rels/notesSlide2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5.xml"/><Relationship Id="rId1" Type="http://schemas.openxmlformats.org/officeDocument/2006/relationships/notesMaster" Target="../notesMasters/notesMaster1.xml"/></Relationships>
</file>

<file path=ppt/notesSlides/_rels/notesSlide2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6.xml"/><Relationship Id="rId1" Type="http://schemas.openxmlformats.org/officeDocument/2006/relationships/notesMaster" Target="../notesMasters/notesMaster1.xml"/></Relationships>
</file>

<file path=ppt/notesSlides/_rels/notesSlide2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7.xml"/><Relationship Id="rId1" Type="http://schemas.openxmlformats.org/officeDocument/2006/relationships/notesMaster" Target="../notesMasters/notesMaster1.xml"/></Relationships>
</file>

<file path=ppt/notesSlides/_rels/notesSlide2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8.xml"/><Relationship Id="rId1" Type="http://schemas.openxmlformats.org/officeDocument/2006/relationships/notesMaster" Target="../notesMasters/notesMaster1.xml"/></Relationships>
</file>

<file path=ppt/notesSlides/_rels/notesSlide2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0.xml"/><Relationship Id="rId1" Type="http://schemas.openxmlformats.org/officeDocument/2006/relationships/notesMaster" Target="../notesMasters/notesMaster1.xml"/></Relationships>
</file>

<file path=ppt/notesSlides/_rels/notesSlide2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1.xml"/><Relationship Id="rId1" Type="http://schemas.openxmlformats.org/officeDocument/2006/relationships/notesMaster" Target="../notesMasters/notesMaster1.xml"/></Relationships>
</file>

<file path=ppt/notesSlides/_rels/notesSlide2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2.xml"/><Relationship Id="rId1" Type="http://schemas.openxmlformats.org/officeDocument/2006/relationships/notesMaster" Target="../notesMasters/notesMaster1.xml"/></Relationships>
</file>

<file path=ppt/notesSlides/_rels/notesSlide2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3.xml"/><Relationship Id="rId1" Type="http://schemas.openxmlformats.org/officeDocument/2006/relationships/notesMaster" Target="../notesMasters/notesMaster1.xml"/></Relationships>
</file>

<file path=ppt/notesSlides/_rels/notesSlide2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4.xml"/><Relationship Id="rId1" Type="http://schemas.openxmlformats.org/officeDocument/2006/relationships/notesMaster" Target="../notesMasters/notesMaster1.xml"/></Relationships>
</file>

<file path=ppt/notesSlides/_rels/notesSlide2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5.xml"/><Relationship Id="rId1" Type="http://schemas.openxmlformats.org/officeDocument/2006/relationships/notesMaster" Target="../notesMasters/notesMaster1.xml"/></Relationships>
</file>

<file path=ppt/notesSlides/_rels/notesSlide2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6.xml"/><Relationship Id="rId1" Type="http://schemas.openxmlformats.org/officeDocument/2006/relationships/notesMaster" Target="../notesMasters/notesMaster1.xml"/></Relationships>
</file>

<file path=ppt/notesSlides/_rels/notesSlide2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7.xml"/><Relationship Id="rId1" Type="http://schemas.openxmlformats.org/officeDocument/2006/relationships/notesMaster" Target="../notesMasters/notesMaster1.xml"/></Relationships>
</file>

<file path=ppt/notesSlides/_rels/notesSlide2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8.xml"/><Relationship Id="rId1" Type="http://schemas.openxmlformats.org/officeDocument/2006/relationships/notesMaster" Target="../notesMasters/notesMaster1.xml"/></Relationships>
</file>

<file path=ppt/notesSlides/_rels/notesSlide2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0.xml"/><Relationship Id="rId1" Type="http://schemas.openxmlformats.org/officeDocument/2006/relationships/notesMaster" Target="../notesMasters/notesMaster1.xml"/></Relationships>
</file>

<file path=ppt/notesSlides/_rels/notesSlide2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1.xml"/><Relationship Id="rId1" Type="http://schemas.openxmlformats.org/officeDocument/2006/relationships/notesMaster" Target="../notesMasters/notesMaster1.xml"/></Relationships>
</file>

<file path=ppt/notesSlides/_rels/notesSlide2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2.xml"/><Relationship Id="rId1" Type="http://schemas.openxmlformats.org/officeDocument/2006/relationships/notesMaster" Target="../notesMasters/notesMaster1.xml"/></Relationships>
</file>

<file path=ppt/notesSlides/_rels/notesSlide2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3.xml"/><Relationship Id="rId1" Type="http://schemas.openxmlformats.org/officeDocument/2006/relationships/notesMaster" Target="../notesMasters/notesMaster1.xml"/></Relationships>
</file>

<file path=ppt/notesSlides/_rels/notesSlide2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4.xml"/><Relationship Id="rId1" Type="http://schemas.openxmlformats.org/officeDocument/2006/relationships/notesMaster" Target="../notesMasters/notesMaster1.xml"/></Relationships>
</file>

<file path=ppt/notesSlides/_rels/notesSlide2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5.xml"/><Relationship Id="rId1" Type="http://schemas.openxmlformats.org/officeDocument/2006/relationships/notesMaster" Target="../notesMasters/notesMaster1.xml"/></Relationships>
</file>

<file path=ppt/notesSlides/_rels/notesSlide2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6.xml"/><Relationship Id="rId1" Type="http://schemas.openxmlformats.org/officeDocument/2006/relationships/notesMaster" Target="../notesMasters/notesMaster1.xml"/></Relationships>
</file>

<file path=ppt/notesSlides/_rels/notesSlide2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7.xml"/><Relationship Id="rId1" Type="http://schemas.openxmlformats.org/officeDocument/2006/relationships/notesMaster" Target="../notesMasters/notesMaster1.xml"/></Relationships>
</file>

<file path=ppt/notesSlides/_rels/notesSlide2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8.xml"/><Relationship Id="rId1" Type="http://schemas.openxmlformats.org/officeDocument/2006/relationships/notesMaster" Target="../notesMasters/notesMaster1.xml"/></Relationships>
</file>

<file path=ppt/notesSlides/_rels/notesSlide2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0.xml"/><Relationship Id="rId1" Type="http://schemas.openxmlformats.org/officeDocument/2006/relationships/notesMaster" Target="../notesMasters/notesMaster1.xml"/></Relationships>
</file>

<file path=ppt/notesSlides/_rels/notesSlide2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1.xml"/><Relationship Id="rId1" Type="http://schemas.openxmlformats.org/officeDocument/2006/relationships/notesMaster" Target="../notesMasters/notesMaster1.xml"/></Relationships>
</file>

<file path=ppt/notesSlides/_rels/notesSlide2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2.xml"/><Relationship Id="rId1" Type="http://schemas.openxmlformats.org/officeDocument/2006/relationships/notesMaster" Target="../notesMasters/notesMaster1.xml"/></Relationships>
</file>

<file path=ppt/notesSlides/_rels/notesSlide2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3.xml"/><Relationship Id="rId1" Type="http://schemas.openxmlformats.org/officeDocument/2006/relationships/notesMaster" Target="../notesMasters/notesMaster1.xml"/></Relationships>
</file>

<file path=ppt/notesSlides/_rels/notesSlide2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4.xml"/><Relationship Id="rId1" Type="http://schemas.openxmlformats.org/officeDocument/2006/relationships/notesMaster" Target="../notesMasters/notesMaster1.xml"/></Relationships>
</file>

<file path=ppt/notesSlides/_rels/notesSlide2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5.xml"/><Relationship Id="rId1" Type="http://schemas.openxmlformats.org/officeDocument/2006/relationships/notesMaster" Target="../notesMasters/notesMaster1.xml"/></Relationships>
</file>

<file path=ppt/notesSlides/_rels/notesSlide2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6.xml"/><Relationship Id="rId1" Type="http://schemas.openxmlformats.org/officeDocument/2006/relationships/notesMaster" Target="../notesMasters/notesMaster1.xml"/></Relationships>
</file>

<file path=ppt/notesSlides/_rels/notesSlide2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7.xml"/><Relationship Id="rId1" Type="http://schemas.openxmlformats.org/officeDocument/2006/relationships/notesMaster" Target="../notesMasters/notesMaster1.xml"/></Relationships>
</file>

<file path=ppt/notesSlides/_rels/notesSlide2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8.xml"/><Relationship Id="rId1" Type="http://schemas.openxmlformats.org/officeDocument/2006/relationships/notesMaster" Target="../notesMasters/notesMaster1.xml"/></Relationships>
</file>

<file path=ppt/notesSlides/_rels/notesSlide2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0.xml"/><Relationship Id="rId1" Type="http://schemas.openxmlformats.org/officeDocument/2006/relationships/notesMaster" Target="../notesMasters/notesMaster1.xml"/></Relationships>
</file>

<file path=ppt/notesSlides/_rels/notesSlide2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1.xml"/><Relationship Id="rId1" Type="http://schemas.openxmlformats.org/officeDocument/2006/relationships/notesMaster" Target="../notesMasters/notesMaster1.xml"/></Relationships>
</file>

<file path=ppt/notesSlides/_rels/notesSlide2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2.xml"/><Relationship Id="rId1" Type="http://schemas.openxmlformats.org/officeDocument/2006/relationships/notesMaster" Target="../notesMasters/notesMaster1.xml"/></Relationships>
</file>

<file path=ppt/notesSlides/_rels/notesSlide2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3.xml"/><Relationship Id="rId1" Type="http://schemas.openxmlformats.org/officeDocument/2006/relationships/notesMaster" Target="../notesMasters/notesMaster1.xml"/></Relationships>
</file>

<file path=ppt/notesSlides/_rels/notesSlide2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4.xml"/><Relationship Id="rId1" Type="http://schemas.openxmlformats.org/officeDocument/2006/relationships/notesMaster" Target="../notesMasters/notesMaster1.xml"/></Relationships>
</file>

<file path=ppt/notesSlides/_rels/notesSlide2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5.xml"/><Relationship Id="rId1" Type="http://schemas.openxmlformats.org/officeDocument/2006/relationships/notesMaster" Target="../notesMasters/notesMaster1.xml"/></Relationships>
</file>

<file path=ppt/notesSlides/_rels/notesSlide2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6.xml"/><Relationship Id="rId1" Type="http://schemas.openxmlformats.org/officeDocument/2006/relationships/notesMaster" Target="../notesMasters/notesMaster1.xml"/></Relationships>
</file>

<file path=ppt/notesSlides/_rels/notesSlide2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7.xml"/><Relationship Id="rId1" Type="http://schemas.openxmlformats.org/officeDocument/2006/relationships/notesMaster" Target="../notesMasters/notesMaster1.xml"/></Relationships>
</file>

<file path=ppt/notesSlides/_rels/notesSlide2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8.xml"/><Relationship Id="rId1" Type="http://schemas.openxmlformats.org/officeDocument/2006/relationships/notesMaster" Target="../notesMasters/notesMaster1.xml"/></Relationships>
</file>

<file path=ppt/notesSlides/_rels/notesSlide2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0.xml"/><Relationship Id="rId1" Type="http://schemas.openxmlformats.org/officeDocument/2006/relationships/notesMaster" Target="../notesMasters/notesMaster1.xml"/></Relationships>
</file>

<file path=ppt/notesSlides/_rels/notesSlide2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1.xml"/><Relationship Id="rId1" Type="http://schemas.openxmlformats.org/officeDocument/2006/relationships/notesMaster" Target="../notesMasters/notesMaster1.xml"/></Relationships>
</file>

<file path=ppt/notesSlides/_rels/notesSlide2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2.xml"/><Relationship Id="rId1" Type="http://schemas.openxmlformats.org/officeDocument/2006/relationships/notesMaster" Target="../notesMasters/notesMaster1.xml"/></Relationships>
</file>

<file path=ppt/notesSlides/_rels/notesSlide2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7.xml"/><Relationship Id="rId1" Type="http://schemas.openxmlformats.org/officeDocument/2006/relationships/notesMaster" Target="../notesMasters/notesMaster1.xml"/></Relationships>
</file>

<file path=ppt/notesSlides/_rels/notesSlide2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8.xml"/><Relationship Id="rId1" Type="http://schemas.openxmlformats.org/officeDocument/2006/relationships/notesMaster" Target="../notesMasters/notesMaster1.xml"/></Relationships>
</file>

<file path=ppt/notesSlides/_rels/notesSlide2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9.xml"/><Relationship Id="rId1" Type="http://schemas.openxmlformats.org/officeDocument/2006/relationships/notesMaster" Target="../notesMasters/notesMaster1.xml"/></Relationships>
</file>

<file path=ppt/notesSlides/_rels/notesSlide2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0.xml"/><Relationship Id="rId1" Type="http://schemas.openxmlformats.org/officeDocument/2006/relationships/notesMaster" Target="../notesMasters/notesMaster1.xml"/></Relationships>
</file>

<file path=ppt/notesSlides/_rels/notesSlide2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1.xml"/><Relationship Id="rId1" Type="http://schemas.openxmlformats.org/officeDocument/2006/relationships/notesMaster" Target="../notesMasters/notesMaster1.xml"/></Relationships>
</file>

<file path=ppt/notesSlides/_rels/notesSlide2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2.xml"/><Relationship Id="rId1" Type="http://schemas.openxmlformats.org/officeDocument/2006/relationships/notesMaster" Target="../notesMasters/notesMaster1.xml"/></Relationships>
</file>

<file path=ppt/notesSlides/_rels/notesSlide2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4.xml"/><Relationship Id="rId1" Type="http://schemas.openxmlformats.org/officeDocument/2006/relationships/notesMaster" Target="../notesMasters/notesMaster1.xml"/></Relationships>
</file>

<file path=ppt/notesSlides/_rels/notesSlide2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5.xml"/><Relationship Id="rId1" Type="http://schemas.openxmlformats.org/officeDocument/2006/relationships/notesMaster" Target="../notesMasters/notesMaster1.xml"/></Relationships>
</file>

<file path=ppt/notesSlides/_rels/notesSlide2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6.xml"/><Relationship Id="rId1" Type="http://schemas.openxmlformats.org/officeDocument/2006/relationships/notesMaster" Target="../notesMasters/notesMaster1.xml"/></Relationships>
</file>

<file path=ppt/notesSlides/_rels/notesSlide2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7.xml"/><Relationship Id="rId1" Type="http://schemas.openxmlformats.org/officeDocument/2006/relationships/notesMaster" Target="../notesMasters/notesMaster1.xml"/></Relationships>
</file>

<file path=ppt/notesSlides/_rels/notesSlide2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8.xml"/><Relationship Id="rId1" Type="http://schemas.openxmlformats.org/officeDocument/2006/relationships/notesMaster" Target="../notesMasters/notesMaster1.xml"/></Relationships>
</file>

<file path=ppt/notesSlides/_rels/notesSlide2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9.xml"/><Relationship Id="rId1" Type="http://schemas.openxmlformats.org/officeDocument/2006/relationships/notesMaster" Target="../notesMasters/notesMaster1.xml"/></Relationships>
</file>

<file path=ppt/notesSlides/_rels/notesSlide2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0.xml"/><Relationship Id="rId1" Type="http://schemas.openxmlformats.org/officeDocument/2006/relationships/notesMaster" Target="../notesMasters/notesMaster1.xml"/></Relationships>
</file>

<file path=ppt/notesSlides/_rels/notesSlide2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1.xml"/><Relationship Id="rId1" Type="http://schemas.openxmlformats.org/officeDocument/2006/relationships/notesMaster" Target="../notesMasters/notesMaster1.xml"/></Relationships>
</file>

<file path=ppt/notesSlides/_rels/notesSlide2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2.xml"/><Relationship Id="rId1" Type="http://schemas.openxmlformats.org/officeDocument/2006/relationships/notesMaster" Target="../notesMasters/notesMaster1.xml"/></Relationships>
</file>

<file path=ppt/notesSlides/_rels/notesSlide2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4.xml"/><Relationship Id="rId1" Type="http://schemas.openxmlformats.org/officeDocument/2006/relationships/notesMaster" Target="../notesMasters/notesMaster1.xml"/></Relationships>
</file>

<file path=ppt/notesSlides/_rels/notesSlide2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5.xml"/><Relationship Id="rId1" Type="http://schemas.openxmlformats.org/officeDocument/2006/relationships/notesMaster" Target="../notesMasters/notesMaster1.xml"/></Relationships>
</file>

<file path=ppt/notesSlides/_rels/notesSlide2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6.xml"/><Relationship Id="rId1" Type="http://schemas.openxmlformats.org/officeDocument/2006/relationships/notesMaster" Target="../notesMasters/notesMaster1.xml"/></Relationships>
</file>

<file path=ppt/notesSlides/_rels/notesSlide2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7.xml"/><Relationship Id="rId1" Type="http://schemas.openxmlformats.org/officeDocument/2006/relationships/notesMaster" Target="../notesMasters/notesMaster1.xml"/></Relationships>
</file>

<file path=ppt/notesSlides/_rels/notesSlide2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8.xml"/><Relationship Id="rId1" Type="http://schemas.openxmlformats.org/officeDocument/2006/relationships/notesMaster" Target="../notesMasters/notesMaster1.xml"/></Relationships>
</file>

<file path=ppt/notesSlides/_rels/notesSlide2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9.xml"/><Relationship Id="rId1" Type="http://schemas.openxmlformats.org/officeDocument/2006/relationships/notesMaster" Target="../notesMasters/notesMaster1.xml"/></Relationships>
</file>

<file path=ppt/notesSlides/_rels/notesSlide2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0.xml"/><Relationship Id="rId1" Type="http://schemas.openxmlformats.org/officeDocument/2006/relationships/notesMaster" Target="../notesMasters/notesMaster1.xml"/></Relationships>
</file>

<file path=ppt/notesSlides/_rels/notesSlide2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1.xml"/><Relationship Id="rId1" Type="http://schemas.openxmlformats.org/officeDocument/2006/relationships/notesMaster" Target="../notesMasters/notesMaster1.xml"/></Relationships>
</file>

<file path=ppt/notesSlides/_rels/notesSlide2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2.xml"/><Relationship Id="rId1" Type="http://schemas.openxmlformats.org/officeDocument/2006/relationships/notesMaster" Target="../notesMasters/notesMaster1.xml"/></Relationships>
</file>

<file path=ppt/notesSlides/_rels/notesSlide2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4.xml"/><Relationship Id="rId1" Type="http://schemas.openxmlformats.org/officeDocument/2006/relationships/notesMaster" Target="../notesMasters/notesMaster1.xml"/></Relationships>
</file>

<file path=ppt/notesSlides/_rels/notesSlide2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5.xml"/><Relationship Id="rId1" Type="http://schemas.openxmlformats.org/officeDocument/2006/relationships/notesMaster" Target="../notesMasters/notesMaster1.xml"/></Relationships>
</file>

<file path=ppt/notesSlides/_rels/notesSlide2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6.xml"/><Relationship Id="rId1" Type="http://schemas.openxmlformats.org/officeDocument/2006/relationships/notesMaster" Target="../notesMasters/notesMaster1.xml"/></Relationships>
</file>

<file path=ppt/notesSlides/_rels/notesSlide2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7.xml"/><Relationship Id="rId1" Type="http://schemas.openxmlformats.org/officeDocument/2006/relationships/notesMaster" Target="../notesMasters/notesMaster1.xml"/></Relationships>
</file>

<file path=ppt/notesSlides/_rels/notesSlide2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8.xml"/><Relationship Id="rId1" Type="http://schemas.openxmlformats.org/officeDocument/2006/relationships/notesMaster" Target="../notesMasters/notesMaster1.xml"/></Relationships>
</file>

<file path=ppt/notesSlides/_rels/notesSlide2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9.xml"/><Relationship Id="rId1" Type="http://schemas.openxmlformats.org/officeDocument/2006/relationships/notesMaster" Target="../notesMasters/notesMaster1.xml"/></Relationships>
</file>

<file path=ppt/notesSlides/_rels/notesSlide2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0.xml"/><Relationship Id="rId1" Type="http://schemas.openxmlformats.org/officeDocument/2006/relationships/notesMaster" Target="../notesMasters/notesMaster1.xml"/></Relationships>
</file>

<file path=ppt/notesSlides/_rels/notesSlide2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1.xml"/><Relationship Id="rId1" Type="http://schemas.openxmlformats.org/officeDocument/2006/relationships/notesMaster" Target="../notesMasters/notesMaster1.xml"/></Relationships>
</file>

<file path=ppt/notesSlides/_rels/notesSlide2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2.xml"/><Relationship Id="rId1" Type="http://schemas.openxmlformats.org/officeDocument/2006/relationships/notesMaster" Target="../notesMasters/notesMaster1.xml"/></Relationships>
</file>

<file path=ppt/notesSlides/_rels/notesSlide2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4.xml"/><Relationship Id="rId1" Type="http://schemas.openxmlformats.org/officeDocument/2006/relationships/notesMaster" Target="../notesMasters/notesMaster1.xml"/></Relationships>
</file>

<file path=ppt/notesSlides/_rels/notesSlide3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5.xml"/><Relationship Id="rId1" Type="http://schemas.openxmlformats.org/officeDocument/2006/relationships/notesMaster" Target="../notesMasters/notesMaster1.xml"/></Relationships>
</file>

<file path=ppt/notesSlides/_rels/notesSlide3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6.xml"/><Relationship Id="rId1" Type="http://schemas.openxmlformats.org/officeDocument/2006/relationships/notesMaster" Target="../notesMasters/notesMaster1.xml"/></Relationships>
</file>

<file path=ppt/notesSlides/_rels/notesSlide3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7.xml"/><Relationship Id="rId1" Type="http://schemas.openxmlformats.org/officeDocument/2006/relationships/notesMaster" Target="../notesMasters/notesMaster1.xml"/></Relationships>
</file>

<file path=ppt/notesSlides/_rels/notesSlide3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8.xml"/><Relationship Id="rId1" Type="http://schemas.openxmlformats.org/officeDocument/2006/relationships/notesMaster" Target="../notesMasters/notesMaster1.xml"/></Relationships>
</file>

<file path=ppt/notesSlides/_rels/notesSlide3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9.xml"/><Relationship Id="rId1" Type="http://schemas.openxmlformats.org/officeDocument/2006/relationships/notesMaster" Target="../notesMasters/notesMaster1.xml"/></Relationships>
</file>

<file path=ppt/notesSlides/_rels/notesSlide3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0.xml"/><Relationship Id="rId1" Type="http://schemas.openxmlformats.org/officeDocument/2006/relationships/notesMaster" Target="../notesMasters/notesMaster1.xml"/></Relationships>
</file>

<file path=ppt/notesSlides/_rels/notesSlide3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1.xml"/><Relationship Id="rId1" Type="http://schemas.openxmlformats.org/officeDocument/2006/relationships/notesMaster" Target="../notesMasters/notesMaster1.xml"/></Relationships>
</file>

<file path=ppt/notesSlides/_rels/notesSlide3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Contents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ADE8DC-FF3C-EB41-AEF7-554403F730EC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8695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9019584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1554764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3362393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7512050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9526311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7389653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2264457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4141594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9189222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1687497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3878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1382986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9331205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098761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3823308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4703323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2560289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0970809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518386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8639534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427036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9482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353231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5509595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044056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4425289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831484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053185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0333494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8750839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1455063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7848941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80702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7615085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7485952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4467585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1910010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4412407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3323219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ADE8DC-FF3C-EB41-AEF7-554403F730EC}" type="slidenum">
              <a:rPr lang="en-US" smtClean="0"/>
              <a:pPr/>
              <a:t>135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5418195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4238526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8882353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0916708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44111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1567540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946229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5479152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6278617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2241631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2768972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9574947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4747103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9537879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936174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58534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1364607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0359526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2862398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2105395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2522781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684775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0094092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0456219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0841289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798869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20195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5652421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6119161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712897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6775740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41199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3680715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6297595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1757702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9605489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ADE8DC-FF3C-EB41-AEF7-554403F730EC}" type="slidenum">
              <a:rPr lang="en-US" smtClean="0"/>
              <a:pPr/>
              <a:t>168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6858227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898075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0267525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1837160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713808"/>
      </p:ext>
    </p:extLst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5003474"/>
      </p:ext>
    </p:extLst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7119212"/>
      </p:ext>
    </p:extLst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4815156"/>
      </p:ext>
    </p:extLst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0393865"/>
      </p:ext>
    </p:extLst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3682032"/>
      </p:ext>
    </p:extLst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4473331"/>
      </p:ext>
    </p:extLst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6285774"/>
      </p:ext>
    </p:extLst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03355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ADE8DC-FF3C-EB41-AEF7-554403F730EC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7266134"/>
      </p:ext>
    </p:extLst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9492058"/>
      </p:ext>
    </p:extLst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5589507"/>
      </p:ext>
    </p:extLst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4836076"/>
      </p:ext>
    </p:extLst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561110"/>
      </p:ext>
    </p:extLst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6909849"/>
      </p:ext>
    </p:extLst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5164818"/>
      </p:ext>
    </p:extLst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6781802"/>
      </p:ext>
    </p:extLst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1483823"/>
      </p:ext>
    </p:extLst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3063630"/>
      </p:ext>
    </p:extLst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773770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0280173"/>
      </p:ext>
    </p:extLst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662128"/>
      </p:ext>
    </p:extLst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2711639"/>
      </p:ext>
    </p:extLst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5160273"/>
      </p:ext>
    </p:extLst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2560909"/>
      </p:ext>
    </p:extLst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7166072"/>
      </p:ext>
    </p:extLst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0663288"/>
      </p:ext>
    </p:extLst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2042295"/>
      </p:ext>
    </p:extLst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6735481"/>
      </p:ext>
    </p:extLst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1652124"/>
      </p:ext>
    </p:extLst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16783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Contents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ADE8DC-FF3C-EB41-AEF7-554403F730EC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045553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7631126"/>
      </p:ext>
    </p:extLst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1624564"/>
      </p:ext>
    </p:extLst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5987836"/>
      </p:ext>
    </p:extLst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8315729"/>
      </p:ext>
    </p:extLst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4144655"/>
      </p:ext>
    </p:extLst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3355228"/>
      </p:ext>
    </p:extLst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8151365"/>
      </p:ext>
    </p:extLst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094601"/>
      </p:ext>
    </p:extLst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072645"/>
      </p:ext>
    </p:extLst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1494016"/>
      </p:ext>
    </p:extLst>
  </p:cSld>
  <p:clrMapOvr>
    <a:masterClrMapping/>
  </p:clrMapOvr>
</p:notes>
</file>

<file path=ppt/notesSlides/notesSlide2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266012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1026639"/>
      </p:ext>
    </p:extLst>
  </p:cSld>
  <p:clrMapOvr>
    <a:masterClrMapping/>
  </p:clrMapOvr>
</p:notes>
</file>

<file path=ppt/notesSlides/notesSlide2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0545694"/>
      </p:ext>
    </p:extLst>
  </p:cSld>
  <p:clrMapOvr>
    <a:masterClrMapping/>
  </p:clrMapOvr>
</p:notes>
</file>

<file path=ppt/notesSlides/notesSlide2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5138809"/>
      </p:ext>
    </p:extLst>
  </p:cSld>
  <p:clrMapOvr>
    <a:masterClrMapping/>
  </p:clrMapOvr>
</p:notes>
</file>

<file path=ppt/notesSlides/notesSlide2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3916948"/>
      </p:ext>
    </p:extLst>
  </p:cSld>
  <p:clrMapOvr>
    <a:masterClrMapping/>
  </p:clrMapOvr>
</p:notes>
</file>

<file path=ppt/notesSlides/notesSlide2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7012868"/>
      </p:ext>
    </p:extLst>
  </p:cSld>
  <p:clrMapOvr>
    <a:masterClrMapping/>
  </p:clrMapOvr>
</p:notes>
</file>

<file path=ppt/notesSlides/notesSlide2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3452027"/>
      </p:ext>
    </p:extLst>
  </p:cSld>
  <p:clrMapOvr>
    <a:masterClrMapping/>
  </p:clrMapOvr>
</p:notes>
</file>

<file path=ppt/notesSlides/notesSlide2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3047427"/>
      </p:ext>
    </p:extLst>
  </p:cSld>
  <p:clrMapOvr>
    <a:masterClrMapping/>
  </p:clrMapOvr>
</p:notes>
</file>

<file path=ppt/notesSlides/notesSlide2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973963"/>
      </p:ext>
    </p:extLst>
  </p:cSld>
  <p:clrMapOvr>
    <a:masterClrMapping/>
  </p:clrMapOvr>
</p:notes>
</file>

<file path=ppt/notesSlides/notesSlide2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038054"/>
      </p:ext>
    </p:extLst>
  </p:cSld>
  <p:clrMapOvr>
    <a:masterClrMapping/>
  </p:clrMapOvr>
</p:notes>
</file>

<file path=ppt/notesSlides/notesSlide2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7133969"/>
      </p:ext>
    </p:extLst>
  </p:cSld>
  <p:clrMapOvr>
    <a:masterClrMapping/>
  </p:clrMapOvr>
</p:notes>
</file>

<file path=ppt/notesSlides/notesSlide2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862526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0792768"/>
      </p:ext>
    </p:extLst>
  </p:cSld>
  <p:clrMapOvr>
    <a:masterClrMapping/>
  </p:clrMapOvr>
</p:notes>
</file>

<file path=ppt/notesSlides/notesSlide2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628633"/>
      </p:ext>
    </p:extLst>
  </p:cSld>
  <p:clrMapOvr>
    <a:masterClrMapping/>
  </p:clrMapOvr>
</p:notes>
</file>

<file path=ppt/notesSlides/notesSlide2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4139669"/>
      </p:ext>
    </p:extLst>
  </p:cSld>
  <p:clrMapOvr>
    <a:masterClrMapping/>
  </p:clrMapOvr>
</p:notes>
</file>

<file path=ppt/notesSlides/notesSlide2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ADE8DC-FF3C-EB41-AEF7-554403F730EC}" type="slidenum">
              <a:rPr lang="en-US" smtClean="0"/>
              <a:pPr/>
              <a:t>222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940979"/>
      </p:ext>
    </p:extLst>
  </p:cSld>
  <p:clrMapOvr>
    <a:masterClrMapping/>
  </p:clrMapOvr>
</p:notes>
</file>

<file path=ppt/notesSlides/notesSlide2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3609266"/>
      </p:ext>
    </p:extLst>
  </p:cSld>
  <p:clrMapOvr>
    <a:masterClrMapping/>
  </p:clrMapOvr>
</p:notes>
</file>

<file path=ppt/notesSlides/notesSlide2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3359859"/>
      </p:ext>
    </p:extLst>
  </p:cSld>
  <p:clrMapOvr>
    <a:masterClrMapping/>
  </p:clrMapOvr>
</p:notes>
</file>

<file path=ppt/notesSlides/notesSlide2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1032146"/>
      </p:ext>
    </p:extLst>
  </p:cSld>
  <p:clrMapOvr>
    <a:masterClrMapping/>
  </p:clrMapOvr>
</p:notes>
</file>

<file path=ppt/notesSlides/notesSlide2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5785622"/>
      </p:ext>
    </p:extLst>
  </p:cSld>
  <p:clrMapOvr>
    <a:masterClrMapping/>
  </p:clrMapOvr>
</p:notes>
</file>

<file path=ppt/notesSlides/notesSlide2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2755704"/>
      </p:ext>
    </p:extLst>
  </p:cSld>
  <p:clrMapOvr>
    <a:masterClrMapping/>
  </p:clrMapOvr>
</p:notes>
</file>

<file path=ppt/notesSlides/notesSlide2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2062596"/>
      </p:ext>
    </p:extLst>
  </p:cSld>
  <p:clrMapOvr>
    <a:masterClrMapping/>
  </p:clrMapOvr>
</p:notes>
</file>

<file path=ppt/notesSlides/notesSlide2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395295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7867186"/>
      </p:ext>
    </p:extLst>
  </p:cSld>
  <p:clrMapOvr>
    <a:masterClrMapping/>
  </p:clrMapOvr>
</p:notes>
</file>

<file path=ppt/notesSlides/notesSlide2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3842839"/>
      </p:ext>
    </p:extLst>
  </p:cSld>
  <p:clrMapOvr>
    <a:masterClrMapping/>
  </p:clrMapOvr>
</p:notes>
</file>

<file path=ppt/notesSlides/notesSlide2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4987628"/>
      </p:ext>
    </p:extLst>
  </p:cSld>
  <p:clrMapOvr>
    <a:masterClrMapping/>
  </p:clrMapOvr>
</p:notes>
</file>

<file path=ppt/notesSlides/notesSlide2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1252510"/>
      </p:ext>
    </p:extLst>
  </p:cSld>
  <p:clrMapOvr>
    <a:masterClrMapping/>
  </p:clrMapOvr>
</p:notes>
</file>

<file path=ppt/notesSlides/notesSlide2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4295400"/>
      </p:ext>
    </p:extLst>
  </p:cSld>
  <p:clrMapOvr>
    <a:masterClrMapping/>
  </p:clrMapOvr>
</p:notes>
</file>

<file path=ppt/notesSlides/notesSlide2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3571702"/>
      </p:ext>
    </p:extLst>
  </p:cSld>
  <p:clrMapOvr>
    <a:masterClrMapping/>
  </p:clrMapOvr>
</p:notes>
</file>

<file path=ppt/notesSlides/notesSlide2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5397129"/>
      </p:ext>
    </p:extLst>
  </p:cSld>
  <p:clrMapOvr>
    <a:masterClrMapping/>
  </p:clrMapOvr>
</p:notes>
</file>

<file path=ppt/notesSlides/notesSlide2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0910027"/>
      </p:ext>
    </p:extLst>
  </p:cSld>
  <p:clrMapOvr>
    <a:masterClrMapping/>
  </p:clrMapOvr>
</p:notes>
</file>

<file path=ppt/notesSlides/notesSlide2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ADE8DC-FF3C-EB41-AEF7-554403F730EC}" type="slidenum">
              <a:rPr lang="en-US" smtClean="0"/>
              <a:pPr/>
              <a:t>237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427049"/>
      </p:ext>
    </p:extLst>
  </p:cSld>
  <p:clrMapOvr>
    <a:masterClrMapping/>
  </p:clrMapOvr>
</p:notes>
</file>

<file path=ppt/notesSlides/notesSlide2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8670024"/>
      </p:ext>
    </p:extLst>
  </p:cSld>
  <p:clrMapOvr>
    <a:masterClrMapping/>
  </p:clrMapOvr>
</p:notes>
</file>

<file path=ppt/notesSlides/notesSlide2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849963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9897426"/>
      </p:ext>
    </p:extLst>
  </p:cSld>
  <p:clrMapOvr>
    <a:masterClrMapping/>
  </p:clrMapOvr>
</p:notes>
</file>

<file path=ppt/notesSlides/notesSlide2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2448421"/>
      </p:ext>
    </p:extLst>
  </p:cSld>
  <p:clrMapOvr>
    <a:masterClrMapping/>
  </p:clrMapOvr>
</p:notes>
</file>

<file path=ppt/notesSlides/notesSlide2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2106106"/>
      </p:ext>
    </p:extLst>
  </p:cSld>
  <p:clrMapOvr>
    <a:masterClrMapping/>
  </p:clrMapOvr>
</p:notes>
</file>

<file path=ppt/notesSlides/notesSlide2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8392402"/>
      </p:ext>
    </p:extLst>
  </p:cSld>
  <p:clrMapOvr>
    <a:masterClrMapping/>
  </p:clrMapOvr>
</p:notes>
</file>

<file path=ppt/notesSlides/notesSlide2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5197916"/>
      </p:ext>
    </p:extLst>
  </p:cSld>
  <p:clrMapOvr>
    <a:masterClrMapping/>
  </p:clrMapOvr>
</p:notes>
</file>

<file path=ppt/notesSlides/notesSlide2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7741058"/>
      </p:ext>
    </p:extLst>
  </p:cSld>
  <p:clrMapOvr>
    <a:masterClrMapping/>
  </p:clrMapOvr>
</p:notes>
</file>

<file path=ppt/notesSlides/notesSlide2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7528032"/>
      </p:ext>
    </p:extLst>
  </p:cSld>
  <p:clrMapOvr>
    <a:masterClrMapping/>
  </p:clrMapOvr>
</p:notes>
</file>

<file path=ppt/notesSlides/notesSlide2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9224544"/>
      </p:ext>
    </p:extLst>
  </p:cSld>
  <p:clrMapOvr>
    <a:masterClrMapping/>
  </p:clrMapOvr>
</p:notes>
</file>

<file path=ppt/notesSlides/notesSlide2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2482989"/>
      </p:ext>
    </p:extLst>
  </p:cSld>
  <p:clrMapOvr>
    <a:masterClrMapping/>
  </p:clrMapOvr>
</p:notes>
</file>

<file path=ppt/notesSlides/notesSlide2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8849472"/>
      </p:ext>
    </p:extLst>
  </p:cSld>
  <p:clrMapOvr>
    <a:masterClrMapping/>
  </p:clrMapOvr>
</p:notes>
</file>

<file path=ppt/notesSlides/notesSlide2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362476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971042"/>
      </p:ext>
    </p:extLst>
  </p:cSld>
  <p:clrMapOvr>
    <a:masterClrMapping/>
  </p:clrMapOvr>
</p:notes>
</file>

<file path=ppt/notesSlides/notesSlide2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4839846"/>
      </p:ext>
    </p:extLst>
  </p:cSld>
  <p:clrMapOvr>
    <a:masterClrMapping/>
  </p:clrMapOvr>
</p:notes>
</file>

<file path=ppt/notesSlides/notesSlide2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221957"/>
      </p:ext>
    </p:extLst>
  </p:cSld>
  <p:clrMapOvr>
    <a:masterClrMapping/>
  </p:clrMapOvr>
</p:notes>
</file>

<file path=ppt/notesSlides/notesSlide2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6230738"/>
      </p:ext>
    </p:extLst>
  </p:cSld>
  <p:clrMapOvr>
    <a:masterClrMapping/>
  </p:clrMapOvr>
</p:notes>
</file>

<file path=ppt/notesSlides/notesSlide2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346900"/>
      </p:ext>
    </p:extLst>
  </p:cSld>
  <p:clrMapOvr>
    <a:masterClrMapping/>
  </p:clrMapOvr>
</p:notes>
</file>

<file path=ppt/notesSlides/notesSlide2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5768278"/>
      </p:ext>
    </p:extLst>
  </p:cSld>
  <p:clrMapOvr>
    <a:masterClrMapping/>
  </p:clrMapOvr>
</p:notes>
</file>

<file path=ppt/notesSlides/notesSlide2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5977051"/>
      </p:ext>
    </p:extLst>
  </p:cSld>
  <p:clrMapOvr>
    <a:masterClrMapping/>
  </p:clrMapOvr>
</p:notes>
</file>

<file path=ppt/notesSlides/notesSlide2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7923883"/>
      </p:ext>
    </p:extLst>
  </p:cSld>
  <p:clrMapOvr>
    <a:masterClrMapping/>
  </p:clrMapOvr>
</p:notes>
</file>

<file path=ppt/notesSlides/notesSlide2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5136780"/>
      </p:ext>
    </p:extLst>
  </p:cSld>
  <p:clrMapOvr>
    <a:masterClrMapping/>
  </p:clrMapOvr>
</p:notes>
</file>

<file path=ppt/notesSlides/notesSlide2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5413007"/>
      </p:ext>
    </p:extLst>
  </p:cSld>
  <p:clrMapOvr>
    <a:masterClrMapping/>
  </p:clrMapOvr>
</p:notes>
</file>

<file path=ppt/notesSlides/notesSlide2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844122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8575112"/>
      </p:ext>
    </p:extLst>
  </p:cSld>
  <p:clrMapOvr>
    <a:masterClrMapping/>
  </p:clrMapOvr>
</p:notes>
</file>

<file path=ppt/notesSlides/notesSlide2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564353"/>
      </p:ext>
    </p:extLst>
  </p:cSld>
  <p:clrMapOvr>
    <a:masterClrMapping/>
  </p:clrMapOvr>
</p:notes>
</file>

<file path=ppt/notesSlides/notesSlide2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7030606"/>
      </p:ext>
    </p:extLst>
  </p:cSld>
  <p:clrMapOvr>
    <a:masterClrMapping/>
  </p:clrMapOvr>
</p:notes>
</file>

<file path=ppt/notesSlides/notesSlide2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4769965"/>
      </p:ext>
    </p:extLst>
  </p:cSld>
  <p:clrMapOvr>
    <a:masterClrMapping/>
  </p:clrMapOvr>
</p:notes>
</file>

<file path=ppt/notesSlides/notesSlide2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9565736"/>
      </p:ext>
    </p:extLst>
  </p:cSld>
  <p:clrMapOvr>
    <a:masterClrMapping/>
  </p:clrMapOvr>
</p:notes>
</file>

<file path=ppt/notesSlides/notesSlide2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8672144"/>
      </p:ext>
    </p:extLst>
  </p:cSld>
  <p:clrMapOvr>
    <a:masterClrMapping/>
  </p:clrMapOvr>
</p:notes>
</file>

<file path=ppt/notesSlides/notesSlide2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8201156"/>
      </p:ext>
    </p:extLst>
  </p:cSld>
  <p:clrMapOvr>
    <a:masterClrMapping/>
  </p:clrMapOvr>
</p:notes>
</file>

<file path=ppt/notesSlides/notesSlide2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7037743"/>
      </p:ext>
    </p:extLst>
  </p:cSld>
  <p:clrMapOvr>
    <a:masterClrMapping/>
  </p:clrMapOvr>
</p:notes>
</file>

<file path=ppt/notesSlides/notesSlide2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4118891"/>
      </p:ext>
    </p:extLst>
  </p:cSld>
  <p:clrMapOvr>
    <a:masterClrMapping/>
  </p:clrMapOvr>
</p:notes>
</file>

<file path=ppt/notesSlides/notesSlide2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6851000"/>
      </p:ext>
    </p:extLst>
  </p:cSld>
  <p:clrMapOvr>
    <a:masterClrMapping/>
  </p:clrMapOvr>
</p:notes>
</file>

<file path=ppt/notesSlides/notesSlide2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388232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3956169"/>
      </p:ext>
    </p:extLst>
  </p:cSld>
  <p:clrMapOvr>
    <a:masterClrMapping/>
  </p:clrMapOvr>
</p:notes>
</file>

<file path=ppt/notesSlides/notesSlide2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5542765"/>
      </p:ext>
    </p:extLst>
  </p:cSld>
  <p:clrMapOvr>
    <a:masterClrMapping/>
  </p:clrMapOvr>
</p:notes>
</file>

<file path=ppt/notesSlides/notesSlide2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3734722"/>
      </p:ext>
    </p:extLst>
  </p:cSld>
  <p:clrMapOvr>
    <a:masterClrMapping/>
  </p:clrMapOvr>
</p:notes>
</file>

<file path=ppt/notesSlides/notesSlide2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0157828"/>
      </p:ext>
    </p:extLst>
  </p:cSld>
  <p:clrMapOvr>
    <a:masterClrMapping/>
  </p:clrMapOvr>
</p:notes>
</file>

<file path=ppt/notesSlides/notesSlide2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5251361"/>
      </p:ext>
    </p:extLst>
  </p:cSld>
  <p:clrMapOvr>
    <a:masterClrMapping/>
  </p:clrMapOvr>
</p:notes>
</file>

<file path=ppt/notesSlides/notesSlide2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6336179"/>
      </p:ext>
    </p:extLst>
  </p:cSld>
  <p:clrMapOvr>
    <a:masterClrMapping/>
  </p:clrMapOvr>
</p:notes>
</file>

<file path=ppt/notesSlides/notesSlide2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9108320"/>
      </p:ext>
    </p:extLst>
  </p:cSld>
  <p:clrMapOvr>
    <a:masterClrMapping/>
  </p:clrMapOvr>
</p:notes>
</file>

<file path=ppt/notesSlides/notesSlide2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200900"/>
      </p:ext>
    </p:extLst>
  </p:cSld>
  <p:clrMapOvr>
    <a:masterClrMapping/>
  </p:clrMapOvr>
</p:notes>
</file>

<file path=ppt/notesSlides/notesSlide2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9118116"/>
      </p:ext>
    </p:extLst>
  </p:cSld>
  <p:clrMapOvr>
    <a:masterClrMapping/>
  </p:clrMapOvr>
</p:notes>
</file>

<file path=ppt/notesSlides/notesSlide2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1907066"/>
      </p:ext>
    </p:extLst>
  </p:cSld>
  <p:clrMapOvr>
    <a:masterClrMapping/>
  </p:clrMapOvr>
</p:notes>
</file>

<file path=ppt/notesSlides/notesSlide2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22045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9434561"/>
      </p:ext>
    </p:extLst>
  </p:cSld>
  <p:clrMapOvr>
    <a:masterClrMapping/>
  </p:clrMapOvr>
</p:notes>
</file>

<file path=ppt/notesSlides/notesSlide2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ADE8DC-FF3C-EB41-AEF7-554403F730EC}" type="slidenum">
              <a:rPr lang="en-US" smtClean="0"/>
              <a:pPr/>
              <a:t>284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6552326"/>
      </p:ext>
    </p:extLst>
  </p:cSld>
  <p:clrMapOvr>
    <a:masterClrMapping/>
  </p:clrMapOvr>
</p:notes>
</file>

<file path=ppt/notesSlides/notesSlide2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6600344"/>
      </p:ext>
    </p:extLst>
  </p:cSld>
  <p:clrMapOvr>
    <a:masterClrMapping/>
  </p:clrMapOvr>
</p:notes>
</file>

<file path=ppt/notesSlides/notesSlide2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5719756"/>
      </p:ext>
    </p:extLst>
  </p:cSld>
  <p:clrMapOvr>
    <a:masterClrMapping/>
  </p:clrMapOvr>
</p:notes>
</file>

<file path=ppt/notesSlides/notesSlide2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5582546"/>
      </p:ext>
    </p:extLst>
  </p:cSld>
  <p:clrMapOvr>
    <a:masterClrMapping/>
  </p:clrMapOvr>
</p:notes>
</file>

<file path=ppt/notesSlides/notesSlide2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7432706"/>
      </p:ext>
    </p:extLst>
  </p:cSld>
  <p:clrMapOvr>
    <a:masterClrMapping/>
  </p:clrMapOvr>
</p:notes>
</file>

<file path=ppt/notesSlides/notesSlide2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2790762"/>
      </p:ext>
    </p:extLst>
  </p:cSld>
  <p:clrMapOvr>
    <a:masterClrMapping/>
  </p:clrMapOvr>
</p:notes>
</file>

<file path=ppt/notesSlides/notesSlide2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093146"/>
      </p:ext>
    </p:extLst>
  </p:cSld>
  <p:clrMapOvr>
    <a:masterClrMapping/>
  </p:clrMapOvr>
</p:notes>
</file>

<file path=ppt/notesSlides/notesSlide2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956345"/>
      </p:ext>
    </p:extLst>
  </p:cSld>
  <p:clrMapOvr>
    <a:masterClrMapping/>
  </p:clrMapOvr>
</p:notes>
</file>

<file path=ppt/notesSlides/notesSlide2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6009207"/>
      </p:ext>
    </p:extLst>
  </p:cSld>
  <p:clrMapOvr>
    <a:masterClrMapping/>
  </p:clrMapOvr>
</p:notes>
</file>

<file path=ppt/notesSlides/notesSlide2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538703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7725172"/>
      </p:ext>
    </p:extLst>
  </p:cSld>
  <p:clrMapOvr>
    <a:masterClrMapping/>
  </p:clrMapOvr>
</p:notes>
</file>

<file path=ppt/notesSlides/notesSlide2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8937664"/>
      </p:ext>
    </p:extLst>
  </p:cSld>
  <p:clrMapOvr>
    <a:masterClrMapping/>
  </p:clrMapOvr>
</p:notes>
</file>

<file path=ppt/notesSlides/notesSlide2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4400113"/>
      </p:ext>
    </p:extLst>
  </p:cSld>
  <p:clrMapOvr>
    <a:masterClrMapping/>
  </p:clrMapOvr>
</p:notes>
</file>

<file path=ppt/notesSlides/notesSlide2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1256092"/>
      </p:ext>
    </p:extLst>
  </p:cSld>
  <p:clrMapOvr>
    <a:masterClrMapping/>
  </p:clrMapOvr>
</p:notes>
</file>

<file path=ppt/notesSlides/notesSlide2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2915743"/>
      </p:ext>
    </p:extLst>
  </p:cSld>
  <p:clrMapOvr>
    <a:masterClrMapping/>
  </p:clrMapOvr>
</p:notes>
</file>

<file path=ppt/notesSlides/notesSlide2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2219457"/>
      </p:ext>
    </p:extLst>
  </p:cSld>
  <p:clrMapOvr>
    <a:masterClrMapping/>
  </p:clrMapOvr>
</p:notes>
</file>

<file path=ppt/notesSlides/notesSlide2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9901221"/>
      </p:ext>
    </p:extLst>
  </p:cSld>
  <p:clrMapOvr>
    <a:masterClrMapping/>
  </p:clrMapOvr>
</p:notes>
</file>

<file path=ppt/notesSlides/notesSlide2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4021232"/>
      </p:ext>
    </p:extLst>
  </p:cSld>
  <p:clrMapOvr>
    <a:masterClrMapping/>
  </p:clrMapOvr>
</p:notes>
</file>

<file path=ppt/notesSlides/notesSlide2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5143364"/>
      </p:ext>
    </p:extLst>
  </p:cSld>
  <p:clrMapOvr>
    <a:masterClrMapping/>
  </p:clrMapOvr>
</p:notes>
</file>

<file path=ppt/notesSlides/notesSlide2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6653068"/>
      </p:ext>
    </p:extLst>
  </p:cSld>
  <p:clrMapOvr>
    <a:masterClrMapping/>
  </p:clrMapOvr>
</p:notes>
</file>

<file path=ppt/notesSlides/notesSlide2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99318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ADE8DC-FF3C-EB41-AEF7-554403F730EC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807175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6859046"/>
      </p:ext>
    </p:extLst>
  </p:cSld>
  <p:clrMapOvr>
    <a:masterClrMapping/>
  </p:clrMapOvr>
</p:notes>
</file>

<file path=ppt/notesSlides/notesSlide3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7429392"/>
      </p:ext>
    </p:extLst>
  </p:cSld>
  <p:clrMapOvr>
    <a:masterClrMapping/>
  </p:clrMapOvr>
</p:notes>
</file>

<file path=ppt/notesSlides/notesSlide3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0500828"/>
      </p:ext>
    </p:extLst>
  </p:cSld>
  <p:clrMapOvr>
    <a:masterClrMapping/>
  </p:clrMapOvr>
</p:notes>
</file>

<file path=ppt/notesSlides/notesSlide3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5950237"/>
      </p:ext>
    </p:extLst>
  </p:cSld>
  <p:clrMapOvr>
    <a:masterClrMapping/>
  </p:clrMapOvr>
</p:notes>
</file>

<file path=ppt/notesSlides/notesSlide3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8456844"/>
      </p:ext>
    </p:extLst>
  </p:cSld>
  <p:clrMapOvr>
    <a:masterClrMapping/>
  </p:clrMapOvr>
</p:notes>
</file>

<file path=ppt/notesSlides/notesSlide3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4591790"/>
      </p:ext>
    </p:extLst>
  </p:cSld>
  <p:clrMapOvr>
    <a:masterClrMapping/>
  </p:clrMapOvr>
</p:notes>
</file>

<file path=ppt/notesSlides/notesSlide3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440642"/>
      </p:ext>
    </p:extLst>
  </p:cSld>
  <p:clrMapOvr>
    <a:masterClrMapping/>
  </p:clrMapOvr>
</p:notes>
</file>

<file path=ppt/notesSlides/notesSlide3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3968781"/>
      </p:ext>
    </p:extLst>
  </p:cSld>
  <p:clrMapOvr>
    <a:masterClrMapping/>
  </p:clrMapOvr>
</p:notes>
</file>

<file path=ppt/notesSlides/notesSlide3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1679647"/>
      </p:ext>
    </p:extLst>
  </p:cSld>
  <p:clrMapOvr>
    <a:masterClrMapping/>
  </p:clrMapOvr>
</p:notes>
</file>

<file path=ppt/notesSlides/notesSlide3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5236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213647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023611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627228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318334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189457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86961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9006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651311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0294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761508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489378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496721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594626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230033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134040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218760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536128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345414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61485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62462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82842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540005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444660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45120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619092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751017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035609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463837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172941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41920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91532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317229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656880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ADE8DC-FF3C-EB41-AEF7-554403F730EC}" type="slidenum">
              <a:rPr lang="en-US" smtClean="0"/>
              <a:pPr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735932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91730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918811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49361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1894563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5437006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5782596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1399719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69974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2595683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205484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4076218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0380789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0201334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3838633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5647930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0126435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ADE8DC-FF3C-EB41-AEF7-554403F730EC}" type="slidenum">
              <a:rPr lang="en-US" smtClean="0"/>
              <a:pPr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6932497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1126618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98927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6990762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2731518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5891576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5603688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119374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9346392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7534175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3001795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3575464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0686403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75793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8853233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5372691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318681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10098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8444992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9913535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1955805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0432460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5888213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2573933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41540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de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C:\Users\Administrator\Desktop\LG Multy_V\간지.png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793" y="0"/>
            <a:ext cx="9904412" cy="4357694"/>
          </a:xfrm>
          <a:prstGeom prst="rect">
            <a:avLst/>
          </a:prstGeom>
          <a:noFill/>
        </p:spPr>
      </p:pic>
      <p:cxnSp>
        <p:nvCxnSpPr>
          <p:cNvPr id="7" name="Straight Connector 25"/>
          <p:cNvCxnSpPr/>
          <p:nvPr userDrawn="1"/>
        </p:nvCxnSpPr>
        <p:spPr>
          <a:xfrm>
            <a:off x="4883150" y="3649687"/>
            <a:ext cx="4851400" cy="0"/>
          </a:xfrm>
          <a:prstGeom prst="line">
            <a:avLst/>
          </a:prstGeom>
          <a:ln w="3175" cmpd="sng"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891095" y="3104964"/>
            <a:ext cx="4441589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FontTx/>
              <a:buNone/>
              <a:defRPr>
                <a:latin typeface="Arial"/>
                <a:cs typeface="Arial"/>
              </a:defRPr>
            </a:lvl1pPr>
          </a:lstStyle>
          <a:p>
            <a:pPr lvl="0"/>
            <a:r>
              <a:rPr lang="en-US" altLang="ko-KR" dirty="0"/>
              <a:t>Main Title Arial 32pt</a:t>
            </a:r>
            <a:endParaRPr lang="ko-KR" altLang="en-US" dirty="0"/>
          </a:p>
        </p:txBody>
      </p:sp>
      <p:sp>
        <p:nvSpPr>
          <p:cNvPr id="15" name="Rectangle 23"/>
          <p:cNvSpPr/>
          <p:nvPr userDrawn="1"/>
        </p:nvSpPr>
        <p:spPr>
          <a:xfrm>
            <a:off x="4883150" y="3648651"/>
            <a:ext cx="828000" cy="4571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4883150" y="3899844"/>
            <a:ext cx="446405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altLang="ko-KR" dirty="0"/>
              <a:t>Sub Title Arial 18pt Arial 18pt</a:t>
            </a:r>
          </a:p>
        </p:txBody>
      </p:sp>
    </p:spTree>
    <p:extLst>
      <p:ext uri="{BB962C8B-B14F-4D97-AF65-F5344CB8AC3E}">
        <p14:creationId xmlns:p14="http://schemas.microsoft.com/office/powerpoint/2010/main" val="19946797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029134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04697" y="188641"/>
            <a:ext cx="4065120" cy="4048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77" b="1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 sz="1898" b="1"/>
            </a:lvl2pPr>
            <a:lvl3pPr marL="811852" indent="0">
              <a:buNone/>
              <a:defRPr sz="1898" b="1"/>
            </a:lvl3pPr>
            <a:lvl4pPr marL="1218532" indent="0">
              <a:buNone/>
              <a:defRPr sz="1898" b="1"/>
            </a:lvl4pPr>
            <a:lvl5pPr marL="1623705" indent="0">
              <a:buNone/>
              <a:defRPr sz="1898" b="1"/>
            </a:lvl5pPr>
          </a:lstStyle>
          <a:p>
            <a:pPr lvl="0"/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6250555" y="288454"/>
            <a:ext cx="3655445" cy="47625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98" baseline="0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/>
            </a:lvl2pPr>
            <a:lvl3pPr marL="811852" indent="0">
              <a:buNone/>
              <a:defRPr/>
            </a:lvl3pPr>
            <a:lvl4pPr marL="1218532" indent="0">
              <a:buNone/>
              <a:defRPr/>
            </a:lvl4pPr>
            <a:lvl5pPr marL="1623705" indent="0">
              <a:buNone/>
              <a:defRPr/>
            </a:lvl5pPr>
          </a:lstStyle>
          <a:p>
            <a:pPr lvl="0"/>
            <a:r>
              <a:rPr lang="en-US" altLang="ko-KR" dirty="0"/>
              <a:t>1.1 Linux </a:t>
            </a:r>
            <a:r>
              <a:rPr lang="ko-KR" altLang="en-US" dirty="0"/>
              <a:t>소개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6DBCEBF-50CA-49BC-A517-70D2751DF01C}"/>
              </a:ext>
            </a:extLst>
          </p:cNvPr>
          <p:cNvCxnSpPr/>
          <p:nvPr userDrawn="1"/>
        </p:nvCxnSpPr>
        <p:spPr>
          <a:xfrm>
            <a:off x="0" y="692696"/>
            <a:ext cx="9906000" cy="0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EC8740F0-14D3-40F2-B28A-46D2ED184AA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0625" y="980734"/>
            <a:ext cx="8813069" cy="5544598"/>
          </a:xfrm>
          <a:prstGeom prst="rect">
            <a:avLst/>
          </a:prstGeom>
        </p:spPr>
        <p:txBody>
          <a:bodyPr/>
          <a:lstStyle>
            <a:lvl1pPr marL="325344" indent="-325344">
              <a:buFont typeface="Wingdings" panose="05000000000000000000" pitchFamily="2" charset="2"/>
              <a:buChar char="u"/>
              <a:defRPr sz="1708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04911" indent="-271120">
              <a:buFont typeface="Wingdings" panose="05000000000000000000" pitchFamily="2" charset="2"/>
              <a:buChar char="§"/>
              <a:defRPr sz="1518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084478" indent="-216896">
              <a:buFont typeface="Wingdings" panose="05000000000000000000" pitchFamily="2" charset="2"/>
              <a:buChar char="ü"/>
              <a:defRPr sz="1328"/>
            </a:lvl3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  <a:endParaRPr lang="en-US" altLang="ko-KR"/>
          </a:p>
          <a:p>
            <a:pPr lvl="2"/>
            <a:r>
              <a:rPr lang="ko-KR" altLang="en-US"/>
              <a:t>세째 수준</a:t>
            </a:r>
          </a:p>
        </p:txBody>
      </p:sp>
    </p:spTree>
    <p:extLst>
      <p:ext uri="{BB962C8B-B14F-4D97-AF65-F5344CB8AC3E}">
        <p14:creationId xmlns:p14="http://schemas.microsoft.com/office/powerpoint/2010/main" val="7302672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04697" y="188641"/>
            <a:ext cx="4065120" cy="4048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77" b="1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 sz="1898" b="1"/>
            </a:lvl2pPr>
            <a:lvl3pPr marL="811852" indent="0">
              <a:buNone/>
              <a:defRPr sz="1898" b="1"/>
            </a:lvl3pPr>
            <a:lvl4pPr marL="1218532" indent="0">
              <a:buNone/>
              <a:defRPr sz="1898" b="1"/>
            </a:lvl4pPr>
            <a:lvl5pPr marL="1623705" indent="0">
              <a:buNone/>
              <a:defRPr sz="1898" b="1"/>
            </a:lvl5pPr>
          </a:lstStyle>
          <a:p>
            <a:pPr lvl="0"/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6250555" y="288454"/>
            <a:ext cx="3655445" cy="47625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98" baseline="0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/>
            </a:lvl2pPr>
            <a:lvl3pPr marL="811852" indent="0">
              <a:buNone/>
              <a:defRPr/>
            </a:lvl3pPr>
            <a:lvl4pPr marL="1218532" indent="0">
              <a:buNone/>
              <a:defRPr/>
            </a:lvl4pPr>
            <a:lvl5pPr marL="1623705" indent="0">
              <a:buNone/>
              <a:defRPr/>
            </a:lvl5pPr>
          </a:lstStyle>
          <a:p>
            <a:pPr lvl="0"/>
            <a:r>
              <a:rPr lang="en-US" altLang="ko-KR" dirty="0"/>
              <a:t>1.1 Linux </a:t>
            </a:r>
            <a:r>
              <a:rPr lang="ko-KR" altLang="en-US" dirty="0"/>
              <a:t>소개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6DBCEBF-50CA-49BC-A517-70D2751DF01C}"/>
              </a:ext>
            </a:extLst>
          </p:cNvPr>
          <p:cNvCxnSpPr/>
          <p:nvPr userDrawn="1"/>
        </p:nvCxnSpPr>
        <p:spPr>
          <a:xfrm>
            <a:off x="0" y="692696"/>
            <a:ext cx="9906000" cy="0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09044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04697" y="188641"/>
            <a:ext cx="4065120" cy="4048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77" b="1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 sz="1898" b="1"/>
            </a:lvl2pPr>
            <a:lvl3pPr marL="811852" indent="0">
              <a:buNone/>
              <a:defRPr sz="1898" b="1"/>
            </a:lvl3pPr>
            <a:lvl4pPr marL="1218532" indent="0">
              <a:buNone/>
              <a:defRPr sz="1898" b="1"/>
            </a:lvl4pPr>
            <a:lvl5pPr marL="1623705" indent="0">
              <a:buNone/>
              <a:defRPr sz="1898" b="1"/>
            </a:lvl5pPr>
          </a:lstStyle>
          <a:p>
            <a:pPr lvl="0"/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6250555" y="288454"/>
            <a:ext cx="3655445" cy="47625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98" baseline="0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/>
            </a:lvl2pPr>
            <a:lvl3pPr marL="811852" indent="0">
              <a:buNone/>
              <a:defRPr/>
            </a:lvl3pPr>
            <a:lvl4pPr marL="1218532" indent="0">
              <a:buNone/>
              <a:defRPr/>
            </a:lvl4pPr>
            <a:lvl5pPr marL="1623705" indent="0">
              <a:buNone/>
              <a:defRPr/>
            </a:lvl5pPr>
          </a:lstStyle>
          <a:p>
            <a:pPr lvl="0"/>
            <a:r>
              <a:rPr lang="en-US" altLang="ko-KR" dirty="0"/>
              <a:t>1.1 Linux </a:t>
            </a:r>
            <a:r>
              <a:rPr lang="ko-KR" altLang="en-US" dirty="0"/>
              <a:t>소개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6DBCEBF-50CA-49BC-A517-70D2751DF01C}"/>
              </a:ext>
            </a:extLst>
          </p:cNvPr>
          <p:cNvCxnSpPr/>
          <p:nvPr userDrawn="1"/>
        </p:nvCxnSpPr>
        <p:spPr>
          <a:xfrm>
            <a:off x="0" y="692696"/>
            <a:ext cx="9906000" cy="0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62395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04697" y="188641"/>
            <a:ext cx="4065120" cy="4048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77" b="1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 sz="1898" b="1"/>
            </a:lvl2pPr>
            <a:lvl3pPr marL="811852" indent="0">
              <a:buNone/>
              <a:defRPr sz="1898" b="1"/>
            </a:lvl3pPr>
            <a:lvl4pPr marL="1218532" indent="0">
              <a:buNone/>
              <a:defRPr sz="1898" b="1"/>
            </a:lvl4pPr>
            <a:lvl5pPr marL="1623705" indent="0">
              <a:buNone/>
              <a:defRPr sz="1898" b="1"/>
            </a:lvl5pPr>
          </a:lstStyle>
          <a:p>
            <a:pPr lvl="0"/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6250555" y="288454"/>
            <a:ext cx="3655445" cy="47625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98" baseline="0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/>
            </a:lvl2pPr>
            <a:lvl3pPr marL="811852" indent="0">
              <a:buNone/>
              <a:defRPr/>
            </a:lvl3pPr>
            <a:lvl4pPr marL="1218532" indent="0">
              <a:buNone/>
              <a:defRPr/>
            </a:lvl4pPr>
            <a:lvl5pPr marL="1623705" indent="0">
              <a:buNone/>
              <a:defRPr/>
            </a:lvl5pPr>
          </a:lstStyle>
          <a:p>
            <a:pPr lvl="0"/>
            <a:r>
              <a:rPr lang="en-US" altLang="ko-KR" dirty="0"/>
              <a:t>1.1 Linux </a:t>
            </a:r>
            <a:r>
              <a:rPr lang="ko-KR" altLang="en-US" dirty="0"/>
              <a:t>소개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6DBCEBF-50CA-49BC-A517-70D2751DF01C}"/>
              </a:ext>
            </a:extLst>
          </p:cNvPr>
          <p:cNvCxnSpPr/>
          <p:nvPr userDrawn="1"/>
        </p:nvCxnSpPr>
        <p:spPr>
          <a:xfrm>
            <a:off x="0" y="692696"/>
            <a:ext cx="9906000" cy="0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8099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04697" y="188641"/>
            <a:ext cx="4065120" cy="4048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77" b="1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 sz="1898" b="1"/>
            </a:lvl2pPr>
            <a:lvl3pPr marL="811852" indent="0">
              <a:buNone/>
              <a:defRPr sz="1898" b="1"/>
            </a:lvl3pPr>
            <a:lvl4pPr marL="1218532" indent="0">
              <a:buNone/>
              <a:defRPr sz="1898" b="1"/>
            </a:lvl4pPr>
            <a:lvl5pPr marL="1623705" indent="0">
              <a:buNone/>
              <a:defRPr sz="1898" b="1"/>
            </a:lvl5pPr>
          </a:lstStyle>
          <a:p>
            <a:pPr lvl="0"/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6250555" y="288454"/>
            <a:ext cx="3655445" cy="47625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98" baseline="0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/>
            </a:lvl2pPr>
            <a:lvl3pPr marL="811852" indent="0">
              <a:buNone/>
              <a:defRPr/>
            </a:lvl3pPr>
            <a:lvl4pPr marL="1218532" indent="0">
              <a:buNone/>
              <a:defRPr/>
            </a:lvl4pPr>
            <a:lvl5pPr marL="1623705" indent="0">
              <a:buNone/>
              <a:defRPr/>
            </a:lvl5pPr>
          </a:lstStyle>
          <a:p>
            <a:pPr lvl="0"/>
            <a:r>
              <a:rPr lang="en-US" altLang="ko-KR" dirty="0"/>
              <a:t>1.1 Linux </a:t>
            </a:r>
            <a:r>
              <a:rPr lang="ko-KR" altLang="en-US" dirty="0"/>
              <a:t>소개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6DBCEBF-50CA-49BC-A517-70D2751DF01C}"/>
              </a:ext>
            </a:extLst>
          </p:cNvPr>
          <p:cNvCxnSpPr/>
          <p:nvPr userDrawn="1"/>
        </p:nvCxnSpPr>
        <p:spPr>
          <a:xfrm>
            <a:off x="0" y="692696"/>
            <a:ext cx="9906000" cy="0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76647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04697" y="188641"/>
            <a:ext cx="4065120" cy="4048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77" b="1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 sz="1898" b="1"/>
            </a:lvl2pPr>
            <a:lvl3pPr marL="811852" indent="0">
              <a:buNone/>
              <a:defRPr sz="1898" b="1"/>
            </a:lvl3pPr>
            <a:lvl4pPr marL="1218532" indent="0">
              <a:buNone/>
              <a:defRPr sz="1898" b="1"/>
            </a:lvl4pPr>
            <a:lvl5pPr marL="1623705" indent="0">
              <a:buNone/>
              <a:defRPr sz="1898" b="1"/>
            </a:lvl5pPr>
          </a:lstStyle>
          <a:p>
            <a:pPr lvl="0"/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6250555" y="288454"/>
            <a:ext cx="3655445" cy="47625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98" baseline="0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/>
            </a:lvl2pPr>
            <a:lvl3pPr marL="811852" indent="0">
              <a:buNone/>
              <a:defRPr/>
            </a:lvl3pPr>
            <a:lvl4pPr marL="1218532" indent="0">
              <a:buNone/>
              <a:defRPr/>
            </a:lvl4pPr>
            <a:lvl5pPr marL="1623705" indent="0">
              <a:buNone/>
              <a:defRPr/>
            </a:lvl5pPr>
          </a:lstStyle>
          <a:p>
            <a:pPr lvl="0"/>
            <a:r>
              <a:rPr lang="en-US" altLang="ko-KR" dirty="0"/>
              <a:t>1.1 Linux </a:t>
            </a:r>
            <a:r>
              <a:rPr lang="ko-KR" altLang="en-US" dirty="0"/>
              <a:t>소개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6DBCEBF-50CA-49BC-A517-70D2751DF01C}"/>
              </a:ext>
            </a:extLst>
          </p:cNvPr>
          <p:cNvCxnSpPr/>
          <p:nvPr userDrawn="1"/>
        </p:nvCxnSpPr>
        <p:spPr>
          <a:xfrm>
            <a:off x="0" y="692696"/>
            <a:ext cx="9906000" cy="0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938263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04697" y="188641"/>
            <a:ext cx="4065120" cy="4048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77" b="1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 sz="1898" b="1"/>
            </a:lvl2pPr>
            <a:lvl3pPr marL="811852" indent="0">
              <a:buNone/>
              <a:defRPr sz="1898" b="1"/>
            </a:lvl3pPr>
            <a:lvl4pPr marL="1218532" indent="0">
              <a:buNone/>
              <a:defRPr sz="1898" b="1"/>
            </a:lvl4pPr>
            <a:lvl5pPr marL="1623705" indent="0">
              <a:buNone/>
              <a:defRPr sz="1898" b="1"/>
            </a:lvl5pPr>
          </a:lstStyle>
          <a:p>
            <a:pPr lvl="0"/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6250555" y="288454"/>
            <a:ext cx="3655445" cy="47625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98" baseline="0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/>
            </a:lvl2pPr>
            <a:lvl3pPr marL="811852" indent="0">
              <a:buNone/>
              <a:defRPr/>
            </a:lvl3pPr>
            <a:lvl4pPr marL="1218532" indent="0">
              <a:buNone/>
              <a:defRPr/>
            </a:lvl4pPr>
            <a:lvl5pPr marL="1623705" indent="0">
              <a:buNone/>
              <a:defRPr/>
            </a:lvl5pPr>
          </a:lstStyle>
          <a:p>
            <a:pPr lvl="0"/>
            <a:r>
              <a:rPr lang="en-US" altLang="ko-KR" dirty="0"/>
              <a:t>1.1 Linux </a:t>
            </a:r>
            <a:r>
              <a:rPr lang="ko-KR" altLang="en-US" dirty="0"/>
              <a:t>소개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6DBCEBF-50CA-49BC-A517-70D2751DF01C}"/>
              </a:ext>
            </a:extLst>
          </p:cNvPr>
          <p:cNvCxnSpPr/>
          <p:nvPr userDrawn="1"/>
        </p:nvCxnSpPr>
        <p:spPr>
          <a:xfrm>
            <a:off x="0" y="692696"/>
            <a:ext cx="9906000" cy="0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443643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04697" y="188641"/>
            <a:ext cx="4065120" cy="4048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77" b="1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 sz="1898" b="1"/>
            </a:lvl2pPr>
            <a:lvl3pPr marL="811852" indent="0">
              <a:buNone/>
              <a:defRPr sz="1898" b="1"/>
            </a:lvl3pPr>
            <a:lvl4pPr marL="1218532" indent="0">
              <a:buNone/>
              <a:defRPr sz="1898" b="1"/>
            </a:lvl4pPr>
            <a:lvl5pPr marL="1623705" indent="0">
              <a:buNone/>
              <a:defRPr sz="1898" b="1"/>
            </a:lvl5pPr>
          </a:lstStyle>
          <a:p>
            <a:pPr lvl="0"/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6250555" y="288454"/>
            <a:ext cx="3655445" cy="47625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98" baseline="0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/>
            </a:lvl2pPr>
            <a:lvl3pPr marL="811852" indent="0">
              <a:buNone/>
              <a:defRPr/>
            </a:lvl3pPr>
            <a:lvl4pPr marL="1218532" indent="0">
              <a:buNone/>
              <a:defRPr/>
            </a:lvl4pPr>
            <a:lvl5pPr marL="1623705" indent="0">
              <a:buNone/>
              <a:defRPr/>
            </a:lvl5pPr>
          </a:lstStyle>
          <a:p>
            <a:pPr lvl="0"/>
            <a:r>
              <a:rPr lang="en-US" altLang="ko-KR" dirty="0"/>
              <a:t>1.1 Linux </a:t>
            </a:r>
            <a:r>
              <a:rPr lang="ko-KR" altLang="en-US" dirty="0"/>
              <a:t>소개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6DBCEBF-50CA-49BC-A517-70D2751DF01C}"/>
              </a:ext>
            </a:extLst>
          </p:cNvPr>
          <p:cNvCxnSpPr/>
          <p:nvPr userDrawn="1"/>
        </p:nvCxnSpPr>
        <p:spPr>
          <a:xfrm>
            <a:off x="0" y="692696"/>
            <a:ext cx="9906000" cy="0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218873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04697" y="188641"/>
            <a:ext cx="4065120" cy="4048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77" b="1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 sz="1898" b="1"/>
            </a:lvl2pPr>
            <a:lvl3pPr marL="811852" indent="0">
              <a:buNone/>
              <a:defRPr sz="1898" b="1"/>
            </a:lvl3pPr>
            <a:lvl4pPr marL="1218532" indent="0">
              <a:buNone/>
              <a:defRPr sz="1898" b="1"/>
            </a:lvl4pPr>
            <a:lvl5pPr marL="1623705" indent="0">
              <a:buNone/>
              <a:defRPr sz="1898" b="1"/>
            </a:lvl5pPr>
          </a:lstStyle>
          <a:p>
            <a:pPr lvl="0"/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6250555" y="288454"/>
            <a:ext cx="3655445" cy="47625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98" baseline="0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/>
            </a:lvl2pPr>
            <a:lvl3pPr marL="811852" indent="0">
              <a:buNone/>
              <a:defRPr/>
            </a:lvl3pPr>
            <a:lvl4pPr marL="1218532" indent="0">
              <a:buNone/>
              <a:defRPr/>
            </a:lvl4pPr>
            <a:lvl5pPr marL="1623705" indent="0">
              <a:buNone/>
              <a:defRPr/>
            </a:lvl5pPr>
          </a:lstStyle>
          <a:p>
            <a:pPr lvl="0"/>
            <a:r>
              <a:rPr lang="en-US" altLang="ko-KR" dirty="0"/>
              <a:t>1.1 Linux </a:t>
            </a:r>
            <a:r>
              <a:rPr lang="ko-KR" altLang="en-US" dirty="0"/>
              <a:t>소개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6DBCEBF-50CA-49BC-A517-70D2751DF01C}"/>
              </a:ext>
            </a:extLst>
          </p:cNvPr>
          <p:cNvCxnSpPr/>
          <p:nvPr userDrawn="1"/>
        </p:nvCxnSpPr>
        <p:spPr>
          <a:xfrm>
            <a:off x="0" y="692696"/>
            <a:ext cx="9906000" cy="0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64502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age(headcopy+full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5"/>
          <p:cNvCxnSpPr/>
          <p:nvPr userDrawn="1"/>
        </p:nvCxnSpPr>
        <p:spPr>
          <a:xfrm>
            <a:off x="275815" y="589880"/>
            <a:ext cx="9359173" cy="0"/>
          </a:xfrm>
          <a:prstGeom prst="line">
            <a:avLst/>
          </a:prstGeom>
          <a:ln w="3175" cmpd="sng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3"/>
          <p:cNvSpPr/>
          <p:nvPr userDrawn="1"/>
        </p:nvSpPr>
        <p:spPr>
          <a:xfrm>
            <a:off x="277241" y="589880"/>
            <a:ext cx="828000" cy="4571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9" hasCustomPrompt="1"/>
          </p:nvPr>
        </p:nvSpPr>
        <p:spPr>
          <a:xfrm>
            <a:off x="276743" y="164293"/>
            <a:ext cx="5601544" cy="3323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FontTx/>
              <a:buNone/>
              <a:defRPr sz="2400" b="1">
                <a:latin typeface="+mj-ea"/>
                <a:ea typeface="+mj-ea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Header Arial bold 24pt</a:t>
            </a:r>
            <a:endParaRPr lang="ko-KR" altLang="en-US" dirty="0"/>
          </a:p>
        </p:txBody>
      </p:sp>
      <p:sp>
        <p:nvSpPr>
          <p:cNvPr id="12" name="Text Placeholder 16"/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 algn="r">
              <a:buFontTx/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63565737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04697" y="188641"/>
            <a:ext cx="4065120" cy="4048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77" b="1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 sz="1898" b="1"/>
            </a:lvl2pPr>
            <a:lvl3pPr marL="811852" indent="0">
              <a:buNone/>
              <a:defRPr sz="1898" b="1"/>
            </a:lvl3pPr>
            <a:lvl4pPr marL="1218532" indent="0">
              <a:buNone/>
              <a:defRPr sz="1898" b="1"/>
            </a:lvl4pPr>
            <a:lvl5pPr marL="1623705" indent="0">
              <a:buNone/>
              <a:defRPr sz="1898" b="1"/>
            </a:lvl5pPr>
          </a:lstStyle>
          <a:p>
            <a:pPr lvl="0"/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6250555" y="288454"/>
            <a:ext cx="3655445" cy="47625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98" baseline="0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/>
            </a:lvl2pPr>
            <a:lvl3pPr marL="811852" indent="0">
              <a:buNone/>
              <a:defRPr/>
            </a:lvl3pPr>
            <a:lvl4pPr marL="1218532" indent="0">
              <a:buNone/>
              <a:defRPr/>
            </a:lvl4pPr>
            <a:lvl5pPr marL="1623705" indent="0">
              <a:buNone/>
              <a:defRPr/>
            </a:lvl5pPr>
          </a:lstStyle>
          <a:p>
            <a:pPr lvl="0"/>
            <a:r>
              <a:rPr lang="en-US" altLang="ko-KR" dirty="0"/>
              <a:t>1.1 Linux </a:t>
            </a:r>
            <a:r>
              <a:rPr lang="ko-KR" altLang="en-US" dirty="0"/>
              <a:t>소개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6DBCEBF-50CA-49BC-A517-70D2751DF01C}"/>
              </a:ext>
            </a:extLst>
          </p:cNvPr>
          <p:cNvCxnSpPr/>
          <p:nvPr userDrawn="1"/>
        </p:nvCxnSpPr>
        <p:spPr>
          <a:xfrm>
            <a:off x="0" y="692696"/>
            <a:ext cx="9906000" cy="0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94721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04697" y="188641"/>
            <a:ext cx="4065120" cy="4048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77" b="1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 sz="1898" b="1"/>
            </a:lvl2pPr>
            <a:lvl3pPr marL="811852" indent="0">
              <a:buNone/>
              <a:defRPr sz="1898" b="1"/>
            </a:lvl3pPr>
            <a:lvl4pPr marL="1218532" indent="0">
              <a:buNone/>
              <a:defRPr sz="1898" b="1"/>
            </a:lvl4pPr>
            <a:lvl5pPr marL="1623705" indent="0">
              <a:buNone/>
              <a:defRPr sz="1898" b="1"/>
            </a:lvl5pPr>
          </a:lstStyle>
          <a:p>
            <a:pPr lvl="0"/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6250555" y="288454"/>
            <a:ext cx="3655445" cy="47625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98" baseline="0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/>
            </a:lvl2pPr>
            <a:lvl3pPr marL="811852" indent="0">
              <a:buNone/>
              <a:defRPr/>
            </a:lvl3pPr>
            <a:lvl4pPr marL="1218532" indent="0">
              <a:buNone/>
              <a:defRPr/>
            </a:lvl4pPr>
            <a:lvl5pPr marL="1623705" indent="0">
              <a:buNone/>
              <a:defRPr/>
            </a:lvl5pPr>
          </a:lstStyle>
          <a:p>
            <a:pPr lvl="0"/>
            <a:r>
              <a:rPr lang="en-US" altLang="ko-KR" dirty="0"/>
              <a:t>1.1 Linux </a:t>
            </a:r>
            <a:r>
              <a:rPr lang="ko-KR" altLang="en-US" dirty="0"/>
              <a:t>소개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6DBCEBF-50CA-49BC-A517-70D2751DF01C}"/>
              </a:ext>
            </a:extLst>
          </p:cNvPr>
          <p:cNvCxnSpPr/>
          <p:nvPr userDrawn="1"/>
        </p:nvCxnSpPr>
        <p:spPr>
          <a:xfrm>
            <a:off x="0" y="692696"/>
            <a:ext cx="9906000" cy="0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443048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04697" y="188641"/>
            <a:ext cx="4065120" cy="4048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77" b="1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 sz="1898" b="1"/>
            </a:lvl2pPr>
            <a:lvl3pPr marL="811852" indent="0">
              <a:buNone/>
              <a:defRPr sz="1898" b="1"/>
            </a:lvl3pPr>
            <a:lvl4pPr marL="1218532" indent="0">
              <a:buNone/>
              <a:defRPr sz="1898" b="1"/>
            </a:lvl4pPr>
            <a:lvl5pPr marL="1623705" indent="0">
              <a:buNone/>
              <a:defRPr sz="1898" b="1"/>
            </a:lvl5pPr>
          </a:lstStyle>
          <a:p>
            <a:pPr lvl="0"/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6250555" y="288454"/>
            <a:ext cx="3655445" cy="47625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98" baseline="0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/>
            </a:lvl2pPr>
            <a:lvl3pPr marL="811852" indent="0">
              <a:buNone/>
              <a:defRPr/>
            </a:lvl3pPr>
            <a:lvl4pPr marL="1218532" indent="0">
              <a:buNone/>
              <a:defRPr/>
            </a:lvl4pPr>
            <a:lvl5pPr marL="1623705" indent="0">
              <a:buNone/>
              <a:defRPr/>
            </a:lvl5pPr>
          </a:lstStyle>
          <a:p>
            <a:pPr lvl="0"/>
            <a:r>
              <a:rPr lang="en-US" altLang="ko-KR" dirty="0"/>
              <a:t>1.1 Linux </a:t>
            </a:r>
            <a:r>
              <a:rPr lang="ko-KR" altLang="en-US" dirty="0"/>
              <a:t>소개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6DBCEBF-50CA-49BC-A517-70D2751DF01C}"/>
              </a:ext>
            </a:extLst>
          </p:cNvPr>
          <p:cNvCxnSpPr/>
          <p:nvPr userDrawn="1"/>
        </p:nvCxnSpPr>
        <p:spPr>
          <a:xfrm>
            <a:off x="0" y="692696"/>
            <a:ext cx="9906000" cy="0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029566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04697" y="188641"/>
            <a:ext cx="4065120" cy="4048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77" b="1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 sz="1898" b="1"/>
            </a:lvl2pPr>
            <a:lvl3pPr marL="811852" indent="0">
              <a:buNone/>
              <a:defRPr sz="1898" b="1"/>
            </a:lvl3pPr>
            <a:lvl4pPr marL="1218532" indent="0">
              <a:buNone/>
              <a:defRPr sz="1898" b="1"/>
            </a:lvl4pPr>
            <a:lvl5pPr marL="1623705" indent="0">
              <a:buNone/>
              <a:defRPr sz="1898" b="1"/>
            </a:lvl5pPr>
          </a:lstStyle>
          <a:p>
            <a:pPr lvl="0"/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6250555" y="288454"/>
            <a:ext cx="3655445" cy="47625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98" baseline="0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/>
            </a:lvl2pPr>
            <a:lvl3pPr marL="811852" indent="0">
              <a:buNone/>
              <a:defRPr/>
            </a:lvl3pPr>
            <a:lvl4pPr marL="1218532" indent="0">
              <a:buNone/>
              <a:defRPr/>
            </a:lvl4pPr>
            <a:lvl5pPr marL="1623705" indent="0">
              <a:buNone/>
              <a:defRPr/>
            </a:lvl5pPr>
          </a:lstStyle>
          <a:p>
            <a:pPr lvl="0"/>
            <a:r>
              <a:rPr lang="en-US" altLang="ko-KR" dirty="0"/>
              <a:t>1.1 Linux </a:t>
            </a:r>
            <a:r>
              <a:rPr lang="ko-KR" altLang="en-US" dirty="0"/>
              <a:t>소개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6DBCEBF-50CA-49BC-A517-70D2751DF01C}"/>
              </a:ext>
            </a:extLst>
          </p:cNvPr>
          <p:cNvCxnSpPr/>
          <p:nvPr userDrawn="1"/>
        </p:nvCxnSpPr>
        <p:spPr>
          <a:xfrm>
            <a:off x="0" y="692696"/>
            <a:ext cx="9906000" cy="0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16370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빈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9271724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5" descr="백색바탕.png">
            <a:extLst>
              <a:ext uri="{FF2B5EF4-FFF2-40B4-BE49-F238E27FC236}">
                <a16:creationId xmlns:a16="http://schemas.microsoft.com/office/drawing/2014/main" id="{219B7B61-7184-43AC-B795-15AAC2569E7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526" y="6453188"/>
            <a:ext cx="682625" cy="315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147000" y="692696"/>
            <a:ext cx="9612000" cy="5760493"/>
          </a:xfrm>
        </p:spPr>
        <p:txBody>
          <a:bodyPr/>
          <a:lstStyle>
            <a:lvl1pPr marL="254460" indent="-254460">
              <a:buClr>
                <a:srgbClr val="595959"/>
              </a:buClr>
              <a:buFont typeface="Wingdings" pitchFamily="2" charset="2"/>
              <a:buChar char="u"/>
              <a:defRPr sz="1708" b="1"/>
            </a:lvl1pPr>
            <a:lvl2pPr marL="508919" indent="-167130">
              <a:buClr>
                <a:srgbClr val="595959"/>
              </a:buClr>
              <a:buFont typeface="Wingdings" pitchFamily="2" charset="2"/>
              <a:buChar char="§"/>
              <a:defRPr sz="1518"/>
            </a:lvl2pPr>
            <a:lvl3pPr marL="954697" indent="-271120">
              <a:buClr>
                <a:srgbClr val="595959"/>
              </a:buClr>
              <a:buFont typeface="Wingdings" panose="05000000000000000000" pitchFamily="2" charset="2"/>
              <a:buChar char="ü"/>
              <a:defRPr sz="1328"/>
            </a:lvl3pPr>
            <a:lvl4pPr marL="1234732" indent="-216896">
              <a:buClr>
                <a:srgbClr val="595959"/>
              </a:buClr>
              <a:buFont typeface="+mj-lt"/>
              <a:buAutoNum type="arabicPeriod"/>
              <a:defRPr sz="1139"/>
            </a:lvl4pPr>
            <a:lvl5pPr marL="1448461" indent="-174659">
              <a:buClr>
                <a:srgbClr val="595959"/>
              </a:buClr>
              <a:buFont typeface="Arial" pitchFamily="34" charset="0"/>
              <a:buChar char="•"/>
              <a:defRPr sz="949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/>
              <a:t>셋째 수준</a:t>
            </a:r>
            <a:endParaRPr lang="ko-KR" altLang="en-US" dirty="0"/>
          </a:p>
        </p:txBody>
      </p:sp>
      <p:sp>
        <p:nvSpPr>
          <p:cNvPr id="9" name="텍스트 개체 틀 2">
            <a:extLst>
              <a:ext uri="{FF2B5EF4-FFF2-40B4-BE49-F238E27FC236}">
                <a16:creationId xmlns:a16="http://schemas.microsoft.com/office/drawing/2014/main" id="{C6029D08-A431-4EF1-A797-D389D445E0A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4697" y="188641"/>
            <a:ext cx="4065120" cy="4048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77" b="1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 sz="1898" b="1"/>
            </a:lvl2pPr>
            <a:lvl3pPr marL="811852" indent="0">
              <a:buNone/>
              <a:defRPr sz="1898" b="1"/>
            </a:lvl3pPr>
            <a:lvl4pPr marL="1218532" indent="0">
              <a:buNone/>
              <a:defRPr sz="1898" b="1"/>
            </a:lvl4pPr>
            <a:lvl5pPr marL="1623705" indent="0">
              <a:buNone/>
              <a:defRPr sz="1898" b="1"/>
            </a:lvl5pPr>
          </a:lstStyle>
          <a:p>
            <a:pPr lvl="0"/>
            <a:endParaRPr lang="ko-KR" altLang="en-US" dirty="0"/>
          </a:p>
        </p:txBody>
      </p:sp>
      <p:sp>
        <p:nvSpPr>
          <p:cNvPr id="10" name="텍스트 개체 틀 4">
            <a:extLst>
              <a:ext uri="{FF2B5EF4-FFF2-40B4-BE49-F238E27FC236}">
                <a16:creationId xmlns:a16="http://schemas.microsoft.com/office/drawing/2014/main" id="{6A041025-452E-4A35-990A-9E860F2D73C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50555" y="288454"/>
            <a:ext cx="3655445" cy="47625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98" baseline="0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/>
            </a:lvl2pPr>
            <a:lvl3pPr marL="811852" indent="0">
              <a:buNone/>
              <a:defRPr/>
            </a:lvl3pPr>
            <a:lvl4pPr marL="1218532" indent="0">
              <a:buNone/>
              <a:defRPr/>
            </a:lvl4pPr>
            <a:lvl5pPr marL="1623705" indent="0">
              <a:buNone/>
              <a:defRPr/>
            </a:lvl5pPr>
          </a:lstStyle>
          <a:p>
            <a:pPr lvl="0"/>
            <a:r>
              <a:rPr lang="en-US" altLang="ko-KR" dirty="0"/>
              <a:t>1.1 Linux </a:t>
            </a:r>
            <a:r>
              <a:rPr lang="ko-KR" altLang="en-US" dirty="0"/>
              <a:t>소개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60B32C87-B866-442E-BB4F-3EC9B5BB5937}"/>
              </a:ext>
            </a:extLst>
          </p:cNvPr>
          <p:cNvCxnSpPr/>
          <p:nvPr userDrawn="1"/>
        </p:nvCxnSpPr>
        <p:spPr>
          <a:xfrm>
            <a:off x="0" y="692696"/>
            <a:ext cx="9906000" cy="0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424946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5" descr="백색바탕.png">
            <a:extLst>
              <a:ext uri="{FF2B5EF4-FFF2-40B4-BE49-F238E27FC236}">
                <a16:creationId xmlns:a16="http://schemas.microsoft.com/office/drawing/2014/main" id="{219B7B61-7184-43AC-B795-15AAC2569E7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526" y="6453188"/>
            <a:ext cx="682625" cy="315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147000" y="692696"/>
            <a:ext cx="9612000" cy="5760493"/>
          </a:xfrm>
        </p:spPr>
        <p:txBody>
          <a:bodyPr/>
          <a:lstStyle>
            <a:lvl1pPr marL="254460" indent="-254460">
              <a:buClr>
                <a:srgbClr val="595959"/>
              </a:buClr>
              <a:buFont typeface="Wingdings" pitchFamily="2" charset="2"/>
              <a:buChar char="u"/>
              <a:defRPr sz="1708" b="1"/>
            </a:lvl1pPr>
            <a:lvl2pPr marL="508919" indent="-167130">
              <a:buClr>
                <a:srgbClr val="595959"/>
              </a:buClr>
              <a:buFont typeface="Wingdings" pitchFamily="2" charset="2"/>
              <a:buChar char="§"/>
              <a:defRPr sz="1518"/>
            </a:lvl2pPr>
            <a:lvl3pPr marL="954697" indent="-271120">
              <a:buClr>
                <a:srgbClr val="595959"/>
              </a:buClr>
              <a:buFont typeface="Wingdings" panose="05000000000000000000" pitchFamily="2" charset="2"/>
              <a:buChar char="ü"/>
              <a:defRPr sz="1328"/>
            </a:lvl3pPr>
            <a:lvl4pPr marL="1194002" indent="-176166">
              <a:buClr>
                <a:srgbClr val="595959"/>
              </a:buClr>
              <a:buFont typeface="Wingdings" pitchFamily="2" charset="2"/>
              <a:buChar char="ü"/>
              <a:defRPr sz="1139"/>
            </a:lvl4pPr>
            <a:lvl5pPr marL="1448461" indent="-174659">
              <a:buClr>
                <a:srgbClr val="595959"/>
              </a:buClr>
              <a:buFont typeface="Arial" pitchFamily="34" charset="0"/>
              <a:buChar char="•"/>
              <a:defRPr sz="949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/>
              <a:t>셋째 수준</a:t>
            </a:r>
            <a:endParaRPr lang="ko-KR" altLang="en-US" dirty="0"/>
          </a:p>
        </p:txBody>
      </p:sp>
      <p:sp>
        <p:nvSpPr>
          <p:cNvPr id="8" name="텍스트 개체 틀 2">
            <a:extLst>
              <a:ext uri="{FF2B5EF4-FFF2-40B4-BE49-F238E27FC236}">
                <a16:creationId xmlns:a16="http://schemas.microsoft.com/office/drawing/2014/main" id="{AC06A772-A2E3-420F-9C4B-129AB290E4D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4697" y="188641"/>
            <a:ext cx="4065120" cy="4048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77" b="1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 sz="1898" b="1"/>
            </a:lvl2pPr>
            <a:lvl3pPr marL="811852" indent="0">
              <a:buNone/>
              <a:defRPr sz="1898" b="1"/>
            </a:lvl3pPr>
            <a:lvl4pPr marL="1218532" indent="0">
              <a:buNone/>
              <a:defRPr sz="1898" b="1"/>
            </a:lvl4pPr>
            <a:lvl5pPr marL="1623705" indent="0">
              <a:buNone/>
              <a:defRPr sz="1898" b="1"/>
            </a:lvl5pPr>
          </a:lstStyle>
          <a:p>
            <a:pPr lvl="0"/>
            <a:endParaRPr lang="ko-KR" altLang="en-US" dirty="0"/>
          </a:p>
        </p:txBody>
      </p:sp>
      <p:sp>
        <p:nvSpPr>
          <p:cNvPr id="9" name="텍스트 개체 틀 4">
            <a:extLst>
              <a:ext uri="{FF2B5EF4-FFF2-40B4-BE49-F238E27FC236}">
                <a16:creationId xmlns:a16="http://schemas.microsoft.com/office/drawing/2014/main" id="{6336A2E0-9AB0-4A5A-ACBB-26B19E203A9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50555" y="288454"/>
            <a:ext cx="3655445" cy="47625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98" baseline="0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/>
            </a:lvl2pPr>
            <a:lvl3pPr marL="811852" indent="0">
              <a:buNone/>
              <a:defRPr/>
            </a:lvl3pPr>
            <a:lvl4pPr marL="1218532" indent="0">
              <a:buNone/>
              <a:defRPr/>
            </a:lvl4pPr>
            <a:lvl5pPr marL="1623705" indent="0">
              <a:buNone/>
              <a:defRPr/>
            </a:lvl5pPr>
          </a:lstStyle>
          <a:p>
            <a:pPr lvl="0"/>
            <a:r>
              <a:rPr lang="en-US" altLang="ko-KR" dirty="0"/>
              <a:t>1.1 Linux </a:t>
            </a:r>
            <a:r>
              <a:rPr lang="ko-KR" altLang="en-US" dirty="0"/>
              <a:t>소개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E383F495-8C08-481A-9D50-BA1F271251A8}"/>
              </a:ext>
            </a:extLst>
          </p:cNvPr>
          <p:cNvCxnSpPr/>
          <p:nvPr userDrawn="1"/>
        </p:nvCxnSpPr>
        <p:spPr>
          <a:xfrm>
            <a:off x="0" y="692696"/>
            <a:ext cx="9906000" cy="0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25365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04697" y="188641"/>
            <a:ext cx="4065120" cy="4048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77" b="1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 sz="1898" b="1"/>
            </a:lvl2pPr>
            <a:lvl3pPr marL="811852" indent="0">
              <a:buNone/>
              <a:defRPr sz="1898" b="1"/>
            </a:lvl3pPr>
            <a:lvl4pPr marL="1218532" indent="0">
              <a:buNone/>
              <a:defRPr sz="1898" b="1"/>
            </a:lvl4pPr>
            <a:lvl5pPr marL="1623705" indent="0">
              <a:buNone/>
              <a:defRPr sz="1898" b="1"/>
            </a:lvl5pPr>
          </a:lstStyle>
          <a:p>
            <a:pPr lvl="0"/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6250555" y="288454"/>
            <a:ext cx="3655445" cy="47625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98" baseline="0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/>
            </a:lvl2pPr>
            <a:lvl3pPr marL="811852" indent="0">
              <a:buNone/>
              <a:defRPr/>
            </a:lvl3pPr>
            <a:lvl4pPr marL="1218532" indent="0">
              <a:buNone/>
              <a:defRPr/>
            </a:lvl4pPr>
            <a:lvl5pPr marL="1623705" indent="0">
              <a:buNone/>
              <a:defRPr/>
            </a:lvl5pPr>
          </a:lstStyle>
          <a:p>
            <a:pPr lvl="0"/>
            <a:r>
              <a:rPr lang="en-US" altLang="ko-KR" dirty="0"/>
              <a:t>1.1 Linux </a:t>
            </a:r>
            <a:r>
              <a:rPr lang="ko-KR" altLang="en-US" dirty="0"/>
              <a:t>소개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6DBCEBF-50CA-49BC-A517-70D2751DF01C}"/>
              </a:ext>
            </a:extLst>
          </p:cNvPr>
          <p:cNvCxnSpPr/>
          <p:nvPr userDrawn="1"/>
        </p:nvCxnSpPr>
        <p:spPr>
          <a:xfrm>
            <a:off x="0" y="692696"/>
            <a:ext cx="9906000" cy="0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EC8740F0-14D3-40F2-B28A-46D2ED184AA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0625" y="980734"/>
            <a:ext cx="8813069" cy="5544598"/>
          </a:xfrm>
          <a:prstGeom prst="rect">
            <a:avLst/>
          </a:prstGeom>
        </p:spPr>
        <p:txBody>
          <a:bodyPr/>
          <a:lstStyle>
            <a:lvl1pPr marL="325344" indent="-325344">
              <a:buFont typeface="Wingdings" panose="05000000000000000000" pitchFamily="2" charset="2"/>
              <a:buChar char="u"/>
              <a:defRPr sz="1708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04911" indent="-271120">
              <a:buFont typeface="Wingdings" panose="05000000000000000000" pitchFamily="2" charset="2"/>
              <a:buChar char="§"/>
              <a:defRPr sz="1518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084478" indent="-216896">
              <a:buFont typeface="Wingdings" panose="05000000000000000000" pitchFamily="2" charset="2"/>
              <a:buChar char="ü"/>
              <a:defRPr sz="1328"/>
            </a:lvl3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  <a:endParaRPr lang="en-US" altLang="ko-KR"/>
          </a:p>
          <a:p>
            <a:pPr lvl="2"/>
            <a:r>
              <a:rPr lang="ko-KR" altLang="en-US"/>
              <a:t>세째 수준</a:t>
            </a:r>
          </a:p>
        </p:txBody>
      </p:sp>
    </p:spTree>
    <p:extLst>
      <p:ext uri="{BB962C8B-B14F-4D97-AF65-F5344CB8AC3E}">
        <p14:creationId xmlns:p14="http://schemas.microsoft.com/office/powerpoint/2010/main" val="67640424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04697" y="188641"/>
            <a:ext cx="4065120" cy="4048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77" b="1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 sz="1898" b="1"/>
            </a:lvl2pPr>
            <a:lvl3pPr marL="811852" indent="0">
              <a:buNone/>
              <a:defRPr sz="1898" b="1"/>
            </a:lvl3pPr>
            <a:lvl4pPr marL="1218532" indent="0">
              <a:buNone/>
              <a:defRPr sz="1898" b="1"/>
            </a:lvl4pPr>
            <a:lvl5pPr marL="1623705" indent="0">
              <a:buNone/>
              <a:defRPr sz="1898" b="1"/>
            </a:lvl5pPr>
          </a:lstStyle>
          <a:p>
            <a:pPr lvl="0"/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6250555" y="288454"/>
            <a:ext cx="3655445" cy="47625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98" baseline="0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/>
            </a:lvl2pPr>
            <a:lvl3pPr marL="811852" indent="0">
              <a:buNone/>
              <a:defRPr/>
            </a:lvl3pPr>
            <a:lvl4pPr marL="1218532" indent="0">
              <a:buNone/>
              <a:defRPr/>
            </a:lvl4pPr>
            <a:lvl5pPr marL="1623705" indent="0">
              <a:buNone/>
              <a:defRPr/>
            </a:lvl5pPr>
          </a:lstStyle>
          <a:p>
            <a:pPr lvl="0"/>
            <a:r>
              <a:rPr lang="en-US" altLang="ko-KR" dirty="0"/>
              <a:t>1.1 Linux </a:t>
            </a:r>
            <a:r>
              <a:rPr lang="ko-KR" altLang="en-US" dirty="0"/>
              <a:t>소개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6DBCEBF-50CA-49BC-A517-70D2751DF01C}"/>
              </a:ext>
            </a:extLst>
          </p:cNvPr>
          <p:cNvCxnSpPr/>
          <p:nvPr userDrawn="1"/>
        </p:nvCxnSpPr>
        <p:spPr>
          <a:xfrm>
            <a:off x="0" y="692696"/>
            <a:ext cx="9906000" cy="0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EC8740F0-14D3-40F2-B28A-46D2ED184AA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0625" y="980734"/>
            <a:ext cx="8813069" cy="5544598"/>
          </a:xfrm>
          <a:prstGeom prst="rect">
            <a:avLst/>
          </a:prstGeom>
        </p:spPr>
        <p:txBody>
          <a:bodyPr/>
          <a:lstStyle>
            <a:lvl1pPr marL="325344" indent="-325344">
              <a:buFont typeface="Wingdings" panose="05000000000000000000" pitchFamily="2" charset="2"/>
              <a:buChar char="u"/>
              <a:defRPr sz="1708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04911" indent="-271120">
              <a:buFont typeface="Wingdings" panose="05000000000000000000" pitchFamily="2" charset="2"/>
              <a:buChar char="§"/>
              <a:defRPr sz="1518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084478" indent="-216896">
              <a:buFont typeface="Wingdings" panose="05000000000000000000" pitchFamily="2" charset="2"/>
              <a:buChar char="ü"/>
              <a:defRPr sz="1328"/>
            </a:lvl3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  <a:endParaRPr lang="en-US" altLang="ko-KR"/>
          </a:p>
          <a:p>
            <a:pPr lvl="2"/>
            <a:r>
              <a:rPr lang="ko-KR" altLang="en-US"/>
              <a:t>세째 수준</a:t>
            </a:r>
          </a:p>
        </p:txBody>
      </p:sp>
    </p:spTree>
    <p:extLst>
      <p:ext uri="{BB962C8B-B14F-4D97-AF65-F5344CB8AC3E}">
        <p14:creationId xmlns:p14="http://schemas.microsoft.com/office/powerpoint/2010/main" val="202054426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04697" y="188641"/>
            <a:ext cx="4065120" cy="4048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77" b="1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 sz="1898" b="1"/>
            </a:lvl2pPr>
            <a:lvl3pPr marL="811852" indent="0">
              <a:buNone/>
              <a:defRPr sz="1898" b="1"/>
            </a:lvl3pPr>
            <a:lvl4pPr marL="1218532" indent="0">
              <a:buNone/>
              <a:defRPr sz="1898" b="1"/>
            </a:lvl4pPr>
            <a:lvl5pPr marL="1623705" indent="0">
              <a:buNone/>
              <a:defRPr sz="1898" b="1"/>
            </a:lvl5pPr>
          </a:lstStyle>
          <a:p>
            <a:pPr lvl="0"/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6250555" y="288454"/>
            <a:ext cx="3655445" cy="47625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98" baseline="0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/>
            </a:lvl2pPr>
            <a:lvl3pPr marL="811852" indent="0">
              <a:buNone/>
              <a:defRPr/>
            </a:lvl3pPr>
            <a:lvl4pPr marL="1218532" indent="0">
              <a:buNone/>
              <a:defRPr/>
            </a:lvl4pPr>
            <a:lvl5pPr marL="1623705" indent="0">
              <a:buNone/>
              <a:defRPr/>
            </a:lvl5pPr>
          </a:lstStyle>
          <a:p>
            <a:pPr lvl="0"/>
            <a:r>
              <a:rPr lang="en-US" altLang="ko-KR" dirty="0"/>
              <a:t>1.1 Linux </a:t>
            </a:r>
            <a:r>
              <a:rPr lang="ko-KR" altLang="en-US" dirty="0"/>
              <a:t>소개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6DBCEBF-50CA-49BC-A517-70D2751DF01C}"/>
              </a:ext>
            </a:extLst>
          </p:cNvPr>
          <p:cNvCxnSpPr/>
          <p:nvPr userDrawn="1"/>
        </p:nvCxnSpPr>
        <p:spPr>
          <a:xfrm>
            <a:off x="0" y="692696"/>
            <a:ext cx="9906000" cy="0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EC8740F0-14D3-40F2-B28A-46D2ED184AA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0625" y="980734"/>
            <a:ext cx="8813069" cy="5544598"/>
          </a:xfrm>
          <a:prstGeom prst="rect">
            <a:avLst/>
          </a:prstGeom>
        </p:spPr>
        <p:txBody>
          <a:bodyPr/>
          <a:lstStyle>
            <a:lvl1pPr marL="325344" indent="-325344">
              <a:buFont typeface="Wingdings" panose="05000000000000000000" pitchFamily="2" charset="2"/>
              <a:buChar char="u"/>
              <a:defRPr sz="1708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04911" indent="-271120">
              <a:buFont typeface="Wingdings" panose="05000000000000000000" pitchFamily="2" charset="2"/>
              <a:buChar char="§"/>
              <a:defRPr sz="1518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084478" indent="-216896">
              <a:buFont typeface="Wingdings" panose="05000000000000000000" pitchFamily="2" charset="2"/>
              <a:buChar char="ü"/>
              <a:defRPr sz="1328"/>
            </a:lvl3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  <a:endParaRPr lang="en-US" altLang="ko-KR"/>
          </a:p>
          <a:p>
            <a:pPr lvl="2"/>
            <a:r>
              <a:rPr lang="ko-KR" altLang="en-US"/>
              <a:t>세째 수준</a:t>
            </a:r>
          </a:p>
        </p:txBody>
      </p:sp>
    </p:spTree>
    <p:extLst>
      <p:ext uri="{BB962C8B-B14F-4D97-AF65-F5344CB8AC3E}">
        <p14:creationId xmlns:p14="http://schemas.microsoft.com/office/powerpoint/2010/main" val="22881524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Line 14"/>
          <p:cNvSpPr>
            <a:spLocks noChangeShapeType="1"/>
          </p:cNvSpPr>
          <p:nvPr userDrawn="1"/>
        </p:nvSpPr>
        <p:spPr bwMode="auto">
          <a:xfrm>
            <a:off x="0" y="534988"/>
            <a:ext cx="9906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9268687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04697" y="188641"/>
            <a:ext cx="4065120" cy="4048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77" b="1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 sz="1898" b="1"/>
            </a:lvl2pPr>
            <a:lvl3pPr marL="811852" indent="0">
              <a:buNone/>
              <a:defRPr sz="1898" b="1"/>
            </a:lvl3pPr>
            <a:lvl4pPr marL="1218532" indent="0">
              <a:buNone/>
              <a:defRPr sz="1898" b="1"/>
            </a:lvl4pPr>
            <a:lvl5pPr marL="1623705" indent="0">
              <a:buNone/>
              <a:defRPr sz="1898" b="1"/>
            </a:lvl5pPr>
          </a:lstStyle>
          <a:p>
            <a:pPr lvl="0"/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6250555" y="288454"/>
            <a:ext cx="3655445" cy="47625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98" baseline="0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/>
            </a:lvl2pPr>
            <a:lvl3pPr marL="811852" indent="0">
              <a:buNone/>
              <a:defRPr/>
            </a:lvl3pPr>
            <a:lvl4pPr marL="1218532" indent="0">
              <a:buNone/>
              <a:defRPr/>
            </a:lvl4pPr>
            <a:lvl5pPr marL="1623705" indent="0">
              <a:buNone/>
              <a:defRPr/>
            </a:lvl5pPr>
          </a:lstStyle>
          <a:p>
            <a:pPr lvl="0"/>
            <a:r>
              <a:rPr lang="en-US" altLang="ko-KR" dirty="0"/>
              <a:t>1.1 Linux </a:t>
            </a:r>
            <a:r>
              <a:rPr lang="ko-KR" altLang="en-US" dirty="0"/>
              <a:t>소개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6DBCEBF-50CA-49BC-A517-70D2751DF01C}"/>
              </a:ext>
            </a:extLst>
          </p:cNvPr>
          <p:cNvCxnSpPr/>
          <p:nvPr userDrawn="1"/>
        </p:nvCxnSpPr>
        <p:spPr>
          <a:xfrm>
            <a:off x="0" y="692696"/>
            <a:ext cx="9906000" cy="0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EC8740F0-14D3-40F2-B28A-46D2ED184AA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0625" y="980734"/>
            <a:ext cx="8813069" cy="5544598"/>
          </a:xfrm>
          <a:prstGeom prst="rect">
            <a:avLst/>
          </a:prstGeom>
        </p:spPr>
        <p:txBody>
          <a:bodyPr/>
          <a:lstStyle>
            <a:lvl1pPr marL="325344" indent="-325344">
              <a:buFont typeface="Wingdings" panose="05000000000000000000" pitchFamily="2" charset="2"/>
              <a:buChar char="u"/>
              <a:defRPr sz="1708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04911" indent="-271120">
              <a:buFont typeface="Wingdings" panose="05000000000000000000" pitchFamily="2" charset="2"/>
              <a:buChar char="§"/>
              <a:defRPr sz="1518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084478" indent="-216896">
              <a:buFont typeface="Wingdings" panose="05000000000000000000" pitchFamily="2" charset="2"/>
              <a:buChar char="ü"/>
              <a:defRPr sz="1328"/>
            </a:lvl3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  <a:endParaRPr lang="en-US" altLang="ko-KR"/>
          </a:p>
          <a:p>
            <a:pPr lvl="2"/>
            <a:r>
              <a:rPr lang="ko-KR" altLang="en-US"/>
              <a:t>세째 수준</a:t>
            </a:r>
          </a:p>
        </p:txBody>
      </p:sp>
    </p:spTree>
    <p:extLst>
      <p:ext uri="{BB962C8B-B14F-4D97-AF65-F5344CB8AC3E}">
        <p14:creationId xmlns:p14="http://schemas.microsoft.com/office/powerpoint/2010/main" val="207028976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04697" y="188641"/>
            <a:ext cx="4065120" cy="4048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77" b="1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 sz="1898" b="1"/>
            </a:lvl2pPr>
            <a:lvl3pPr marL="811852" indent="0">
              <a:buNone/>
              <a:defRPr sz="1898" b="1"/>
            </a:lvl3pPr>
            <a:lvl4pPr marL="1218532" indent="0">
              <a:buNone/>
              <a:defRPr sz="1898" b="1"/>
            </a:lvl4pPr>
            <a:lvl5pPr marL="1623705" indent="0">
              <a:buNone/>
              <a:defRPr sz="1898" b="1"/>
            </a:lvl5pPr>
          </a:lstStyle>
          <a:p>
            <a:pPr lvl="0"/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6250555" y="288454"/>
            <a:ext cx="3655445" cy="47625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98" baseline="0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/>
            </a:lvl2pPr>
            <a:lvl3pPr marL="811852" indent="0">
              <a:buNone/>
              <a:defRPr/>
            </a:lvl3pPr>
            <a:lvl4pPr marL="1218532" indent="0">
              <a:buNone/>
              <a:defRPr/>
            </a:lvl4pPr>
            <a:lvl5pPr marL="1623705" indent="0">
              <a:buNone/>
              <a:defRPr/>
            </a:lvl5pPr>
          </a:lstStyle>
          <a:p>
            <a:pPr lvl="0"/>
            <a:r>
              <a:rPr lang="en-US" altLang="ko-KR" dirty="0"/>
              <a:t>1.1 Linux </a:t>
            </a:r>
            <a:r>
              <a:rPr lang="ko-KR" altLang="en-US" dirty="0"/>
              <a:t>소개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6DBCEBF-50CA-49BC-A517-70D2751DF01C}"/>
              </a:ext>
            </a:extLst>
          </p:cNvPr>
          <p:cNvCxnSpPr/>
          <p:nvPr userDrawn="1"/>
        </p:nvCxnSpPr>
        <p:spPr>
          <a:xfrm>
            <a:off x="0" y="692696"/>
            <a:ext cx="9906000" cy="0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EC8740F0-14D3-40F2-B28A-46D2ED184AA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0625" y="980734"/>
            <a:ext cx="8813069" cy="5544598"/>
          </a:xfrm>
          <a:prstGeom prst="rect">
            <a:avLst/>
          </a:prstGeom>
        </p:spPr>
        <p:txBody>
          <a:bodyPr/>
          <a:lstStyle>
            <a:lvl1pPr marL="325344" indent="-325344">
              <a:buFont typeface="Wingdings" panose="05000000000000000000" pitchFamily="2" charset="2"/>
              <a:buChar char="u"/>
              <a:defRPr sz="1708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04911" indent="-271120">
              <a:buFont typeface="Wingdings" panose="05000000000000000000" pitchFamily="2" charset="2"/>
              <a:buChar char="§"/>
              <a:defRPr sz="1518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084478" indent="-216896">
              <a:buFont typeface="Wingdings" panose="05000000000000000000" pitchFamily="2" charset="2"/>
              <a:buChar char="ü"/>
              <a:defRPr sz="1328"/>
            </a:lvl3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  <a:endParaRPr lang="en-US" altLang="ko-KR"/>
          </a:p>
          <a:p>
            <a:pPr lvl="2"/>
            <a:r>
              <a:rPr lang="ko-KR" altLang="en-US"/>
              <a:t>세째 수준</a:t>
            </a:r>
          </a:p>
        </p:txBody>
      </p:sp>
    </p:spTree>
    <p:extLst>
      <p:ext uri="{BB962C8B-B14F-4D97-AF65-F5344CB8AC3E}">
        <p14:creationId xmlns:p14="http://schemas.microsoft.com/office/powerpoint/2010/main" val="296724322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04697" y="188641"/>
            <a:ext cx="4065120" cy="4048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77" b="1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 sz="1898" b="1"/>
            </a:lvl2pPr>
            <a:lvl3pPr marL="811852" indent="0">
              <a:buNone/>
              <a:defRPr sz="1898" b="1"/>
            </a:lvl3pPr>
            <a:lvl4pPr marL="1218532" indent="0">
              <a:buNone/>
              <a:defRPr sz="1898" b="1"/>
            </a:lvl4pPr>
            <a:lvl5pPr marL="1623705" indent="0">
              <a:buNone/>
              <a:defRPr sz="1898" b="1"/>
            </a:lvl5pPr>
          </a:lstStyle>
          <a:p>
            <a:pPr lvl="0"/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6250555" y="288454"/>
            <a:ext cx="3655445" cy="47625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98" baseline="0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/>
            </a:lvl2pPr>
            <a:lvl3pPr marL="811852" indent="0">
              <a:buNone/>
              <a:defRPr/>
            </a:lvl3pPr>
            <a:lvl4pPr marL="1218532" indent="0">
              <a:buNone/>
              <a:defRPr/>
            </a:lvl4pPr>
            <a:lvl5pPr marL="1623705" indent="0">
              <a:buNone/>
              <a:defRPr/>
            </a:lvl5pPr>
          </a:lstStyle>
          <a:p>
            <a:pPr lvl="0"/>
            <a:r>
              <a:rPr lang="en-US" altLang="ko-KR" dirty="0"/>
              <a:t>1.1 Linux </a:t>
            </a:r>
            <a:r>
              <a:rPr lang="ko-KR" altLang="en-US" dirty="0"/>
              <a:t>소개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6DBCEBF-50CA-49BC-A517-70D2751DF01C}"/>
              </a:ext>
            </a:extLst>
          </p:cNvPr>
          <p:cNvCxnSpPr/>
          <p:nvPr userDrawn="1"/>
        </p:nvCxnSpPr>
        <p:spPr>
          <a:xfrm>
            <a:off x="0" y="692696"/>
            <a:ext cx="9906000" cy="0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EC8740F0-14D3-40F2-B28A-46D2ED184AA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0625" y="980734"/>
            <a:ext cx="8813069" cy="5544598"/>
          </a:xfrm>
          <a:prstGeom prst="rect">
            <a:avLst/>
          </a:prstGeom>
        </p:spPr>
        <p:txBody>
          <a:bodyPr/>
          <a:lstStyle>
            <a:lvl1pPr marL="325344" indent="-325344">
              <a:buFont typeface="Wingdings" panose="05000000000000000000" pitchFamily="2" charset="2"/>
              <a:buChar char="u"/>
              <a:defRPr sz="1708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04911" indent="-271120">
              <a:buFont typeface="Wingdings" panose="05000000000000000000" pitchFamily="2" charset="2"/>
              <a:buChar char="§"/>
              <a:defRPr sz="1518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084478" indent="-216896">
              <a:buFont typeface="Wingdings" panose="05000000000000000000" pitchFamily="2" charset="2"/>
              <a:buChar char="ü"/>
              <a:defRPr sz="1328"/>
            </a:lvl3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  <a:endParaRPr lang="en-US" altLang="ko-KR"/>
          </a:p>
          <a:p>
            <a:pPr lvl="2"/>
            <a:r>
              <a:rPr lang="ko-KR" altLang="en-US"/>
              <a:t>세째 수준</a:t>
            </a:r>
          </a:p>
        </p:txBody>
      </p:sp>
    </p:spTree>
    <p:extLst>
      <p:ext uri="{BB962C8B-B14F-4D97-AF65-F5344CB8AC3E}">
        <p14:creationId xmlns:p14="http://schemas.microsoft.com/office/powerpoint/2010/main" val="281925322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04697" y="188641"/>
            <a:ext cx="4065120" cy="4048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77" b="1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 sz="1898" b="1"/>
            </a:lvl2pPr>
            <a:lvl3pPr marL="811852" indent="0">
              <a:buNone/>
              <a:defRPr sz="1898" b="1"/>
            </a:lvl3pPr>
            <a:lvl4pPr marL="1218532" indent="0">
              <a:buNone/>
              <a:defRPr sz="1898" b="1"/>
            </a:lvl4pPr>
            <a:lvl5pPr marL="1623705" indent="0">
              <a:buNone/>
              <a:defRPr sz="1898" b="1"/>
            </a:lvl5pPr>
          </a:lstStyle>
          <a:p>
            <a:pPr lvl="0"/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6250555" y="288454"/>
            <a:ext cx="3655445" cy="47625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98" baseline="0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/>
            </a:lvl2pPr>
            <a:lvl3pPr marL="811852" indent="0">
              <a:buNone/>
              <a:defRPr/>
            </a:lvl3pPr>
            <a:lvl4pPr marL="1218532" indent="0">
              <a:buNone/>
              <a:defRPr/>
            </a:lvl4pPr>
            <a:lvl5pPr marL="1623705" indent="0">
              <a:buNone/>
              <a:defRPr/>
            </a:lvl5pPr>
          </a:lstStyle>
          <a:p>
            <a:pPr lvl="0"/>
            <a:r>
              <a:rPr lang="en-US" altLang="ko-KR" dirty="0"/>
              <a:t>1.1 Linux </a:t>
            </a:r>
            <a:r>
              <a:rPr lang="ko-KR" altLang="en-US" dirty="0"/>
              <a:t>소개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6DBCEBF-50CA-49BC-A517-70D2751DF01C}"/>
              </a:ext>
            </a:extLst>
          </p:cNvPr>
          <p:cNvCxnSpPr/>
          <p:nvPr userDrawn="1"/>
        </p:nvCxnSpPr>
        <p:spPr>
          <a:xfrm>
            <a:off x="0" y="692696"/>
            <a:ext cx="9906000" cy="0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EC8740F0-14D3-40F2-B28A-46D2ED184AA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0625" y="980734"/>
            <a:ext cx="8813069" cy="5544598"/>
          </a:xfrm>
          <a:prstGeom prst="rect">
            <a:avLst/>
          </a:prstGeom>
        </p:spPr>
        <p:txBody>
          <a:bodyPr/>
          <a:lstStyle>
            <a:lvl1pPr marL="325344" indent="-325344">
              <a:buFont typeface="Wingdings" panose="05000000000000000000" pitchFamily="2" charset="2"/>
              <a:buChar char="u"/>
              <a:defRPr sz="1708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04911" indent="-271120">
              <a:buFont typeface="Wingdings" panose="05000000000000000000" pitchFamily="2" charset="2"/>
              <a:buChar char="§"/>
              <a:defRPr sz="1518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084478" indent="-216896">
              <a:buFont typeface="Wingdings" panose="05000000000000000000" pitchFamily="2" charset="2"/>
              <a:buChar char="ü"/>
              <a:defRPr sz="1328"/>
            </a:lvl3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  <a:endParaRPr lang="en-US" altLang="ko-KR"/>
          </a:p>
          <a:p>
            <a:pPr lvl="2"/>
            <a:r>
              <a:rPr lang="ko-KR" altLang="en-US"/>
              <a:t>세째 수준</a:t>
            </a:r>
          </a:p>
        </p:txBody>
      </p:sp>
    </p:spTree>
    <p:extLst>
      <p:ext uri="{BB962C8B-B14F-4D97-AF65-F5344CB8AC3E}">
        <p14:creationId xmlns:p14="http://schemas.microsoft.com/office/powerpoint/2010/main" val="88104389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3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04697" y="188641"/>
            <a:ext cx="4065120" cy="4048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77" b="1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 sz="1898" b="1"/>
            </a:lvl2pPr>
            <a:lvl3pPr marL="811852" indent="0">
              <a:buNone/>
              <a:defRPr sz="1898" b="1"/>
            </a:lvl3pPr>
            <a:lvl4pPr marL="1218532" indent="0">
              <a:buNone/>
              <a:defRPr sz="1898" b="1"/>
            </a:lvl4pPr>
            <a:lvl5pPr marL="1623705" indent="0">
              <a:buNone/>
              <a:defRPr sz="1898" b="1"/>
            </a:lvl5pPr>
          </a:lstStyle>
          <a:p>
            <a:pPr lvl="0"/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6250555" y="288454"/>
            <a:ext cx="3655445" cy="47625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98" baseline="0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/>
            </a:lvl2pPr>
            <a:lvl3pPr marL="811852" indent="0">
              <a:buNone/>
              <a:defRPr/>
            </a:lvl3pPr>
            <a:lvl4pPr marL="1218532" indent="0">
              <a:buNone/>
              <a:defRPr/>
            </a:lvl4pPr>
            <a:lvl5pPr marL="1623705" indent="0">
              <a:buNone/>
              <a:defRPr/>
            </a:lvl5pPr>
          </a:lstStyle>
          <a:p>
            <a:pPr lvl="0"/>
            <a:r>
              <a:rPr lang="en-US" altLang="ko-KR" dirty="0"/>
              <a:t>1.1 Linux </a:t>
            </a:r>
            <a:r>
              <a:rPr lang="ko-KR" altLang="en-US" dirty="0"/>
              <a:t>소개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6DBCEBF-50CA-49BC-A517-70D2751DF01C}"/>
              </a:ext>
            </a:extLst>
          </p:cNvPr>
          <p:cNvCxnSpPr/>
          <p:nvPr userDrawn="1"/>
        </p:nvCxnSpPr>
        <p:spPr>
          <a:xfrm>
            <a:off x="0" y="692696"/>
            <a:ext cx="9906000" cy="0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EC8740F0-14D3-40F2-B28A-46D2ED184AA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0625" y="980734"/>
            <a:ext cx="8813069" cy="5544598"/>
          </a:xfrm>
          <a:prstGeom prst="rect">
            <a:avLst/>
          </a:prstGeom>
        </p:spPr>
        <p:txBody>
          <a:bodyPr/>
          <a:lstStyle>
            <a:lvl1pPr marL="325344" indent="-325344">
              <a:buFont typeface="Wingdings" panose="05000000000000000000" pitchFamily="2" charset="2"/>
              <a:buChar char="u"/>
              <a:defRPr sz="1708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04911" indent="-271120">
              <a:buFont typeface="Wingdings" panose="05000000000000000000" pitchFamily="2" charset="2"/>
              <a:buChar char="§"/>
              <a:defRPr sz="1518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084478" indent="-216896">
              <a:buFont typeface="Wingdings" panose="05000000000000000000" pitchFamily="2" charset="2"/>
              <a:buChar char="ü"/>
              <a:defRPr sz="1328"/>
            </a:lvl3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  <a:endParaRPr lang="en-US" altLang="ko-KR"/>
          </a:p>
          <a:p>
            <a:pPr lvl="2"/>
            <a:r>
              <a:rPr lang="ko-KR" altLang="en-US"/>
              <a:t>세째 수준</a:t>
            </a:r>
          </a:p>
        </p:txBody>
      </p:sp>
    </p:spTree>
    <p:extLst>
      <p:ext uri="{BB962C8B-B14F-4D97-AF65-F5344CB8AC3E}">
        <p14:creationId xmlns:p14="http://schemas.microsoft.com/office/powerpoint/2010/main" val="344997719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4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04697" y="188641"/>
            <a:ext cx="4065120" cy="4048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77" b="1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 sz="1898" b="1"/>
            </a:lvl2pPr>
            <a:lvl3pPr marL="811852" indent="0">
              <a:buNone/>
              <a:defRPr sz="1898" b="1"/>
            </a:lvl3pPr>
            <a:lvl4pPr marL="1218532" indent="0">
              <a:buNone/>
              <a:defRPr sz="1898" b="1"/>
            </a:lvl4pPr>
            <a:lvl5pPr marL="1623705" indent="0">
              <a:buNone/>
              <a:defRPr sz="1898" b="1"/>
            </a:lvl5pPr>
          </a:lstStyle>
          <a:p>
            <a:pPr lvl="0"/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6250555" y="288454"/>
            <a:ext cx="3655445" cy="47625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98" baseline="0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/>
            </a:lvl2pPr>
            <a:lvl3pPr marL="811852" indent="0">
              <a:buNone/>
              <a:defRPr/>
            </a:lvl3pPr>
            <a:lvl4pPr marL="1218532" indent="0">
              <a:buNone/>
              <a:defRPr/>
            </a:lvl4pPr>
            <a:lvl5pPr marL="1623705" indent="0">
              <a:buNone/>
              <a:defRPr/>
            </a:lvl5pPr>
          </a:lstStyle>
          <a:p>
            <a:pPr lvl="0"/>
            <a:r>
              <a:rPr lang="en-US" altLang="ko-KR" dirty="0"/>
              <a:t>1.1 Linux </a:t>
            </a:r>
            <a:r>
              <a:rPr lang="ko-KR" altLang="en-US" dirty="0"/>
              <a:t>소개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6DBCEBF-50CA-49BC-A517-70D2751DF01C}"/>
              </a:ext>
            </a:extLst>
          </p:cNvPr>
          <p:cNvCxnSpPr/>
          <p:nvPr userDrawn="1"/>
        </p:nvCxnSpPr>
        <p:spPr>
          <a:xfrm>
            <a:off x="0" y="692696"/>
            <a:ext cx="9906000" cy="0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EC8740F0-14D3-40F2-B28A-46D2ED184AA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0625" y="980734"/>
            <a:ext cx="8813069" cy="5544598"/>
          </a:xfrm>
          <a:prstGeom prst="rect">
            <a:avLst/>
          </a:prstGeom>
        </p:spPr>
        <p:txBody>
          <a:bodyPr/>
          <a:lstStyle>
            <a:lvl1pPr marL="325344" indent="-325344">
              <a:buFont typeface="Wingdings" panose="05000000000000000000" pitchFamily="2" charset="2"/>
              <a:buChar char="u"/>
              <a:defRPr sz="1708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04911" indent="-271120">
              <a:buFont typeface="Wingdings" panose="05000000000000000000" pitchFamily="2" charset="2"/>
              <a:buChar char="§"/>
              <a:defRPr sz="1518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084478" indent="-216896">
              <a:buFont typeface="Wingdings" panose="05000000000000000000" pitchFamily="2" charset="2"/>
              <a:buChar char="ü"/>
              <a:defRPr sz="1328"/>
            </a:lvl3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  <a:endParaRPr lang="en-US" altLang="ko-KR"/>
          </a:p>
          <a:p>
            <a:pPr lvl="2"/>
            <a:r>
              <a:rPr lang="ko-KR" altLang="en-US"/>
              <a:t>세째 수준</a:t>
            </a:r>
          </a:p>
        </p:txBody>
      </p:sp>
    </p:spTree>
    <p:extLst>
      <p:ext uri="{BB962C8B-B14F-4D97-AF65-F5344CB8AC3E}">
        <p14:creationId xmlns:p14="http://schemas.microsoft.com/office/powerpoint/2010/main" val="308864178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5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04697" y="188641"/>
            <a:ext cx="4065120" cy="4048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77" b="1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 sz="1898" b="1"/>
            </a:lvl2pPr>
            <a:lvl3pPr marL="811852" indent="0">
              <a:buNone/>
              <a:defRPr sz="1898" b="1"/>
            </a:lvl3pPr>
            <a:lvl4pPr marL="1218532" indent="0">
              <a:buNone/>
              <a:defRPr sz="1898" b="1"/>
            </a:lvl4pPr>
            <a:lvl5pPr marL="1623705" indent="0">
              <a:buNone/>
              <a:defRPr sz="1898" b="1"/>
            </a:lvl5pPr>
          </a:lstStyle>
          <a:p>
            <a:pPr lvl="0"/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6250555" y="288454"/>
            <a:ext cx="3655445" cy="47625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98" baseline="0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/>
            </a:lvl2pPr>
            <a:lvl3pPr marL="811852" indent="0">
              <a:buNone/>
              <a:defRPr/>
            </a:lvl3pPr>
            <a:lvl4pPr marL="1218532" indent="0">
              <a:buNone/>
              <a:defRPr/>
            </a:lvl4pPr>
            <a:lvl5pPr marL="1623705" indent="0">
              <a:buNone/>
              <a:defRPr/>
            </a:lvl5pPr>
          </a:lstStyle>
          <a:p>
            <a:pPr lvl="0"/>
            <a:r>
              <a:rPr lang="en-US" altLang="ko-KR" dirty="0"/>
              <a:t>1.1 Linux </a:t>
            </a:r>
            <a:r>
              <a:rPr lang="ko-KR" altLang="en-US" dirty="0"/>
              <a:t>소개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6DBCEBF-50CA-49BC-A517-70D2751DF01C}"/>
              </a:ext>
            </a:extLst>
          </p:cNvPr>
          <p:cNvCxnSpPr/>
          <p:nvPr userDrawn="1"/>
        </p:nvCxnSpPr>
        <p:spPr>
          <a:xfrm>
            <a:off x="0" y="692696"/>
            <a:ext cx="9906000" cy="0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EC8740F0-14D3-40F2-B28A-46D2ED184AA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0625" y="980734"/>
            <a:ext cx="8813069" cy="5544598"/>
          </a:xfrm>
          <a:prstGeom prst="rect">
            <a:avLst/>
          </a:prstGeom>
        </p:spPr>
        <p:txBody>
          <a:bodyPr/>
          <a:lstStyle>
            <a:lvl1pPr marL="325344" indent="-325344">
              <a:buFont typeface="Wingdings" panose="05000000000000000000" pitchFamily="2" charset="2"/>
              <a:buChar char="u"/>
              <a:defRPr sz="1708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04911" indent="-271120">
              <a:buFont typeface="Wingdings" panose="05000000000000000000" pitchFamily="2" charset="2"/>
              <a:buChar char="§"/>
              <a:defRPr sz="1518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084478" indent="-216896">
              <a:buFont typeface="Wingdings" panose="05000000000000000000" pitchFamily="2" charset="2"/>
              <a:buChar char="ü"/>
              <a:defRPr sz="1328"/>
            </a:lvl3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  <a:endParaRPr lang="en-US" altLang="ko-KR"/>
          </a:p>
          <a:p>
            <a:pPr lvl="2"/>
            <a:r>
              <a:rPr lang="ko-KR" altLang="en-US"/>
              <a:t>세째 수준</a:t>
            </a:r>
          </a:p>
        </p:txBody>
      </p:sp>
    </p:spTree>
    <p:extLst>
      <p:ext uri="{BB962C8B-B14F-4D97-AF65-F5344CB8AC3E}">
        <p14:creationId xmlns:p14="http://schemas.microsoft.com/office/powerpoint/2010/main" val="396335337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6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04697" y="188641"/>
            <a:ext cx="4065120" cy="4048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77" b="1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 sz="1898" b="1"/>
            </a:lvl2pPr>
            <a:lvl3pPr marL="811852" indent="0">
              <a:buNone/>
              <a:defRPr sz="1898" b="1"/>
            </a:lvl3pPr>
            <a:lvl4pPr marL="1218532" indent="0">
              <a:buNone/>
              <a:defRPr sz="1898" b="1"/>
            </a:lvl4pPr>
            <a:lvl5pPr marL="1623705" indent="0">
              <a:buNone/>
              <a:defRPr sz="1898" b="1"/>
            </a:lvl5pPr>
          </a:lstStyle>
          <a:p>
            <a:pPr lvl="0"/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6250555" y="288454"/>
            <a:ext cx="3655445" cy="47625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98" baseline="0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/>
            </a:lvl2pPr>
            <a:lvl3pPr marL="811852" indent="0">
              <a:buNone/>
              <a:defRPr/>
            </a:lvl3pPr>
            <a:lvl4pPr marL="1218532" indent="0">
              <a:buNone/>
              <a:defRPr/>
            </a:lvl4pPr>
            <a:lvl5pPr marL="1623705" indent="0">
              <a:buNone/>
              <a:defRPr/>
            </a:lvl5pPr>
          </a:lstStyle>
          <a:p>
            <a:pPr lvl="0"/>
            <a:r>
              <a:rPr lang="en-US" altLang="ko-KR" dirty="0"/>
              <a:t>1.1 Linux </a:t>
            </a:r>
            <a:r>
              <a:rPr lang="ko-KR" altLang="en-US" dirty="0"/>
              <a:t>소개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6DBCEBF-50CA-49BC-A517-70D2751DF01C}"/>
              </a:ext>
            </a:extLst>
          </p:cNvPr>
          <p:cNvCxnSpPr/>
          <p:nvPr userDrawn="1"/>
        </p:nvCxnSpPr>
        <p:spPr>
          <a:xfrm>
            <a:off x="0" y="692696"/>
            <a:ext cx="9906000" cy="0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EC8740F0-14D3-40F2-B28A-46D2ED184AA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0625" y="980734"/>
            <a:ext cx="8813069" cy="5544598"/>
          </a:xfrm>
          <a:prstGeom prst="rect">
            <a:avLst/>
          </a:prstGeom>
        </p:spPr>
        <p:txBody>
          <a:bodyPr/>
          <a:lstStyle>
            <a:lvl1pPr marL="325344" indent="-325344">
              <a:buFont typeface="Wingdings" panose="05000000000000000000" pitchFamily="2" charset="2"/>
              <a:buChar char="u"/>
              <a:defRPr sz="1708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04911" indent="-271120">
              <a:buFont typeface="Wingdings" panose="05000000000000000000" pitchFamily="2" charset="2"/>
              <a:buChar char="§"/>
              <a:defRPr sz="1518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084478" indent="-216896">
              <a:buFont typeface="Wingdings" panose="05000000000000000000" pitchFamily="2" charset="2"/>
              <a:buChar char="ü"/>
              <a:defRPr sz="1328"/>
            </a:lvl3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  <a:endParaRPr lang="en-US" altLang="ko-KR"/>
          </a:p>
          <a:p>
            <a:pPr lvl="2"/>
            <a:r>
              <a:rPr lang="ko-KR" altLang="en-US"/>
              <a:t>세째 수준</a:t>
            </a:r>
          </a:p>
        </p:txBody>
      </p:sp>
    </p:spTree>
    <p:extLst>
      <p:ext uri="{BB962C8B-B14F-4D97-AF65-F5344CB8AC3E}">
        <p14:creationId xmlns:p14="http://schemas.microsoft.com/office/powerpoint/2010/main" val="64605390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7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04697" y="188641"/>
            <a:ext cx="4065120" cy="4048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77" b="1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 sz="1898" b="1"/>
            </a:lvl2pPr>
            <a:lvl3pPr marL="811852" indent="0">
              <a:buNone/>
              <a:defRPr sz="1898" b="1"/>
            </a:lvl3pPr>
            <a:lvl4pPr marL="1218532" indent="0">
              <a:buNone/>
              <a:defRPr sz="1898" b="1"/>
            </a:lvl4pPr>
            <a:lvl5pPr marL="1623705" indent="0">
              <a:buNone/>
              <a:defRPr sz="1898" b="1"/>
            </a:lvl5pPr>
          </a:lstStyle>
          <a:p>
            <a:pPr lvl="0"/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6250555" y="288454"/>
            <a:ext cx="3655445" cy="47625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98" baseline="0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/>
            </a:lvl2pPr>
            <a:lvl3pPr marL="811852" indent="0">
              <a:buNone/>
              <a:defRPr/>
            </a:lvl3pPr>
            <a:lvl4pPr marL="1218532" indent="0">
              <a:buNone/>
              <a:defRPr/>
            </a:lvl4pPr>
            <a:lvl5pPr marL="1623705" indent="0">
              <a:buNone/>
              <a:defRPr/>
            </a:lvl5pPr>
          </a:lstStyle>
          <a:p>
            <a:pPr lvl="0"/>
            <a:r>
              <a:rPr lang="en-US" altLang="ko-KR" dirty="0"/>
              <a:t>1.1 Linux </a:t>
            </a:r>
            <a:r>
              <a:rPr lang="ko-KR" altLang="en-US" dirty="0"/>
              <a:t>소개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6DBCEBF-50CA-49BC-A517-70D2751DF01C}"/>
              </a:ext>
            </a:extLst>
          </p:cNvPr>
          <p:cNvCxnSpPr/>
          <p:nvPr userDrawn="1"/>
        </p:nvCxnSpPr>
        <p:spPr>
          <a:xfrm>
            <a:off x="0" y="692696"/>
            <a:ext cx="9906000" cy="0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EC8740F0-14D3-40F2-B28A-46D2ED184AA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0625" y="980734"/>
            <a:ext cx="8813069" cy="5544598"/>
          </a:xfrm>
          <a:prstGeom prst="rect">
            <a:avLst/>
          </a:prstGeom>
        </p:spPr>
        <p:txBody>
          <a:bodyPr/>
          <a:lstStyle>
            <a:lvl1pPr marL="325344" indent="-325344">
              <a:buFont typeface="Wingdings" panose="05000000000000000000" pitchFamily="2" charset="2"/>
              <a:buChar char="u"/>
              <a:defRPr sz="1708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04911" indent="-271120">
              <a:buFont typeface="Wingdings" panose="05000000000000000000" pitchFamily="2" charset="2"/>
              <a:buChar char="§"/>
              <a:defRPr sz="1518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084478" indent="-216896">
              <a:buFont typeface="Wingdings" panose="05000000000000000000" pitchFamily="2" charset="2"/>
              <a:buChar char="ü"/>
              <a:defRPr sz="1328"/>
            </a:lvl3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  <a:endParaRPr lang="en-US" altLang="ko-KR"/>
          </a:p>
          <a:p>
            <a:pPr lvl="2"/>
            <a:r>
              <a:rPr lang="ko-KR" altLang="en-US"/>
              <a:t>세째 수준</a:t>
            </a:r>
          </a:p>
        </p:txBody>
      </p:sp>
    </p:spTree>
    <p:extLst>
      <p:ext uri="{BB962C8B-B14F-4D97-AF65-F5344CB8AC3E}">
        <p14:creationId xmlns:p14="http://schemas.microsoft.com/office/powerpoint/2010/main" val="312320021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8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04697" y="188641"/>
            <a:ext cx="4065120" cy="4048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77" b="1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 sz="1898" b="1"/>
            </a:lvl2pPr>
            <a:lvl3pPr marL="811852" indent="0">
              <a:buNone/>
              <a:defRPr sz="1898" b="1"/>
            </a:lvl3pPr>
            <a:lvl4pPr marL="1218532" indent="0">
              <a:buNone/>
              <a:defRPr sz="1898" b="1"/>
            </a:lvl4pPr>
            <a:lvl5pPr marL="1623705" indent="0">
              <a:buNone/>
              <a:defRPr sz="1898" b="1"/>
            </a:lvl5pPr>
          </a:lstStyle>
          <a:p>
            <a:pPr lvl="0"/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6250555" y="288454"/>
            <a:ext cx="3655445" cy="47625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98" baseline="0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/>
            </a:lvl2pPr>
            <a:lvl3pPr marL="811852" indent="0">
              <a:buNone/>
              <a:defRPr/>
            </a:lvl3pPr>
            <a:lvl4pPr marL="1218532" indent="0">
              <a:buNone/>
              <a:defRPr/>
            </a:lvl4pPr>
            <a:lvl5pPr marL="1623705" indent="0">
              <a:buNone/>
              <a:defRPr/>
            </a:lvl5pPr>
          </a:lstStyle>
          <a:p>
            <a:pPr lvl="0"/>
            <a:r>
              <a:rPr lang="en-US" altLang="ko-KR" dirty="0"/>
              <a:t>1.1 Linux </a:t>
            </a:r>
            <a:r>
              <a:rPr lang="ko-KR" altLang="en-US" dirty="0"/>
              <a:t>소개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6DBCEBF-50CA-49BC-A517-70D2751DF01C}"/>
              </a:ext>
            </a:extLst>
          </p:cNvPr>
          <p:cNvCxnSpPr/>
          <p:nvPr userDrawn="1"/>
        </p:nvCxnSpPr>
        <p:spPr>
          <a:xfrm>
            <a:off x="0" y="692696"/>
            <a:ext cx="9906000" cy="0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EC8740F0-14D3-40F2-B28A-46D2ED184AA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0625" y="980734"/>
            <a:ext cx="8813069" cy="5544598"/>
          </a:xfrm>
          <a:prstGeom prst="rect">
            <a:avLst/>
          </a:prstGeom>
        </p:spPr>
        <p:txBody>
          <a:bodyPr/>
          <a:lstStyle>
            <a:lvl1pPr marL="325344" indent="-325344">
              <a:buFont typeface="Wingdings" panose="05000000000000000000" pitchFamily="2" charset="2"/>
              <a:buChar char="u"/>
              <a:defRPr sz="1708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04911" indent="-271120">
              <a:buFont typeface="Wingdings" panose="05000000000000000000" pitchFamily="2" charset="2"/>
              <a:buChar char="§"/>
              <a:defRPr sz="1518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084478" indent="-216896">
              <a:buFont typeface="Wingdings" panose="05000000000000000000" pitchFamily="2" charset="2"/>
              <a:buChar char="ü"/>
              <a:defRPr sz="1328"/>
            </a:lvl3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  <a:endParaRPr lang="en-US" altLang="ko-KR"/>
          </a:p>
          <a:p>
            <a:pPr lvl="2"/>
            <a:r>
              <a:rPr lang="ko-KR" altLang="en-US"/>
              <a:t>세째 수준</a:t>
            </a:r>
          </a:p>
        </p:txBody>
      </p:sp>
    </p:spTree>
    <p:extLst>
      <p:ext uri="{BB962C8B-B14F-4D97-AF65-F5344CB8AC3E}">
        <p14:creationId xmlns:p14="http://schemas.microsoft.com/office/powerpoint/2010/main" val="40540814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25"/>
          <p:cNvCxnSpPr/>
          <p:nvPr userDrawn="1"/>
        </p:nvCxnSpPr>
        <p:spPr>
          <a:xfrm>
            <a:off x="279625" y="1614076"/>
            <a:ext cx="9359173" cy="0"/>
          </a:xfrm>
          <a:prstGeom prst="line">
            <a:avLst/>
          </a:prstGeom>
          <a:ln w="3175" cmpd="sng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267275" y="997461"/>
            <a:ext cx="9312275" cy="553998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buNone/>
              <a:defRPr sz="36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ko-KR" dirty="0"/>
              <a:t>Contents</a:t>
            </a:r>
            <a:endParaRPr lang="ko-KR" altLang="en-US" dirty="0"/>
          </a:p>
        </p:txBody>
      </p:sp>
      <p:sp>
        <p:nvSpPr>
          <p:cNvPr id="39" name="Rectangle 23"/>
          <p:cNvSpPr/>
          <p:nvPr userDrawn="1"/>
        </p:nvSpPr>
        <p:spPr>
          <a:xfrm>
            <a:off x="275893" y="1614507"/>
            <a:ext cx="828000" cy="4571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28850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120" userDrawn="1">
          <p15:clr>
            <a:srgbClr val="FBAE40"/>
          </p15:clr>
        </p15:guide>
        <p15:guide id="3" orient="horz" pos="3702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14895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act 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16"/>
          <p:cNvCxnSpPr/>
          <p:nvPr userDrawn="1"/>
        </p:nvCxnSpPr>
        <p:spPr>
          <a:xfrm flipH="1">
            <a:off x="3502984" y="4152417"/>
            <a:ext cx="2900033" cy="0"/>
          </a:xfrm>
          <a:prstGeom prst="line">
            <a:avLst/>
          </a:prstGeom>
          <a:ln w="6350" cmpd="sng">
            <a:solidFill>
              <a:srgbClr val="A5003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14"/>
          <p:cNvCxnSpPr/>
          <p:nvPr userDrawn="1"/>
        </p:nvCxnSpPr>
        <p:spPr>
          <a:xfrm flipH="1">
            <a:off x="3502984" y="2836301"/>
            <a:ext cx="2900033" cy="0"/>
          </a:xfrm>
          <a:prstGeom prst="line">
            <a:avLst/>
          </a:prstGeom>
          <a:ln w="6350" cmpd="sng">
            <a:solidFill>
              <a:srgbClr val="A5003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72151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046862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695141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936554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81038" y="365126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81038" y="6356351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653A74-4859-4EFB-B57F-D26DB8320281}" type="datetimeFigureOut">
              <a:rPr lang="en-US" smtClean="0"/>
              <a:t>7/15/2021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281363" y="6356351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996113" y="6356351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A34AAE-DB12-465E-A7C0-174D7F1E725F}" type="slidenum">
              <a:rPr lang="ko-KR" altLang="en-US" smtClean="0">
                <a:solidFill>
                  <a:prstClr val="black"/>
                </a:solidFill>
              </a:rPr>
              <a:pPr/>
              <a:t>‹#›</a:t>
            </a:fld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44395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8" r:id="rId1"/>
    <p:sldLayoutId id="2147483779" r:id="rId2"/>
    <p:sldLayoutId id="2147483710" r:id="rId3"/>
    <p:sldLayoutId id="2147483698" r:id="rId4"/>
    <p:sldLayoutId id="2147483718" r:id="rId5"/>
    <p:sldLayoutId id="2147483719" r:id="rId6"/>
    <p:sldLayoutId id="2147483720" r:id="rId7"/>
    <p:sldLayoutId id="2147483721" r:id="rId8"/>
    <p:sldLayoutId id="2147483723" r:id="rId9"/>
    <p:sldLayoutId id="2147483780" r:id="rId10"/>
    <p:sldLayoutId id="2147483782" r:id="rId11"/>
    <p:sldLayoutId id="2147483783" r:id="rId12"/>
    <p:sldLayoutId id="2147483784" r:id="rId13"/>
    <p:sldLayoutId id="2147483785" r:id="rId14"/>
    <p:sldLayoutId id="2147483786" r:id="rId15"/>
    <p:sldLayoutId id="2147483787" r:id="rId16"/>
    <p:sldLayoutId id="2147483788" r:id="rId17"/>
    <p:sldLayoutId id="2147483789" r:id="rId18"/>
    <p:sldLayoutId id="2147483790" r:id="rId19"/>
    <p:sldLayoutId id="2147483791" r:id="rId20"/>
    <p:sldLayoutId id="2147483792" r:id="rId21"/>
    <p:sldLayoutId id="2147483793" r:id="rId22"/>
    <p:sldLayoutId id="2147483794" r:id="rId23"/>
    <p:sldLayoutId id="2147483795" r:id="rId24"/>
    <p:sldLayoutId id="2147483796" r:id="rId25"/>
    <p:sldLayoutId id="2147483797" r:id="rId26"/>
    <p:sldLayoutId id="2147483798" r:id="rId27"/>
    <p:sldLayoutId id="2147483799" r:id="rId28"/>
    <p:sldLayoutId id="2147483800" r:id="rId29"/>
    <p:sldLayoutId id="2147483801" r:id="rId30"/>
    <p:sldLayoutId id="2147483802" r:id="rId31"/>
    <p:sldLayoutId id="2147483803" r:id="rId32"/>
    <p:sldLayoutId id="2147483804" r:id="rId33"/>
    <p:sldLayoutId id="2147483805" r:id="rId34"/>
    <p:sldLayoutId id="2147483806" r:id="rId35"/>
    <p:sldLayoutId id="2147483807" r:id="rId36"/>
    <p:sldLayoutId id="2147483808" r:id="rId37"/>
    <p:sldLayoutId id="2147483809" r:id="rId38"/>
    <p:sldLayoutId id="2147483810" r:id="rId39"/>
  </p:sldLayoutIdLst>
  <p:hf hdr="0" ftr="0" dt="0"/>
  <p:txStyles>
    <p:titleStyle>
      <a:lvl1pPr algn="l" defTabSz="742950" rtl="0" eaLnBrk="1" latinLnBrk="0" hangingPunct="1">
        <a:lnSpc>
          <a:spcPct val="90000"/>
        </a:lnSpc>
        <a:spcBef>
          <a:spcPct val="0"/>
        </a:spcBef>
        <a:buNone/>
        <a:defRPr sz="357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5738" indent="-185738" algn="l" defTabSz="742950" rtl="0" eaLnBrk="1" latinLnBrk="0" hangingPunct="1">
        <a:lnSpc>
          <a:spcPct val="90000"/>
        </a:lnSpc>
        <a:spcBef>
          <a:spcPts val="813"/>
        </a:spcBef>
        <a:buFont typeface="Arial" panose="020B0604020202020204" pitchFamily="34" charset="0"/>
        <a:buChar char="•"/>
        <a:defRPr sz="2275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185738" algn="l" defTabSz="742950" rtl="0" eaLnBrk="1" latinLnBrk="0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950" kern="1200">
          <a:solidFill>
            <a:schemeClr val="tx1"/>
          </a:solidFill>
          <a:latin typeface="+mn-lt"/>
          <a:ea typeface="+mn-ea"/>
          <a:cs typeface="+mn-cs"/>
        </a:defRPr>
      </a:lvl2pPr>
      <a:lvl3pPr marL="928688" indent="-185738" algn="l" defTabSz="742950" rtl="0" eaLnBrk="1" latinLnBrk="0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625" kern="1200">
          <a:solidFill>
            <a:schemeClr val="tx1"/>
          </a:solidFill>
          <a:latin typeface="+mn-lt"/>
          <a:ea typeface="+mn-ea"/>
          <a:cs typeface="+mn-cs"/>
        </a:defRPr>
      </a:lvl3pPr>
      <a:lvl4pPr marL="1300163" indent="-185738" algn="l" defTabSz="742950" rtl="0" eaLnBrk="1" latinLnBrk="0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4pPr>
      <a:lvl5pPr marL="1671638" indent="-185738" algn="l" defTabSz="742950" rtl="0" eaLnBrk="1" latinLnBrk="0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5pPr>
      <a:lvl6pPr marL="2043113" indent="-185738" algn="l" defTabSz="742950" rtl="0" eaLnBrk="1" latinLnBrk="0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6pPr>
      <a:lvl7pPr marL="2414588" indent="-185738" algn="l" defTabSz="742950" rtl="0" eaLnBrk="1" latinLnBrk="0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7pPr>
      <a:lvl8pPr marL="2786063" indent="-185738" algn="l" defTabSz="742950" rtl="0" eaLnBrk="1" latinLnBrk="0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8pPr>
      <a:lvl9pPr marL="3157538" indent="-185738" algn="l" defTabSz="742950" rtl="0" eaLnBrk="1" latinLnBrk="0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1pPr>
      <a:lvl2pPr marL="371475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2pPr>
      <a:lvl3pPr marL="742950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3pPr>
      <a:lvl4pPr marL="1114425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4pPr>
      <a:lvl5pPr marL="1485900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5pPr>
      <a:lvl6pPr marL="1857375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7pPr>
      <a:lvl8pPr marL="2600325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8pPr>
      <a:lvl9pPr marL="2971800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pypl.github.io/PYPL.html" TargetMode="External"/><Relationship Id="rId5" Type="http://schemas.openxmlformats.org/officeDocument/2006/relationships/image" Target="../media/image17.png"/><Relationship Id="rId4" Type="http://schemas.openxmlformats.org/officeDocument/2006/relationships/hyperlink" Target="https://spectrum.ieee.org/static/interactive-the-top-programming-languages-2020" TargetMode="Externa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ython.org/" TargetMode="External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hyperlink" Target="https://www.enthought.com/canopy" TargetMode="External"/><Relationship Id="rId4" Type="http://schemas.openxmlformats.org/officeDocument/2006/relationships/hyperlink" Target="https://www.anaconda.com/" TargetMode="Externa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naconda.com/products/individual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4.xml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5.xml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6.xml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7.xml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8.xml"/><Relationship Id="rId1" Type="http://schemas.openxmlformats.org/officeDocument/2006/relationships/slideLayout" Target="../slideLayouts/slideLayout1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0.xml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1.xml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2.xml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3.xml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4.xml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5.xml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6.xml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7.xml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8.xml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0.xml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1.xml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2.xml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3.xml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4.xml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5.xml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6.xml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7.xml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8.xml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0.xml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1.xml"/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2.xml"/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3.xml"/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4.xml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5.xml"/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6.xml"/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7.xml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8.xml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0.xml"/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1.xml"/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2.xml"/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3.xml"/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4.xml"/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5.xml"/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6.xml"/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7.xml"/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8.xml"/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0.xml"/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1.xml"/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2.xml"/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3.xml"/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4.xml"/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5.xml"/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6.xml"/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7.xml"/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8.xml"/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0.xml"/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1.xml"/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2.xml"/><Relationship Id="rId1" Type="http://schemas.openxmlformats.org/officeDocument/2006/relationships/slideLayout" Target="../slideLayouts/slideLayout1.xml"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3.xml"/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4.xml"/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5.xml"/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6.xml"/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7.xml"/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8.xml"/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0.xml"/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1.xml"/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2.xml"/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3.xml"/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4.xml"/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5.xml"/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6.xml"/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7.xml"/><Relationship Id="rId1" Type="http://schemas.openxmlformats.org/officeDocument/2006/relationships/slideLayout" Target="../slideLayouts/slideLayout1.xml"/></Relationships>
</file>

<file path=ppt/slides/_rels/slide2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8.xml"/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0.xml"/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1.xml"/><Relationship Id="rId1" Type="http://schemas.openxmlformats.org/officeDocument/2006/relationships/slideLayout" Target="../slideLayouts/slideLayout2.xml"/></Relationships>
</file>

<file path=ppt/slides/_rels/slide2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2.xml"/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3.xml"/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4.xml"/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5.xml"/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6.xml"/><Relationship Id="rId1" Type="http://schemas.openxmlformats.org/officeDocument/2006/relationships/slideLayout" Target="../slideLayouts/slideLayout2.xml"/></Relationships>
</file>

<file path=ppt/slides/_rels/slide2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7.xml"/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8.xml"/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0.xml"/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1.xml"/><Relationship Id="rId1" Type="http://schemas.openxmlformats.org/officeDocument/2006/relationships/slideLayout" Target="../slideLayouts/slideLayout2.xml"/></Relationships>
</file>

<file path=ppt/slides/_rels/slide2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2.xml"/><Relationship Id="rId1" Type="http://schemas.openxmlformats.org/officeDocument/2006/relationships/slideLayout" Target="../slideLayouts/slideLayout2.xml"/></Relationships>
</file>

<file path=ppt/slides/_rels/slide2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3.xml"/><Relationship Id="rId1" Type="http://schemas.openxmlformats.org/officeDocument/2006/relationships/slideLayout" Target="../slideLayouts/slideLayout2.xml"/></Relationships>
</file>

<file path=ppt/slides/_rels/slide2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4.xml"/><Relationship Id="rId1" Type="http://schemas.openxmlformats.org/officeDocument/2006/relationships/slideLayout" Target="../slideLayouts/slideLayout2.xml"/></Relationships>
</file>

<file path=ppt/slides/_rels/slide2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5.xml"/><Relationship Id="rId1" Type="http://schemas.openxmlformats.org/officeDocument/2006/relationships/slideLayout" Target="../slideLayouts/slideLayout2.xml"/></Relationships>
</file>

<file path=ppt/slides/_rels/slide2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6.xml"/><Relationship Id="rId1" Type="http://schemas.openxmlformats.org/officeDocument/2006/relationships/slideLayout" Target="../slideLayouts/slideLayout2.xml"/></Relationships>
</file>

<file path=ppt/slides/_rels/slide2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7.xml"/><Relationship Id="rId1" Type="http://schemas.openxmlformats.org/officeDocument/2006/relationships/slideLayout" Target="../slideLayouts/slideLayout2.xml"/></Relationships>
</file>

<file path=ppt/slides/_rels/slide2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8.xml"/><Relationship Id="rId1" Type="http://schemas.openxmlformats.org/officeDocument/2006/relationships/slideLayout" Target="../slideLayouts/slideLayout2.xml"/></Relationships>
</file>

<file path=ppt/slides/_rels/slide2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0.xml"/><Relationship Id="rId1" Type="http://schemas.openxmlformats.org/officeDocument/2006/relationships/slideLayout" Target="../slideLayouts/slideLayout2.xml"/></Relationships>
</file>

<file path=ppt/slides/_rels/slide2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1.xml"/><Relationship Id="rId1" Type="http://schemas.openxmlformats.org/officeDocument/2006/relationships/slideLayout" Target="../slideLayouts/slideLayout2.xml"/></Relationships>
</file>

<file path=ppt/slides/_rels/slide2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2.xml"/><Relationship Id="rId1" Type="http://schemas.openxmlformats.org/officeDocument/2006/relationships/slideLayout" Target="../slideLayouts/slideLayout2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3.xml"/><Relationship Id="rId1" Type="http://schemas.openxmlformats.org/officeDocument/2006/relationships/slideLayout" Target="../slideLayouts/slideLayout2.xml"/></Relationships>
</file>

<file path=ppt/slides/_rels/slide2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4.xml"/><Relationship Id="rId1" Type="http://schemas.openxmlformats.org/officeDocument/2006/relationships/slideLayout" Target="../slideLayouts/slideLayout2.xml"/></Relationships>
</file>

<file path=ppt/slides/_rels/slide2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6.xml"/><Relationship Id="rId1" Type="http://schemas.openxmlformats.org/officeDocument/2006/relationships/slideLayout" Target="../slideLayouts/slideLayout2.xml"/></Relationships>
</file>

<file path=ppt/slides/_rels/slide2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7.xml"/><Relationship Id="rId1" Type="http://schemas.openxmlformats.org/officeDocument/2006/relationships/slideLayout" Target="../slideLayouts/slideLayout2.xml"/></Relationships>
</file>

<file path=ppt/slides/_rels/slide2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8.xml"/><Relationship Id="rId1" Type="http://schemas.openxmlformats.org/officeDocument/2006/relationships/slideLayout" Target="../slideLayouts/slideLayout2.xml"/></Relationships>
</file>

<file path=ppt/slides/_rels/slide2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9.xml"/><Relationship Id="rId1" Type="http://schemas.openxmlformats.org/officeDocument/2006/relationships/slideLayout" Target="../slideLayouts/slideLayout2.xml"/></Relationships>
</file>

<file path=ppt/slides/_rels/slide2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0.xml"/><Relationship Id="rId1" Type="http://schemas.openxmlformats.org/officeDocument/2006/relationships/slideLayout" Target="../slideLayouts/slideLayout2.xml"/></Relationships>
</file>

<file path=ppt/slides/_rels/slide2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1.xml"/><Relationship Id="rId1" Type="http://schemas.openxmlformats.org/officeDocument/2006/relationships/slideLayout" Target="../slideLayouts/slideLayout2.xml"/></Relationships>
</file>

<file path=ppt/slides/_rels/slide2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2.xml"/><Relationship Id="rId1" Type="http://schemas.openxmlformats.org/officeDocument/2006/relationships/slideLayout" Target="../slideLayouts/slideLayout2.xml"/></Relationships>
</file>

<file path=ppt/slides/_rels/slide2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3.xml"/><Relationship Id="rId1" Type="http://schemas.openxmlformats.org/officeDocument/2006/relationships/slideLayout" Target="../slideLayouts/slideLayout2.xml"/></Relationships>
</file>

<file path=ppt/slides/_rels/slide2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4.xml"/><Relationship Id="rId1" Type="http://schemas.openxmlformats.org/officeDocument/2006/relationships/slideLayout" Target="../slideLayouts/slideLayout2.xml"/></Relationships>
</file>

<file path=ppt/slides/_rels/slide2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6.xml"/><Relationship Id="rId1" Type="http://schemas.openxmlformats.org/officeDocument/2006/relationships/slideLayout" Target="../slideLayouts/slideLayout2.xml"/></Relationships>
</file>

<file path=ppt/slides/_rels/slide2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7.xml"/><Relationship Id="rId1" Type="http://schemas.openxmlformats.org/officeDocument/2006/relationships/slideLayout" Target="../slideLayouts/slideLayout2.xml"/></Relationships>
</file>

<file path=ppt/slides/_rels/slide2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8.xml"/><Relationship Id="rId1" Type="http://schemas.openxmlformats.org/officeDocument/2006/relationships/slideLayout" Target="../slideLayouts/slideLayout2.xml"/></Relationships>
</file>

<file path=ppt/slides/_rels/slide2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9.xml"/><Relationship Id="rId1" Type="http://schemas.openxmlformats.org/officeDocument/2006/relationships/slideLayout" Target="../slideLayouts/slideLayout2.xml"/></Relationships>
</file>

<file path=ppt/slides/_rels/slide2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0.xml"/><Relationship Id="rId1" Type="http://schemas.openxmlformats.org/officeDocument/2006/relationships/slideLayout" Target="../slideLayouts/slideLayout1.xml"/></Relationships>
</file>

<file path=ppt/slides/_rels/slide2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1.xml"/><Relationship Id="rId1" Type="http://schemas.openxmlformats.org/officeDocument/2006/relationships/slideLayout" Target="../slideLayouts/slideLayout2.xml"/></Relationships>
</file>

<file path=ppt/slides/_rels/slide2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2.xml"/><Relationship Id="rId1" Type="http://schemas.openxmlformats.org/officeDocument/2006/relationships/slideLayout" Target="../slideLayouts/slideLayout2.xml"/></Relationships>
</file>

<file path=ppt/slides/_rels/slide2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3.xml"/><Relationship Id="rId1" Type="http://schemas.openxmlformats.org/officeDocument/2006/relationships/slideLayout" Target="../slideLayouts/slideLayout2.xml"/></Relationships>
</file>

<file path=ppt/slides/_rels/slide2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4.xml"/><Relationship Id="rId1" Type="http://schemas.openxmlformats.org/officeDocument/2006/relationships/slideLayout" Target="../slideLayouts/slideLayout2.xml"/></Relationships>
</file>

<file path=ppt/slides/_rels/slide2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2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6.xml"/><Relationship Id="rId1" Type="http://schemas.openxmlformats.org/officeDocument/2006/relationships/slideLayout" Target="../slideLayouts/slideLayout2.xml"/></Relationships>
</file>

<file path=ppt/slides/_rels/slide2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7.xml"/><Relationship Id="rId1" Type="http://schemas.openxmlformats.org/officeDocument/2006/relationships/slideLayout" Target="../slideLayouts/slideLayout2.xml"/></Relationships>
</file>

<file path=ppt/slides/_rels/slide2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8.xml"/><Relationship Id="rId1" Type="http://schemas.openxmlformats.org/officeDocument/2006/relationships/slideLayout" Target="../slideLayouts/slideLayout2.xml"/></Relationships>
</file>

<file path=ppt/slides/_rels/slide2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9.xml"/><Relationship Id="rId1" Type="http://schemas.openxmlformats.org/officeDocument/2006/relationships/slideLayout" Target="../slideLayouts/slideLayout2.xml"/></Relationships>
</file>

<file path=ppt/slides/_rels/slide2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0.xml"/><Relationship Id="rId1" Type="http://schemas.openxmlformats.org/officeDocument/2006/relationships/slideLayout" Target="../slideLayouts/slideLayout2.xml"/></Relationships>
</file>

<file path=ppt/slides/_rels/slide2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1.xml"/><Relationship Id="rId1" Type="http://schemas.openxmlformats.org/officeDocument/2006/relationships/slideLayout" Target="../slideLayouts/slideLayout2.xml"/></Relationships>
</file>

<file path=ppt/slides/_rels/slide2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2.xml"/><Relationship Id="rId1" Type="http://schemas.openxmlformats.org/officeDocument/2006/relationships/slideLayout" Target="../slideLayouts/slideLayout2.xml"/></Relationships>
</file>

<file path=ppt/slides/_rels/slide2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3.xml"/><Relationship Id="rId1" Type="http://schemas.openxmlformats.org/officeDocument/2006/relationships/slideLayout" Target="../slideLayouts/slideLayout2.xml"/></Relationships>
</file>

<file path=ppt/slides/_rels/slide2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4.xml"/><Relationship Id="rId1" Type="http://schemas.openxmlformats.org/officeDocument/2006/relationships/slideLayout" Target="../slideLayouts/slideLayout2.xml"/></Relationships>
</file>

<file path=ppt/slides/_rels/slide2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6.xml"/><Relationship Id="rId1" Type="http://schemas.openxmlformats.org/officeDocument/2006/relationships/slideLayout" Target="../slideLayouts/slideLayout2.xml"/></Relationships>
</file>

<file path=ppt/slides/_rels/slide3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7.xml"/><Relationship Id="rId1" Type="http://schemas.openxmlformats.org/officeDocument/2006/relationships/slideLayout" Target="../slideLayouts/slideLayout2.xml"/></Relationships>
</file>

<file path=ppt/slides/_rels/slide3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8.xml"/><Relationship Id="rId1" Type="http://schemas.openxmlformats.org/officeDocument/2006/relationships/slideLayout" Target="../slideLayouts/slideLayout2.xml"/></Relationships>
</file>

<file path=ppt/slides/_rels/slide3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9.xml"/><Relationship Id="rId1" Type="http://schemas.openxmlformats.org/officeDocument/2006/relationships/slideLayout" Target="../slideLayouts/slideLayout2.xml"/></Relationships>
</file>

<file path=ppt/slides/_rels/slide3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0.xml"/><Relationship Id="rId1" Type="http://schemas.openxmlformats.org/officeDocument/2006/relationships/slideLayout" Target="../slideLayouts/slideLayout2.xml"/></Relationships>
</file>

<file path=ppt/slides/_rels/slide3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1.xml"/><Relationship Id="rId1" Type="http://schemas.openxmlformats.org/officeDocument/2006/relationships/slideLayout" Target="../slideLayouts/slideLayout2.xml"/></Relationships>
</file>

<file path=ppt/slides/_rels/slide3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2.xml"/><Relationship Id="rId1" Type="http://schemas.openxmlformats.org/officeDocument/2006/relationships/slideLayout" Target="../slideLayouts/slideLayout2.xml"/></Relationships>
</file>

<file path=ppt/slides/_rels/slide3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3.xml"/><Relationship Id="rId1" Type="http://schemas.openxmlformats.org/officeDocument/2006/relationships/slideLayout" Target="../slideLayouts/slideLayout2.xml"/></Relationships>
</file>

<file path=ppt/slides/_rels/slide3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4.xml"/><Relationship Id="rId1" Type="http://schemas.openxmlformats.org/officeDocument/2006/relationships/slideLayout" Target="../slideLayouts/slideLayout2.xml"/></Relationships>
</file>

<file path=ppt/slides/_rels/slide3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6.xml"/><Relationship Id="rId1" Type="http://schemas.openxmlformats.org/officeDocument/2006/relationships/slideLayout" Target="../slideLayouts/slideLayout2.xml"/></Relationships>
</file>

<file path=ppt/slides/_rels/slide3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7.xml"/><Relationship Id="rId1" Type="http://schemas.openxmlformats.org/officeDocument/2006/relationships/slideLayout" Target="../slideLayouts/slideLayout2.xml"/></Relationships>
</file>

<file path=ppt/slides/_rels/slide3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emf"/><Relationship Id="rId5" Type="http://schemas.openxmlformats.org/officeDocument/2006/relationships/image" Target="../media/image5.emf"/><Relationship Id="rId4" Type="http://schemas.openxmlformats.org/officeDocument/2006/relationships/image" Target="../media/image4.emf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emf"/><Relationship Id="rId3" Type="http://schemas.openxmlformats.org/officeDocument/2006/relationships/image" Target="../media/image7.emf"/><Relationship Id="rId7" Type="http://schemas.openxmlformats.org/officeDocument/2006/relationships/image" Target="../media/image11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emf"/><Relationship Id="rId4" Type="http://schemas.openxmlformats.org/officeDocument/2006/relationships/image" Target="../media/image8.emf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emf"/><Relationship Id="rId4" Type="http://schemas.openxmlformats.org/officeDocument/2006/relationships/image" Target="../media/image14.emf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CA16BAA-3BE5-4637-B21B-62094E717A53}"/>
              </a:ext>
            </a:extLst>
          </p:cNvPr>
          <p:cNvSpPr txBox="1"/>
          <p:nvPr/>
        </p:nvSpPr>
        <p:spPr>
          <a:xfrm>
            <a:off x="2925843" y="3176972"/>
            <a:ext cx="405431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4000">
                <a:latin typeface="고도 M" panose="02000503000000020004" pitchFamily="2" charset="-127"/>
                <a:ea typeface="고도 M" panose="02000503000000020004" pitchFamily="2" charset="-127"/>
              </a:rPr>
              <a:t>파이썬 프로그래밍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66C42E-E197-460C-97F7-35440A4A4910}"/>
              </a:ext>
            </a:extLst>
          </p:cNvPr>
          <p:cNvSpPr txBox="1"/>
          <p:nvPr/>
        </p:nvSpPr>
        <p:spPr>
          <a:xfrm>
            <a:off x="848544" y="548680"/>
            <a:ext cx="5376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https://github.com/imguru-mooc/AI_basic_1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FBF1705-B314-43E2-8AA2-B9D6C443B0CE}"/>
              </a:ext>
            </a:extLst>
          </p:cNvPr>
          <p:cNvSpPr txBox="1"/>
          <p:nvPr/>
        </p:nvSpPr>
        <p:spPr>
          <a:xfrm>
            <a:off x="1316596" y="4545124"/>
            <a:ext cx="19720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latin typeface="Consolas" panose="020B0609020204030204" pitchFamily="49" charset="0"/>
              </a:rPr>
              <a:t>수업시간 </a:t>
            </a:r>
            <a:r>
              <a:rPr lang="en-US" altLang="ko-KR">
                <a:latin typeface="Consolas" panose="020B0609020204030204" pitchFamily="49" charset="0"/>
              </a:rPr>
              <a:t>: 45</a:t>
            </a:r>
            <a:r>
              <a:rPr lang="ko-KR" altLang="en-US">
                <a:latin typeface="Consolas" panose="020B0609020204030204" pitchFamily="49" charset="0"/>
              </a:rPr>
              <a:t>분</a:t>
            </a:r>
            <a:endParaRPr lang="en-US" altLang="ko-KR">
              <a:latin typeface="Consolas" panose="020B0609020204030204" pitchFamily="49" charset="0"/>
            </a:endParaRPr>
          </a:p>
          <a:p>
            <a:pPr algn="l"/>
            <a:r>
              <a:rPr lang="ko-KR" altLang="en-US">
                <a:latin typeface="Consolas" panose="020B0609020204030204" pitchFamily="49" charset="0"/>
              </a:rPr>
              <a:t>쉬는시간 </a:t>
            </a:r>
            <a:r>
              <a:rPr lang="en-US" altLang="ko-KR">
                <a:latin typeface="Consolas" panose="020B0609020204030204" pitchFamily="49" charset="0"/>
              </a:rPr>
              <a:t>: 15</a:t>
            </a:r>
            <a:r>
              <a:rPr lang="ko-KR" altLang="en-US">
                <a:latin typeface="Consolas" panose="020B0609020204030204" pitchFamily="49" charset="0"/>
              </a:rPr>
              <a:t>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8FF516-CBAF-43C8-992E-21B0EBD7B620}"/>
              </a:ext>
            </a:extLst>
          </p:cNvPr>
          <p:cNvSpPr txBox="1"/>
          <p:nvPr/>
        </p:nvSpPr>
        <p:spPr>
          <a:xfrm>
            <a:off x="3966992" y="4545124"/>
            <a:ext cx="618791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latin typeface="Consolas" panose="020B0609020204030204" pitchFamily="49" charset="0"/>
              </a:rPr>
              <a:t>아나콘다설치 </a:t>
            </a:r>
            <a:r>
              <a:rPr lang="en-US" altLang="ko-KR">
                <a:latin typeface="Consolas" panose="020B0609020204030204" pitchFamily="49" charset="0"/>
              </a:rPr>
              <a:t>: O</a:t>
            </a:r>
          </a:p>
          <a:p>
            <a:pPr algn="l"/>
            <a:r>
              <a:rPr lang="ko-KR" altLang="en-US">
                <a:latin typeface="Consolas" panose="020B0609020204030204" pitchFamily="49" charset="0"/>
              </a:rPr>
              <a:t>주피터 노트북 실행 </a:t>
            </a:r>
            <a:r>
              <a:rPr lang="en-US" altLang="ko-KR">
                <a:latin typeface="Consolas" panose="020B0609020204030204" pitchFamily="49" charset="0"/>
              </a:rPr>
              <a:t>: 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 </a:t>
            </a:r>
            <a:r>
              <a:rPr lang="ko-KR" altLang="en-US">
                <a:latin typeface="Consolas" panose="020B0609020204030204" pitchFamily="49" charset="0"/>
              </a:rPr>
              <a:t>파워셸 </a:t>
            </a:r>
            <a:r>
              <a:rPr lang="en-US" altLang="ko-KR">
                <a:latin typeface="Consolas" panose="020B0609020204030204" pitchFamily="49" charset="0"/>
              </a:rPr>
              <a:t>&gt;&gt; cd C:\Users\jikim\Dropbox\</a:t>
            </a:r>
            <a:r>
              <a:rPr lang="ko-KR" altLang="en-US">
                <a:latin typeface="Consolas" panose="020B0609020204030204" pitchFamily="49" charset="0"/>
              </a:rPr>
              <a:t>인공지능기본</a:t>
            </a:r>
            <a:endParaRPr lang="en-US" altLang="ko-KR"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jupyter</a:t>
            </a:r>
            <a:r>
              <a:rPr lang="ko-KR" altLang="en-US">
                <a:latin typeface="Consolas" panose="020B0609020204030204" pitchFamily="49" charset="0"/>
              </a:rPr>
              <a:t> </a:t>
            </a:r>
            <a:r>
              <a:rPr lang="en-US" altLang="ko-KR">
                <a:latin typeface="Consolas" panose="020B0609020204030204" pitchFamily="49" charset="0"/>
              </a:rPr>
              <a:t>notebook 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56106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6271" y="255527"/>
            <a:ext cx="4432623" cy="381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7078" bIns="17078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defTabSz="894695" fontAlgn="base" latinLnBrk="1">
              <a:spcBef>
                <a:spcPct val="0"/>
              </a:spcBef>
              <a:spcAft>
                <a:spcPct val="0"/>
              </a:spcAft>
              <a:defRPr/>
            </a:pPr>
            <a:endParaRPr lang="ko-KR" altLang="en-US" sz="1898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1D2953AF-69CC-4EC0-8201-F06FBD0236A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대중화 언어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6FFEFB5-F3C3-4E4E-9B5A-3AB3F5831A3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545790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1-2 </a:t>
            </a:r>
            <a:r>
              <a:rPr lang="ko-KR" altLang="en-US">
                <a:latin typeface="+mj-ea"/>
                <a:ea typeface="+mj-ea"/>
              </a:rPr>
              <a:t>파이썬 특징</a:t>
            </a:r>
          </a:p>
          <a:p>
            <a:endParaRPr lang="ko-KR" altLang="en-US">
              <a:latin typeface="+mj-ea"/>
              <a:ea typeface="+mj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E1CFFE-CFAC-442F-A9A4-15088C39296D}"/>
              </a:ext>
            </a:extLst>
          </p:cNvPr>
          <p:cNvSpPr txBox="1"/>
          <p:nvPr/>
        </p:nvSpPr>
        <p:spPr>
          <a:xfrm>
            <a:off x="175984" y="938763"/>
            <a:ext cx="24801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63580" algn="ctr"/>
            <a:r>
              <a:rPr lang="ko-KR" altLang="en-US" sz="2000">
                <a:latin typeface="맑은 고딕" panose="020B0503020000020004" pitchFamily="50" charset="-127"/>
              </a:rPr>
              <a:t>가장 대중화된 언어</a:t>
            </a:r>
            <a:endParaRPr lang="ko-KR" altLang="en-US" sz="200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F1BE14F-03E4-4AA4-8BCB-DD25D310B4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4586" y="1232756"/>
            <a:ext cx="3276364" cy="216115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327B811-375D-4B95-A9B3-9E36B699A596}"/>
              </a:ext>
            </a:extLst>
          </p:cNvPr>
          <p:cNvSpPr txBox="1"/>
          <p:nvPr/>
        </p:nvSpPr>
        <p:spPr>
          <a:xfrm>
            <a:off x="1000284" y="3402746"/>
            <a:ext cx="79054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63580" algn="ctr"/>
            <a:r>
              <a:rPr lang="en-US" altLang="ko-KR" sz="1600">
                <a:latin typeface="맑은 고딕" panose="020B0503020000020004" pitchFamily="50" charset="-127"/>
                <a:hlinkClick r:id="rId4"/>
              </a:rPr>
              <a:t>https://spectrum.ieee.org/static/interactive-the-top-programming-languages-2020</a:t>
            </a:r>
            <a:endParaRPr lang="ko-KR" altLang="en-US" sz="160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CF2C9C5-863A-471F-BB94-4700A2FC19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87807" y="4031188"/>
            <a:ext cx="3009922" cy="213361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CC8C2D4-08CB-46B3-AADB-FD5850C21C5B}"/>
              </a:ext>
            </a:extLst>
          </p:cNvPr>
          <p:cNvSpPr txBox="1"/>
          <p:nvPr/>
        </p:nvSpPr>
        <p:spPr>
          <a:xfrm>
            <a:off x="3164757" y="6262161"/>
            <a:ext cx="31053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63580" algn="ctr"/>
            <a:r>
              <a:rPr lang="en-US" altLang="ko-KR" sz="1600">
                <a:latin typeface="맑은 고딕" panose="020B0503020000020004" pitchFamily="50" charset="-127"/>
                <a:hlinkClick r:id="rId6"/>
              </a:rPr>
              <a:t>http://pypl.github.io/PYPL.html</a:t>
            </a:r>
            <a:endParaRPr lang="ko-KR" altLang="en-US" sz="1600"/>
          </a:p>
        </p:txBody>
      </p:sp>
    </p:spTree>
    <p:extLst>
      <p:ext uri="{BB962C8B-B14F-4D97-AF65-F5344CB8AC3E}">
        <p14:creationId xmlns:p14="http://schemas.microsoft.com/office/powerpoint/2010/main" val="162244304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r>
              <a:rPr lang="ko-KR" altLang="en-US">
                <a:solidFill>
                  <a:srgbClr val="000000"/>
                </a:solidFill>
              </a:rPr>
              <a:t>시퀀스 객체 반복하기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4-2 </a:t>
            </a:r>
            <a:r>
              <a:rPr lang="ko-KR" altLang="en-US">
                <a:latin typeface="+mj-ea"/>
                <a:ea typeface="+mj-ea"/>
              </a:rPr>
              <a:t>시퀀스 자료형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39654"/>
            <a:ext cx="8750140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시퀀스객체</a:t>
            </a:r>
            <a:r>
              <a:rPr lang="en-US" altLang="ko-KR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</a:t>
            </a:r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* 정수</a:t>
            </a:r>
            <a:endParaRPr lang="en-US" altLang="ko-KR" b="1" i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정수 * 시퀀스객체</a:t>
            </a:r>
            <a:r>
              <a:rPr lang="en-US" altLang="ko-KR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</a:t>
            </a:r>
            <a:endParaRPr lang="ko-KR" altLang="en-US" b="1" i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algn="l"/>
            <a:endParaRPr lang="ko-KR" altLang="en-US" b="1" i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6D12EB46-06CE-4C56-BEFF-9B5AF12AFE0D}"/>
              </a:ext>
            </a:extLst>
          </p:cNvPr>
          <p:cNvGrpSpPr/>
          <p:nvPr/>
        </p:nvGrpSpPr>
        <p:grpSpPr>
          <a:xfrm>
            <a:off x="664772" y="1556792"/>
            <a:ext cx="8460941" cy="369332"/>
            <a:chOff x="704528" y="1448780"/>
            <a:chExt cx="7920881" cy="1008112"/>
          </a:xfrm>
        </p:grpSpPr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48D93261-503C-4984-B67D-50349DE470D9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77EDF2A4-36E1-44CC-A206-859F17D30C7B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[0, 10, 20, 30] </a:t>
              </a:r>
              <a:r>
                <a:rPr lang="ko-KR" altLang="en-US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* </a:t>
              </a:r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3</a:t>
              </a:r>
            </a:p>
          </p:txBody>
        </p:sp>
      </p:grpSp>
      <p:sp>
        <p:nvSpPr>
          <p:cNvPr id="56" name="Rectangle 8">
            <a:extLst>
              <a:ext uri="{FF2B5EF4-FFF2-40B4-BE49-F238E27FC236}">
                <a16:creationId xmlns:a16="http://schemas.microsoft.com/office/drawing/2014/main" id="{17A78790-DB90-44E7-8519-392D15909D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2744924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altLang="ko-KR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range</a:t>
            </a:r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는 *로 반복할 수 없다</a:t>
            </a:r>
            <a:r>
              <a:rPr lang="en-US" altLang="ko-KR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  <a:endParaRPr lang="ko-KR" altLang="en-US" b="1" i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81F4BB87-9489-4B0B-8807-D402AF836C32}"/>
              </a:ext>
            </a:extLst>
          </p:cNvPr>
          <p:cNvGrpSpPr/>
          <p:nvPr/>
        </p:nvGrpSpPr>
        <p:grpSpPr>
          <a:xfrm>
            <a:off x="664772" y="3210034"/>
            <a:ext cx="8460941" cy="369332"/>
            <a:chOff x="704528" y="1448780"/>
            <a:chExt cx="7920881" cy="1008112"/>
          </a:xfrm>
        </p:grpSpPr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DEBFCEF4-676E-43D3-A480-C05DAFD9BFC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D85E8417-CFE9-4330-ADE9-2D3777D6EC28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range(0, 5, 2) </a:t>
              </a:r>
              <a:r>
                <a:rPr lang="ko-KR" altLang="en-US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* </a:t>
              </a:r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3</a:t>
              </a:r>
            </a:p>
          </p:txBody>
        </p:sp>
      </p:grpSp>
      <p:sp>
        <p:nvSpPr>
          <p:cNvPr id="21" name="Rectangle 8">
            <a:extLst>
              <a:ext uri="{FF2B5EF4-FFF2-40B4-BE49-F238E27FC236}">
                <a16:creationId xmlns:a16="http://schemas.microsoft.com/office/drawing/2014/main" id="{52F1C154-57D9-4837-883F-E6BECF7E17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3825044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altLang="ko-KR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range</a:t>
            </a:r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는 리스트 또는 튜플로 만들어서 반복하면 된다</a:t>
            </a:r>
            <a:r>
              <a:rPr lang="en-US" altLang="ko-KR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  <a:endParaRPr lang="ko-KR" altLang="en-US" b="1" i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E30590D6-13EC-4B6E-8754-D613152A4CAC}"/>
              </a:ext>
            </a:extLst>
          </p:cNvPr>
          <p:cNvGrpSpPr/>
          <p:nvPr/>
        </p:nvGrpSpPr>
        <p:grpSpPr>
          <a:xfrm>
            <a:off x="664772" y="4290154"/>
            <a:ext cx="8460941" cy="369332"/>
            <a:chOff x="704528" y="1448780"/>
            <a:chExt cx="7920881" cy="1008112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A5C26BC9-97BC-4DCA-B975-89B51C29981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8A4EED1B-4A72-45F9-BCEE-D32781057599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list(range(0, 5, 2)) </a:t>
              </a:r>
              <a:r>
                <a:rPr lang="ko-KR" altLang="en-US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* </a:t>
              </a:r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3</a:t>
              </a: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D8E3E749-3ED4-42A1-93CF-1F38158A5C44}"/>
              </a:ext>
            </a:extLst>
          </p:cNvPr>
          <p:cNvGrpSpPr/>
          <p:nvPr/>
        </p:nvGrpSpPr>
        <p:grpSpPr>
          <a:xfrm>
            <a:off x="664772" y="4801798"/>
            <a:ext cx="8460941" cy="369332"/>
            <a:chOff x="704528" y="1448780"/>
            <a:chExt cx="7920881" cy="1008112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34A78501-94D0-4418-8381-581AD9A61A13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3AB2A3B0-E962-459D-9835-8579C41CAE5D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tuple(range(0, 5, 2)) </a:t>
              </a:r>
              <a:r>
                <a:rPr lang="ko-KR" altLang="en-US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* </a:t>
              </a:r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3</a:t>
              </a: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A57D824C-929D-4289-82DD-9770F4EEF239}"/>
              </a:ext>
            </a:extLst>
          </p:cNvPr>
          <p:cNvGrpSpPr/>
          <p:nvPr/>
        </p:nvGrpSpPr>
        <p:grpSpPr>
          <a:xfrm>
            <a:off x="664772" y="2124388"/>
            <a:ext cx="8460941" cy="369332"/>
            <a:chOff x="704528" y="1448780"/>
            <a:chExt cx="7920881" cy="1008112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B869D13E-31A3-4D86-B235-88285BE98B69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35C55616-B027-4D58-BBEC-AB03F0C4D483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3 </a:t>
              </a:r>
              <a:r>
                <a:rPr lang="ko-KR" altLang="en-US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* </a:t>
              </a:r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[0, 10, 20, 30]</a:t>
              </a:r>
            </a:p>
          </p:txBody>
        </p:sp>
      </p:grpSp>
      <p:sp>
        <p:nvSpPr>
          <p:cNvPr id="31" name="Rectangle 8">
            <a:extLst>
              <a:ext uri="{FF2B5EF4-FFF2-40B4-BE49-F238E27FC236}">
                <a16:creationId xmlns:a16="http://schemas.microsoft.com/office/drawing/2014/main" id="{B6DA2494-1E0E-425C-85DC-90B3DBA22D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8594" y="5409220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문자열은 * 연산자를 사용하여 반복할 수 있다</a:t>
            </a:r>
            <a:r>
              <a:rPr lang="en-US" altLang="ko-KR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  <a:endParaRPr lang="ko-KR" altLang="en-US" b="1" i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1F72EAF6-5B67-426A-85EB-4502E8B87A63}"/>
              </a:ext>
            </a:extLst>
          </p:cNvPr>
          <p:cNvGrpSpPr/>
          <p:nvPr/>
        </p:nvGrpSpPr>
        <p:grpSpPr>
          <a:xfrm>
            <a:off x="666870" y="5874330"/>
            <a:ext cx="8460941" cy="369332"/>
            <a:chOff x="704528" y="1448780"/>
            <a:chExt cx="7920881" cy="1008112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574FE857-5F44-42A7-A44C-882F08017AE4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9C791F79-3F4E-4F49-8660-8D2AAA399504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'Hello, ' </a:t>
              </a:r>
              <a:r>
                <a:rPr lang="ko-KR" altLang="en-US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* </a:t>
              </a:r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6366365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r>
              <a:rPr lang="ko-KR" altLang="en-US">
                <a:solidFill>
                  <a:srgbClr val="000000"/>
                </a:solidFill>
              </a:rPr>
              <a:t>시퀀스 객체의 요소 개수 구하기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4-2 </a:t>
            </a:r>
            <a:r>
              <a:rPr lang="ko-KR" altLang="en-US">
                <a:latin typeface="+mj-ea"/>
                <a:ea typeface="+mj-ea"/>
              </a:rPr>
              <a:t>시퀀스 자료형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39654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리스트와 튜플의 요소 개수 구하기</a:t>
            </a: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6D12EB46-06CE-4C56-BEFF-9B5AF12AFE0D}"/>
              </a:ext>
            </a:extLst>
          </p:cNvPr>
          <p:cNvGrpSpPr/>
          <p:nvPr/>
        </p:nvGrpSpPr>
        <p:grpSpPr>
          <a:xfrm>
            <a:off x="664772" y="1238182"/>
            <a:ext cx="8460941" cy="687942"/>
            <a:chOff x="704528" y="1448780"/>
            <a:chExt cx="7920881" cy="1008112"/>
          </a:xfrm>
        </p:grpSpPr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48D93261-503C-4984-B67D-50349DE470D9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77EDF2A4-36E1-44CC-A206-859F17D30C7B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= [0, 10, 20, 30, 40, 50, 60, 70, 80, 90]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len(a)</a:t>
              </a:r>
            </a:p>
          </p:txBody>
        </p:sp>
      </p:grpSp>
      <p:sp>
        <p:nvSpPr>
          <p:cNvPr id="56" name="Rectangle 8">
            <a:extLst>
              <a:ext uri="{FF2B5EF4-FFF2-40B4-BE49-F238E27FC236}">
                <a16:creationId xmlns:a16="http://schemas.microsoft.com/office/drawing/2014/main" id="{17A78790-DB90-44E7-8519-392D15909D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3032956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altLang="ko-KR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range</a:t>
            </a:r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의 숫자 생성 개수 구하기</a:t>
            </a:r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81F4BB87-9489-4B0B-8807-D402AF836C32}"/>
              </a:ext>
            </a:extLst>
          </p:cNvPr>
          <p:cNvGrpSpPr/>
          <p:nvPr/>
        </p:nvGrpSpPr>
        <p:grpSpPr>
          <a:xfrm>
            <a:off x="664772" y="3498066"/>
            <a:ext cx="8460941" cy="369332"/>
            <a:chOff x="704528" y="1448780"/>
            <a:chExt cx="7920881" cy="1008112"/>
          </a:xfrm>
        </p:grpSpPr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DEBFCEF4-676E-43D3-A480-C05DAFD9BFC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D85E8417-CFE9-4330-ADE9-2D3777D6EC28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len(range(0, 10, 2))</a:t>
              </a:r>
            </a:p>
          </p:txBody>
        </p:sp>
      </p:grpSp>
      <p:sp>
        <p:nvSpPr>
          <p:cNvPr id="21" name="Rectangle 8">
            <a:extLst>
              <a:ext uri="{FF2B5EF4-FFF2-40B4-BE49-F238E27FC236}">
                <a16:creationId xmlns:a16="http://schemas.microsoft.com/office/drawing/2014/main" id="{52F1C154-57D9-4837-883F-E6BECF7E17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4113076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문자열의 길이 구하기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E30590D6-13EC-4B6E-8754-D613152A4CAC}"/>
              </a:ext>
            </a:extLst>
          </p:cNvPr>
          <p:cNvGrpSpPr/>
          <p:nvPr/>
        </p:nvGrpSpPr>
        <p:grpSpPr>
          <a:xfrm>
            <a:off x="664772" y="4578186"/>
            <a:ext cx="8460941" cy="615010"/>
            <a:chOff x="704528" y="1448780"/>
            <a:chExt cx="7920881" cy="1008112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A5C26BC9-97BC-4DCA-B975-89B51C29981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8A4EED1B-4A72-45F9-BCEE-D32781057599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hello = 'Hello, world!'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len(hello)</a:t>
              </a: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980AB191-567E-4B27-99D5-BDD40BC3FFD4}"/>
              </a:ext>
            </a:extLst>
          </p:cNvPr>
          <p:cNvGrpSpPr/>
          <p:nvPr/>
        </p:nvGrpSpPr>
        <p:grpSpPr>
          <a:xfrm>
            <a:off x="667338" y="2089277"/>
            <a:ext cx="8460941" cy="687942"/>
            <a:chOff x="704528" y="1448780"/>
            <a:chExt cx="7920881" cy="1008112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AB67377E-FF8C-4219-9CFA-007EA14A2C0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FEF2ED7A-00D8-43E1-953E-6B4B581851BC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b = (34, 56, 76, 89) 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len(b)</a:t>
              </a: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CDC00064-4A1D-489A-9A10-DD01CE94A295}"/>
              </a:ext>
            </a:extLst>
          </p:cNvPr>
          <p:cNvGrpSpPr/>
          <p:nvPr/>
        </p:nvGrpSpPr>
        <p:grpSpPr>
          <a:xfrm>
            <a:off x="664772" y="5332746"/>
            <a:ext cx="8460941" cy="615010"/>
            <a:chOff x="704528" y="1448780"/>
            <a:chExt cx="7920881" cy="1008112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CFDD771C-78CF-4FE4-A465-CDBB509F0A1D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0139F3ED-9ED1-4F24-8B13-C174E5E82622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hello = '</a:t>
              </a:r>
              <a:r>
                <a:rPr lang="ko-KR" altLang="en-US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안녕하세요</a:t>
              </a:r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'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len(hello)</a:t>
              </a:r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8E59A8E5-A946-4640-AAD6-B02F3500D841}"/>
              </a:ext>
            </a:extLst>
          </p:cNvPr>
          <p:cNvGrpSpPr/>
          <p:nvPr/>
        </p:nvGrpSpPr>
        <p:grpSpPr>
          <a:xfrm>
            <a:off x="656338" y="6087307"/>
            <a:ext cx="8460941" cy="615010"/>
            <a:chOff x="704528" y="1448780"/>
            <a:chExt cx="7920881" cy="1008112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24687679-094F-4B1E-B15A-70A36A1F366D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F6AE9737-1CBB-411D-907D-3EFB0EDD0379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hello = '</a:t>
              </a:r>
              <a:r>
                <a:rPr lang="ko-KR" altLang="en-US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안녕하세요</a:t>
              </a:r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'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len(hello.encode('utf-8'))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2372039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r>
              <a:rPr lang="ko-KR" altLang="en-US">
                <a:solidFill>
                  <a:srgbClr val="000000"/>
                </a:solidFill>
              </a:rPr>
              <a:t>인덱스 사용하기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4-2 </a:t>
            </a:r>
            <a:r>
              <a:rPr lang="ko-KR" altLang="en-US">
                <a:latin typeface="+mj-ea"/>
                <a:ea typeface="+mj-ea"/>
              </a:rPr>
              <a:t>시퀀스 자료형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39654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시퀀스객체</a:t>
            </a:r>
            <a:r>
              <a:rPr lang="en-US" altLang="ko-KR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[</a:t>
            </a:r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인덱스</a:t>
            </a:r>
            <a:r>
              <a:rPr lang="en-US" altLang="ko-KR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]</a:t>
            </a:r>
            <a:endParaRPr lang="ko-KR" altLang="en-US" b="1" i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6D12EB46-06CE-4C56-BEFF-9B5AF12AFE0D}"/>
              </a:ext>
            </a:extLst>
          </p:cNvPr>
          <p:cNvGrpSpPr/>
          <p:nvPr/>
        </p:nvGrpSpPr>
        <p:grpSpPr>
          <a:xfrm>
            <a:off x="664772" y="1238181"/>
            <a:ext cx="8460941" cy="1326723"/>
            <a:chOff x="704528" y="1448780"/>
            <a:chExt cx="7920881" cy="1008112"/>
          </a:xfrm>
        </p:grpSpPr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48D93261-503C-4984-B67D-50349DE470D9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77EDF2A4-36E1-44CC-A206-859F17D30C7B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= [45, 23, 56, 78, 89]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print(a[0])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print(a[2])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print(a[4])</a:t>
              </a: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F08062DD-DC58-4333-90C5-AAE8AB9D464E}"/>
              </a:ext>
            </a:extLst>
          </p:cNvPr>
          <p:cNvSpPr/>
          <p:nvPr/>
        </p:nvSpPr>
        <p:spPr>
          <a:xfrm>
            <a:off x="1568624" y="2983770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B937D09-A91A-424E-AC87-13FE920CD8AF}"/>
              </a:ext>
            </a:extLst>
          </p:cNvPr>
          <p:cNvSpPr/>
          <p:nvPr/>
        </p:nvSpPr>
        <p:spPr>
          <a:xfrm>
            <a:off x="2072680" y="2983770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4BBC65D-9CA7-444F-B0CB-501C0C322355}"/>
              </a:ext>
            </a:extLst>
          </p:cNvPr>
          <p:cNvSpPr/>
          <p:nvPr/>
        </p:nvSpPr>
        <p:spPr>
          <a:xfrm>
            <a:off x="2576736" y="2983770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2372CE2-0B1F-41C3-9DAB-B2453BA011A2}"/>
              </a:ext>
            </a:extLst>
          </p:cNvPr>
          <p:cNvSpPr/>
          <p:nvPr/>
        </p:nvSpPr>
        <p:spPr>
          <a:xfrm>
            <a:off x="3080792" y="2983770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BB9FB54-27F7-4D8F-84F2-B46EB7C6D3A8}"/>
              </a:ext>
            </a:extLst>
          </p:cNvPr>
          <p:cNvSpPr/>
          <p:nvPr/>
        </p:nvSpPr>
        <p:spPr>
          <a:xfrm>
            <a:off x="3584848" y="2983770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B397DF-49A1-4EDA-BED1-1DF0621093CE}"/>
              </a:ext>
            </a:extLst>
          </p:cNvPr>
          <p:cNvSpPr txBox="1"/>
          <p:nvPr/>
        </p:nvSpPr>
        <p:spPr>
          <a:xfrm>
            <a:off x="1257320" y="3055778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a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8B806E9-2F7E-4F00-B06A-3D52BB0226A7}"/>
              </a:ext>
            </a:extLst>
          </p:cNvPr>
          <p:cNvSpPr/>
          <p:nvPr/>
        </p:nvSpPr>
        <p:spPr>
          <a:xfrm>
            <a:off x="1568624" y="2564904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[0]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7C288D0-433F-4B1A-80A1-0FFAE6F4466D}"/>
              </a:ext>
            </a:extLst>
          </p:cNvPr>
          <p:cNvSpPr/>
          <p:nvPr/>
        </p:nvSpPr>
        <p:spPr>
          <a:xfrm>
            <a:off x="2072680" y="2564904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[1]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C1FB3649-1EE8-4752-861B-DCCC11E79FFF}"/>
              </a:ext>
            </a:extLst>
          </p:cNvPr>
          <p:cNvSpPr/>
          <p:nvPr/>
        </p:nvSpPr>
        <p:spPr>
          <a:xfrm>
            <a:off x="2576736" y="2564904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[2]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CD65780C-4307-4E51-A8C1-C6858FD7B458}"/>
              </a:ext>
            </a:extLst>
          </p:cNvPr>
          <p:cNvSpPr/>
          <p:nvPr/>
        </p:nvSpPr>
        <p:spPr>
          <a:xfrm>
            <a:off x="3080792" y="2564904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[3]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A969607D-25C6-4D3A-A6A1-166481CB025E}"/>
              </a:ext>
            </a:extLst>
          </p:cNvPr>
          <p:cNvSpPr/>
          <p:nvPr/>
        </p:nvSpPr>
        <p:spPr>
          <a:xfrm>
            <a:off x="3584848" y="2564904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[4]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71F499FC-D2B0-433E-A1B5-BF4C24D1D569}"/>
              </a:ext>
            </a:extLst>
          </p:cNvPr>
          <p:cNvGrpSpPr/>
          <p:nvPr/>
        </p:nvGrpSpPr>
        <p:grpSpPr>
          <a:xfrm>
            <a:off x="664772" y="3787482"/>
            <a:ext cx="8460941" cy="1326723"/>
            <a:chOff x="704528" y="1448780"/>
            <a:chExt cx="7920881" cy="1008112"/>
          </a:xfrm>
        </p:grpSpPr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A8C37030-78DB-4156-8B8D-B40CA8B6142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DD7CB6CA-B222-45F3-A5FC-710F16083192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b = (45, 23, 56, 78, 89)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print(b[0])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print(b[2])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print(b[4])</a:t>
              </a:r>
            </a:p>
          </p:txBody>
        </p:sp>
      </p:grp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E76EA130-7FEF-482C-8129-828C60CEE3A9}"/>
              </a:ext>
            </a:extLst>
          </p:cNvPr>
          <p:cNvSpPr/>
          <p:nvPr/>
        </p:nvSpPr>
        <p:spPr>
          <a:xfrm>
            <a:off x="1568624" y="5533071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E30329E0-E7E2-4B71-842F-BA61379F23B3}"/>
              </a:ext>
            </a:extLst>
          </p:cNvPr>
          <p:cNvSpPr/>
          <p:nvPr/>
        </p:nvSpPr>
        <p:spPr>
          <a:xfrm>
            <a:off x="2072680" y="5533071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1734631B-09B3-42C7-A122-006FBD2EAFB3}"/>
              </a:ext>
            </a:extLst>
          </p:cNvPr>
          <p:cNvSpPr/>
          <p:nvPr/>
        </p:nvSpPr>
        <p:spPr>
          <a:xfrm>
            <a:off x="2576736" y="5533071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3BA397AC-BAC1-4E62-9F5B-A086B26EFBDF}"/>
              </a:ext>
            </a:extLst>
          </p:cNvPr>
          <p:cNvSpPr/>
          <p:nvPr/>
        </p:nvSpPr>
        <p:spPr>
          <a:xfrm>
            <a:off x="3080792" y="5533071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2F6B502D-05D9-4B06-A11E-220F72353432}"/>
              </a:ext>
            </a:extLst>
          </p:cNvPr>
          <p:cNvSpPr/>
          <p:nvPr/>
        </p:nvSpPr>
        <p:spPr>
          <a:xfrm>
            <a:off x="3584848" y="5533071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6FF21AE-1625-4A67-BB9D-F2563C4A2D17}"/>
              </a:ext>
            </a:extLst>
          </p:cNvPr>
          <p:cNvSpPr txBox="1"/>
          <p:nvPr/>
        </p:nvSpPr>
        <p:spPr>
          <a:xfrm>
            <a:off x="1257320" y="5605079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b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E9521BC0-6773-498D-9274-6E69C43767FD}"/>
              </a:ext>
            </a:extLst>
          </p:cNvPr>
          <p:cNvSpPr/>
          <p:nvPr/>
        </p:nvSpPr>
        <p:spPr>
          <a:xfrm>
            <a:off x="1568624" y="5114205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[0]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927E1207-C706-4005-A8A0-25367DADCD56}"/>
              </a:ext>
            </a:extLst>
          </p:cNvPr>
          <p:cNvSpPr/>
          <p:nvPr/>
        </p:nvSpPr>
        <p:spPr>
          <a:xfrm>
            <a:off x="2072680" y="5114205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[1]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CFEFB0B-E21C-4A36-BE95-CAB72D919F95}"/>
              </a:ext>
            </a:extLst>
          </p:cNvPr>
          <p:cNvSpPr/>
          <p:nvPr/>
        </p:nvSpPr>
        <p:spPr>
          <a:xfrm>
            <a:off x="2576736" y="5114205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[2]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DEEE766A-F3F3-408F-8368-E552DC5BB80A}"/>
              </a:ext>
            </a:extLst>
          </p:cNvPr>
          <p:cNvSpPr/>
          <p:nvPr/>
        </p:nvSpPr>
        <p:spPr>
          <a:xfrm>
            <a:off x="3080792" y="5114205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[3]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C3FA7417-D75B-4AA5-AAA2-4A140E2FF6A5}"/>
              </a:ext>
            </a:extLst>
          </p:cNvPr>
          <p:cNvSpPr/>
          <p:nvPr/>
        </p:nvSpPr>
        <p:spPr>
          <a:xfrm>
            <a:off x="3584848" y="5114205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[4]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887654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r>
              <a:rPr lang="ko-KR" altLang="en-US">
                <a:solidFill>
                  <a:srgbClr val="000000"/>
                </a:solidFill>
              </a:rPr>
              <a:t>인덱스 사용하기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4-2 </a:t>
            </a:r>
            <a:r>
              <a:rPr lang="ko-KR" altLang="en-US">
                <a:latin typeface="+mj-ea"/>
                <a:ea typeface="+mj-ea"/>
              </a:rPr>
              <a:t>시퀀스 자료형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39654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시퀀스객체</a:t>
            </a:r>
            <a:r>
              <a:rPr lang="en-US" altLang="ko-KR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[</a:t>
            </a:r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인덱스</a:t>
            </a:r>
            <a:r>
              <a:rPr lang="en-US" altLang="ko-KR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]</a:t>
            </a:r>
            <a:endParaRPr lang="ko-KR" altLang="en-US" b="1" i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6D12EB46-06CE-4C56-BEFF-9B5AF12AFE0D}"/>
              </a:ext>
            </a:extLst>
          </p:cNvPr>
          <p:cNvGrpSpPr/>
          <p:nvPr/>
        </p:nvGrpSpPr>
        <p:grpSpPr>
          <a:xfrm>
            <a:off x="664772" y="1238181"/>
            <a:ext cx="8460941" cy="1105303"/>
            <a:chOff x="704528" y="1448780"/>
            <a:chExt cx="7920881" cy="1008112"/>
          </a:xfrm>
        </p:grpSpPr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48D93261-503C-4984-B67D-50349DE470D9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77EDF2A4-36E1-44CC-A206-859F17D30C7B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r = range(0, 10, 2)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print(r[2])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print(r[4])</a:t>
              </a: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F08062DD-DC58-4333-90C5-AAE8AB9D464E}"/>
              </a:ext>
            </a:extLst>
          </p:cNvPr>
          <p:cNvSpPr/>
          <p:nvPr/>
        </p:nvSpPr>
        <p:spPr>
          <a:xfrm>
            <a:off x="1555892" y="2852936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B937D09-A91A-424E-AC87-13FE920CD8AF}"/>
              </a:ext>
            </a:extLst>
          </p:cNvPr>
          <p:cNvSpPr/>
          <p:nvPr/>
        </p:nvSpPr>
        <p:spPr>
          <a:xfrm>
            <a:off x="2059948" y="2852936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4BBC65D-9CA7-444F-B0CB-501C0C322355}"/>
              </a:ext>
            </a:extLst>
          </p:cNvPr>
          <p:cNvSpPr/>
          <p:nvPr/>
        </p:nvSpPr>
        <p:spPr>
          <a:xfrm>
            <a:off x="2564004" y="2852936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2372CE2-0B1F-41C3-9DAB-B2453BA011A2}"/>
              </a:ext>
            </a:extLst>
          </p:cNvPr>
          <p:cNvSpPr/>
          <p:nvPr/>
        </p:nvSpPr>
        <p:spPr>
          <a:xfrm>
            <a:off x="3068060" y="2852936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BB9FB54-27F7-4D8F-84F2-B46EB7C6D3A8}"/>
              </a:ext>
            </a:extLst>
          </p:cNvPr>
          <p:cNvSpPr/>
          <p:nvPr/>
        </p:nvSpPr>
        <p:spPr>
          <a:xfrm>
            <a:off x="3572116" y="2852936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B397DF-49A1-4EDA-BED1-1DF0621093CE}"/>
              </a:ext>
            </a:extLst>
          </p:cNvPr>
          <p:cNvSpPr txBox="1"/>
          <p:nvPr/>
        </p:nvSpPr>
        <p:spPr>
          <a:xfrm>
            <a:off x="1244588" y="2924944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r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8B806E9-2F7E-4F00-B06A-3D52BB0226A7}"/>
              </a:ext>
            </a:extLst>
          </p:cNvPr>
          <p:cNvSpPr/>
          <p:nvPr/>
        </p:nvSpPr>
        <p:spPr>
          <a:xfrm>
            <a:off x="1555892" y="2434070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[0]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7C288D0-433F-4B1A-80A1-0FFAE6F4466D}"/>
              </a:ext>
            </a:extLst>
          </p:cNvPr>
          <p:cNvSpPr/>
          <p:nvPr/>
        </p:nvSpPr>
        <p:spPr>
          <a:xfrm>
            <a:off x="2059948" y="2434070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[1]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C1FB3649-1EE8-4752-861B-DCCC11E79FFF}"/>
              </a:ext>
            </a:extLst>
          </p:cNvPr>
          <p:cNvSpPr/>
          <p:nvPr/>
        </p:nvSpPr>
        <p:spPr>
          <a:xfrm>
            <a:off x="2564004" y="2434070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[2]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CD65780C-4307-4E51-A8C1-C6858FD7B458}"/>
              </a:ext>
            </a:extLst>
          </p:cNvPr>
          <p:cNvSpPr/>
          <p:nvPr/>
        </p:nvSpPr>
        <p:spPr>
          <a:xfrm>
            <a:off x="3068060" y="2434070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[3]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A969607D-25C6-4D3A-A6A1-166481CB025E}"/>
              </a:ext>
            </a:extLst>
          </p:cNvPr>
          <p:cNvSpPr/>
          <p:nvPr/>
        </p:nvSpPr>
        <p:spPr>
          <a:xfrm>
            <a:off x="3572116" y="2434070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[4]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71F499FC-D2B0-433E-A1B5-BF4C24D1D569}"/>
              </a:ext>
            </a:extLst>
          </p:cNvPr>
          <p:cNvGrpSpPr/>
          <p:nvPr/>
        </p:nvGrpSpPr>
        <p:grpSpPr>
          <a:xfrm>
            <a:off x="664772" y="4214133"/>
            <a:ext cx="8460941" cy="727035"/>
            <a:chOff x="704528" y="1448780"/>
            <a:chExt cx="7920881" cy="1008112"/>
          </a:xfrm>
        </p:grpSpPr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A8C37030-78DB-4156-8B8D-B40CA8B6142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DD7CB6CA-B222-45F3-A5FC-710F16083192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hello = 'Hello, world!'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print(hello[7])</a:t>
              </a:r>
            </a:p>
          </p:txBody>
        </p:sp>
      </p:grp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E76EA130-7FEF-482C-8129-828C60CEE3A9}"/>
              </a:ext>
            </a:extLst>
          </p:cNvPr>
          <p:cNvSpPr/>
          <p:nvPr/>
        </p:nvSpPr>
        <p:spPr>
          <a:xfrm>
            <a:off x="1568624" y="5533071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H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E30329E0-E7E2-4B71-842F-BA61379F23B3}"/>
              </a:ext>
            </a:extLst>
          </p:cNvPr>
          <p:cNvSpPr/>
          <p:nvPr/>
        </p:nvSpPr>
        <p:spPr>
          <a:xfrm>
            <a:off x="2072680" y="5533071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e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1734631B-09B3-42C7-A122-006FBD2EAFB3}"/>
              </a:ext>
            </a:extLst>
          </p:cNvPr>
          <p:cNvSpPr/>
          <p:nvPr/>
        </p:nvSpPr>
        <p:spPr>
          <a:xfrm>
            <a:off x="2576736" y="5533071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l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3BA397AC-BAC1-4E62-9F5B-A086B26EFBDF}"/>
              </a:ext>
            </a:extLst>
          </p:cNvPr>
          <p:cNvSpPr/>
          <p:nvPr/>
        </p:nvSpPr>
        <p:spPr>
          <a:xfrm>
            <a:off x="3080792" y="5533071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l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2F6B502D-05D9-4B06-A11E-220F72353432}"/>
              </a:ext>
            </a:extLst>
          </p:cNvPr>
          <p:cNvSpPr/>
          <p:nvPr/>
        </p:nvSpPr>
        <p:spPr>
          <a:xfrm>
            <a:off x="3584848" y="5533071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o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6FF21AE-1625-4A67-BB9D-F2563C4A2D17}"/>
              </a:ext>
            </a:extLst>
          </p:cNvPr>
          <p:cNvSpPr txBox="1"/>
          <p:nvPr/>
        </p:nvSpPr>
        <p:spPr>
          <a:xfrm>
            <a:off x="632520" y="5605079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hello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7616EC0F-2D1F-4165-A96B-BC789AA1495A}"/>
              </a:ext>
            </a:extLst>
          </p:cNvPr>
          <p:cNvSpPr/>
          <p:nvPr/>
        </p:nvSpPr>
        <p:spPr>
          <a:xfrm>
            <a:off x="4090014" y="5533071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2DA4A14-5C71-4A31-89AE-36DC48C0E80D}"/>
              </a:ext>
            </a:extLst>
          </p:cNvPr>
          <p:cNvSpPr/>
          <p:nvPr/>
        </p:nvSpPr>
        <p:spPr>
          <a:xfrm>
            <a:off x="4594070" y="5533071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57BFD70-7687-4A7C-9C66-9760012843C5}"/>
              </a:ext>
            </a:extLst>
          </p:cNvPr>
          <p:cNvSpPr/>
          <p:nvPr/>
        </p:nvSpPr>
        <p:spPr>
          <a:xfrm>
            <a:off x="5098126" y="5533071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7B275318-CBAD-4236-8C0D-47E66479D31F}"/>
              </a:ext>
            </a:extLst>
          </p:cNvPr>
          <p:cNvSpPr/>
          <p:nvPr/>
        </p:nvSpPr>
        <p:spPr>
          <a:xfrm>
            <a:off x="5602182" y="5533071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o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3DEE41E4-DCCA-4ADC-9158-4E0E302FB40B}"/>
              </a:ext>
            </a:extLst>
          </p:cNvPr>
          <p:cNvSpPr/>
          <p:nvPr/>
        </p:nvSpPr>
        <p:spPr>
          <a:xfrm>
            <a:off x="6106238" y="5533071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r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BC9D0D82-A6FD-487F-83E9-814FCC5F27A0}"/>
              </a:ext>
            </a:extLst>
          </p:cNvPr>
          <p:cNvSpPr/>
          <p:nvPr/>
        </p:nvSpPr>
        <p:spPr>
          <a:xfrm>
            <a:off x="5098126" y="5114205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[7]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B1727028-0AF8-4363-9521-B5E4E5C940E9}"/>
              </a:ext>
            </a:extLst>
          </p:cNvPr>
          <p:cNvSpPr/>
          <p:nvPr/>
        </p:nvSpPr>
        <p:spPr>
          <a:xfrm>
            <a:off x="6610294" y="5533071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l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719006CF-3699-42CB-AD99-86C50E2B2655}"/>
              </a:ext>
            </a:extLst>
          </p:cNvPr>
          <p:cNvSpPr/>
          <p:nvPr/>
        </p:nvSpPr>
        <p:spPr>
          <a:xfrm>
            <a:off x="7114350" y="5533071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d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6E5A3711-F2BA-496A-BF6B-AB9458E46BF7}"/>
              </a:ext>
            </a:extLst>
          </p:cNvPr>
          <p:cNvSpPr/>
          <p:nvPr/>
        </p:nvSpPr>
        <p:spPr>
          <a:xfrm>
            <a:off x="7618406" y="5533071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!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233210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r>
              <a:rPr lang="ko-KR" altLang="en-US">
                <a:solidFill>
                  <a:srgbClr val="000000"/>
                </a:solidFill>
              </a:rPr>
              <a:t>음수 인덱스 지정하기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4-2 </a:t>
            </a:r>
            <a:r>
              <a:rPr lang="ko-KR" altLang="en-US">
                <a:latin typeface="+mj-ea"/>
                <a:ea typeface="+mj-ea"/>
              </a:rPr>
              <a:t>시퀀스 자료형</a:t>
            </a:r>
          </a:p>
        </p:txBody>
      </p:sp>
      <p:sp>
        <p:nvSpPr>
          <p:cNvPr id="45" name="Rectangle 8">
            <a:extLst>
              <a:ext uri="{FF2B5EF4-FFF2-40B4-BE49-F238E27FC236}">
                <a16:creationId xmlns:a16="http://schemas.microsoft.com/office/drawing/2014/main" id="{918208C5-5E49-49F2-A170-FE7F5BDE08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39654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시퀀스객체</a:t>
            </a:r>
            <a:r>
              <a:rPr lang="en-US" altLang="ko-KR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[-</a:t>
            </a:r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인덱스</a:t>
            </a:r>
            <a:r>
              <a:rPr lang="en-US" altLang="ko-KR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]</a:t>
            </a:r>
            <a:endParaRPr lang="ko-KR" altLang="en-US" b="1" i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A976185C-37C8-4C2A-B986-5F4BAF7DF334}"/>
              </a:ext>
            </a:extLst>
          </p:cNvPr>
          <p:cNvGrpSpPr/>
          <p:nvPr/>
        </p:nvGrpSpPr>
        <p:grpSpPr>
          <a:xfrm>
            <a:off x="664772" y="1238181"/>
            <a:ext cx="8460941" cy="1326723"/>
            <a:chOff x="704528" y="1448780"/>
            <a:chExt cx="7920881" cy="1008112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CA96017B-189F-4F92-A26F-C147DC4029BC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0983F400-C770-403F-8F74-19A3C31884C3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= [45, 23, 56, 78, 89]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print(a[-1])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print(a[-3])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print(a[-5])</a:t>
              </a:r>
            </a:p>
          </p:txBody>
        </p:sp>
      </p:grp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B375BD3C-28D3-4E39-B062-BA1F20C4AF2D}"/>
              </a:ext>
            </a:extLst>
          </p:cNvPr>
          <p:cNvSpPr/>
          <p:nvPr/>
        </p:nvSpPr>
        <p:spPr>
          <a:xfrm>
            <a:off x="1568624" y="2983770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A6508FDB-D147-4D27-B20E-9035BE5A2623}"/>
              </a:ext>
            </a:extLst>
          </p:cNvPr>
          <p:cNvSpPr/>
          <p:nvPr/>
        </p:nvSpPr>
        <p:spPr>
          <a:xfrm>
            <a:off x="2072680" y="2983770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C96EB2C3-6A72-421C-930F-116E175C8321}"/>
              </a:ext>
            </a:extLst>
          </p:cNvPr>
          <p:cNvSpPr/>
          <p:nvPr/>
        </p:nvSpPr>
        <p:spPr>
          <a:xfrm>
            <a:off x="2576736" y="2983770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10EBD2B3-3A06-464B-835E-2C6E56D50A03}"/>
              </a:ext>
            </a:extLst>
          </p:cNvPr>
          <p:cNvSpPr/>
          <p:nvPr/>
        </p:nvSpPr>
        <p:spPr>
          <a:xfrm>
            <a:off x="3080792" y="2983770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268C3B26-879E-444B-A2F1-0015040B8A16}"/>
              </a:ext>
            </a:extLst>
          </p:cNvPr>
          <p:cNvSpPr/>
          <p:nvPr/>
        </p:nvSpPr>
        <p:spPr>
          <a:xfrm>
            <a:off x="3584848" y="2983770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34F3FF7E-CE08-4AEF-A4E9-55D7EF098E48}"/>
              </a:ext>
            </a:extLst>
          </p:cNvPr>
          <p:cNvSpPr txBox="1"/>
          <p:nvPr/>
        </p:nvSpPr>
        <p:spPr>
          <a:xfrm>
            <a:off x="1257320" y="3055778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a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EDD3578F-753F-427C-9422-265BED378602}"/>
              </a:ext>
            </a:extLst>
          </p:cNvPr>
          <p:cNvSpPr/>
          <p:nvPr/>
        </p:nvSpPr>
        <p:spPr>
          <a:xfrm>
            <a:off x="1568624" y="2564904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[0]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4736C2BB-C33D-45E2-9959-9DF90E89AC2E}"/>
              </a:ext>
            </a:extLst>
          </p:cNvPr>
          <p:cNvSpPr/>
          <p:nvPr/>
        </p:nvSpPr>
        <p:spPr>
          <a:xfrm>
            <a:off x="2072680" y="2564904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[1]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CFF870D2-68AA-4B9E-AA58-A02B201DA54E}"/>
              </a:ext>
            </a:extLst>
          </p:cNvPr>
          <p:cNvSpPr/>
          <p:nvPr/>
        </p:nvSpPr>
        <p:spPr>
          <a:xfrm>
            <a:off x="2576736" y="2564904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[2]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3CABFB76-E36E-4EA7-8C34-CB220CD5E24F}"/>
              </a:ext>
            </a:extLst>
          </p:cNvPr>
          <p:cNvSpPr/>
          <p:nvPr/>
        </p:nvSpPr>
        <p:spPr>
          <a:xfrm>
            <a:off x="3080792" y="2564904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[3]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107A4E94-1A06-48F6-B3B6-A184E63EC444}"/>
              </a:ext>
            </a:extLst>
          </p:cNvPr>
          <p:cNvSpPr/>
          <p:nvPr/>
        </p:nvSpPr>
        <p:spPr>
          <a:xfrm>
            <a:off x="3584848" y="2564904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[4]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5B5FF849-A31B-49AB-8C6D-A9774B85696B}"/>
              </a:ext>
            </a:extLst>
          </p:cNvPr>
          <p:cNvSpPr/>
          <p:nvPr/>
        </p:nvSpPr>
        <p:spPr>
          <a:xfrm>
            <a:off x="1588217" y="3411852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[-5]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85251BF8-A545-48E1-A3ED-3A4934EF8E48}"/>
              </a:ext>
            </a:extLst>
          </p:cNvPr>
          <p:cNvSpPr/>
          <p:nvPr/>
        </p:nvSpPr>
        <p:spPr>
          <a:xfrm>
            <a:off x="2092273" y="3411852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[-4]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10BBA207-5DEE-4AB3-AD33-99844AE1DF8C}"/>
              </a:ext>
            </a:extLst>
          </p:cNvPr>
          <p:cNvSpPr/>
          <p:nvPr/>
        </p:nvSpPr>
        <p:spPr>
          <a:xfrm>
            <a:off x="2596329" y="3411852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[-3]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DC9EE55B-C8B0-47B1-82F2-E56912058136}"/>
              </a:ext>
            </a:extLst>
          </p:cNvPr>
          <p:cNvSpPr/>
          <p:nvPr/>
        </p:nvSpPr>
        <p:spPr>
          <a:xfrm>
            <a:off x="3100385" y="3411852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[-2]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AF0B4D77-B707-4D75-A912-4C46F0E523EA}"/>
              </a:ext>
            </a:extLst>
          </p:cNvPr>
          <p:cNvSpPr/>
          <p:nvPr/>
        </p:nvSpPr>
        <p:spPr>
          <a:xfrm>
            <a:off x="3604441" y="3411852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[-1]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A20191B0-32FF-4680-AB00-33279A5AA404}"/>
              </a:ext>
            </a:extLst>
          </p:cNvPr>
          <p:cNvGrpSpPr/>
          <p:nvPr/>
        </p:nvGrpSpPr>
        <p:grpSpPr>
          <a:xfrm>
            <a:off x="632520" y="4509120"/>
            <a:ext cx="8460941" cy="827815"/>
            <a:chOff x="704528" y="1448780"/>
            <a:chExt cx="7920881" cy="1008112"/>
          </a:xfrm>
        </p:grpSpPr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B50C829E-0F30-4349-AD20-5B5746819489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6F2541B2-1E8A-4B57-8DC4-3308600A2E89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b = [45, 23, 56, 78, 89]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print(b[-1])</a:t>
              </a:r>
            </a:p>
          </p:txBody>
        </p:sp>
      </p:grp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7AB76DCA-0F12-4DE6-8163-99CC8BA397C8}"/>
              </a:ext>
            </a:extLst>
          </p:cNvPr>
          <p:cNvSpPr/>
          <p:nvPr/>
        </p:nvSpPr>
        <p:spPr>
          <a:xfrm>
            <a:off x="1536372" y="5755801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E5756346-018E-4B37-AEE1-714E82AF592C}"/>
              </a:ext>
            </a:extLst>
          </p:cNvPr>
          <p:cNvSpPr/>
          <p:nvPr/>
        </p:nvSpPr>
        <p:spPr>
          <a:xfrm>
            <a:off x="2040428" y="5755801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26FD11A5-ABB9-4B1D-A698-A268BC07BAE4}"/>
              </a:ext>
            </a:extLst>
          </p:cNvPr>
          <p:cNvSpPr/>
          <p:nvPr/>
        </p:nvSpPr>
        <p:spPr>
          <a:xfrm>
            <a:off x="2544484" y="5755801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45523157-925F-4AC7-A3A4-66146DD7376C}"/>
              </a:ext>
            </a:extLst>
          </p:cNvPr>
          <p:cNvSpPr/>
          <p:nvPr/>
        </p:nvSpPr>
        <p:spPr>
          <a:xfrm>
            <a:off x="3048540" y="5755801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995B047F-EFA5-4CF8-934D-43FBFCC68D97}"/>
              </a:ext>
            </a:extLst>
          </p:cNvPr>
          <p:cNvSpPr/>
          <p:nvPr/>
        </p:nvSpPr>
        <p:spPr>
          <a:xfrm>
            <a:off x="3552596" y="5755801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4D87668C-D00B-48D4-8F26-65D97D955BCB}"/>
              </a:ext>
            </a:extLst>
          </p:cNvPr>
          <p:cNvSpPr txBox="1"/>
          <p:nvPr/>
        </p:nvSpPr>
        <p:spPr>
          <a:xfrm>
            <a:off x="1225068" y="5827809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b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8B7D0325-711A-4619-8876-00B6A3E28796}"/>
              </a:ext>
            </a:extLst>
          </p:cNvPr>
          <p:cNvSpPr/>
          <p:nvPr/>
        </p:nvSpPr>
        <p:spPr>
          <a:xfrm>
            <a:off x="1536372" y="5336935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[0]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91943DF0-2857-4372-807B-F1FFBEE36997}"/>
              </a:ext>
            </a:extLst>
          </p:cNvPr>
          <p:cNvSpPr/>
          <p:nvPr/>
        </p:nvSpPr>
        <p:spPr>
          <a:xfrm>
            <a:off x="2040428" y="5336935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[1]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CF2F7784-9B0C-4FEE-A25D-127914187D00}"/>
              </a:ext>
            </a:extLst>
          </p:cNvPr>
          <p:cNvSpPr/>
          <p:nvPr/>
        </p:nvSpPr>
        <p:spPr>
          <a:xfrm>
            <a:off x="2544484" y="5336935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[2]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9700F41C-8A5B-4145-BFF5-DC22F337D29B}"/>
              </a:ext>
            </a:extLst>
          </p:cNvPr>
          <p:cNvSpPr/>
          <p:nvPr/>
        </p:nvSpPr>
        <p:spPr>
          <a:xfrm>
            <a:off x="3048540" y="5336935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[3]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1BF377BF-914F-45DF-A33A-36B6230AF80B}"/>
              </a:ext>
            </a:extLst>
          </p:cNvPr>
          <p:cNvSpPr/>
          <p:nvPr/>
        </p:nvSpPr>
        <p:spPr>
          <a:xfrm>
            <a:off x="3552596" y="5336935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[4]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0BE2B07B-D655-497E-860E-B240FE8D187B}"/>
              </a:ext>
            </a:extLst>
          </p:cNvPr>
          <p:cNvSpPr/>
          <p:nvPr/>
        </p:nvSpPr>
        <p:spPr>
          <a:xfrm>
            <a:off x="1555965" y="6183883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[-5]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BA36C79A-421D-406F-8ABF-BEEE65BC8220}"/>
              </a:ext>
            </a:extLst>
          </p:cNvPr>
          <p:cNvSpPr/>
          <p:nvPr/>
        </p:nvSpPr>
        <p:spPr>
          <a:xfrm>
            <a:off x="2060021" y="6183883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[-4]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7C6A8AB2-7598-47B5-A4CC-D2F01C469B32}"/>
              </a:ext>
            </a:extLst>
          </p:cNvPr>
          <p:cNvSpPr/>
          <p:nvPr/>
        </p:nvSpPr>
        <p:spPr>
          <a:xfrm>
            <a:off x="2564077" y="6183883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[-3]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9C08D907-519C-4080-A827-DBC20B40C106}"/>
              </a:ext>
            </a:extLst>
          </p:cNvPr>
          <p:cNvSpPr/>
          <p:nvPr/>
        </p:nvSpPr>
        <p:spPr>
          <a:xfrm>
            <a:off x="3068133" y="6183883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[-2]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F8114A08-78AD-47CC-8A52-DCF4E333A0C5}"/>
              </a:ext>
            </a:extLst>
          </p:cNvPr>
          <p:cNvSpPr/>
          <p:nvPr/>
        </p:nvSpPr>
        <p:spPr>
          <a:xfrm>
            <a:off x="3572189" y="6183883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[-1]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236649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r>
              <a:rPr lang="ko-KR" altLang="en-US">
                <a:solidFill>
                  <a:srgbClr val="000000"/>
                </a:solidFill>
              </a:rPr>
              <a:t>음수 인덱스 지정하기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4-2 </a:t>
            </a:r>
            <a:r>
              <a:rPr lang="ko-KR" altLang="en-US">
                <a:latin typeface="+mj-ea"/>
                <a:ea typeface="+mj-ea"/>
              </a:rPr>
              <a:t>시퀀스 자료형</a:t>
            </a:r>
          </a:p>
        </p:txBody>
      </p:sp>
      <p:sp>
        <p:nvSpPr>
          <p:cNvPr id="43" name="Rectangle 8">
            <a:extLst>
              <a:ext uri="{FF2B5EF4-FFF2-40B4-BE49-F238E27FC236}">
                <a16:creationId xmlns:a16="http://schemas.microsoft.com/office/drawing/2014/main" id="{47624124-B506-4937-86A2-CBCE959F98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39654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시퀀스객체</a:t>
            </a:r>
            <a:r>
              <a:rPr lang="en-US" altLang="ko-KR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[-</a:t>
            </a:r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인덱스</a:t>
            </a:r>
            <a:r>
              <a:rPr lang="en-US" altLang="ko-KR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]</a:t>
            </a:r>
            <a:endParaRPr lang="ko-KR" altLang="en-US" b="1" i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2673443F-B3F3-4EF5-95BC-9FBBBE89E469}"/>
              </a:ext>
            </a:extLst>
          </p:cNvPr>
          <p:cNvGrpSpPr/>
          <p:nvPr/>
        </p:nvGrpSpPr>
        <p:grpSpPr>
          <a:xfrm>
            <a:off x="664772" y="1238181"/>
            <a:ext cx="8460941" cy="1105303"/>
            <a:chOff x="704528" y="1448780"/>
            <a:chExt cx="7920881" cy="1008112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19F7AA3E-51EC-428E-9908-2359E5DD760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1B725443-C676-4714-A66F-6CFE7B935866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r = range(0, 10, 2)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print(r[-2])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print(r[-4])</a:t>
              </a:r>
            </a:p>
          </p:txBody>
        </p:sp>
      </p:grp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BC99B88D-1C31-429F-B1B2-64B9AB212A21}"/>
              </a:ext>
            </a:extLst>
          </p:cNvPr>
          <p:cNvSpPr/>
          <p:nvPr/>
        </p:nvSpPr>
        <p:spPr>
          <a:xfrm>
            <a:off x="1555892" y="2852936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0A8C0D58-3AAA-4E56-B72E-FA59633414F4}"/>
              </a:ext>
            </a:extLst>
          </p:cNvPr>
          <p:cNvSpPr/>
          <p:nvPr/>
        </p:nvSpPr>
        <p:spPr>
          <a:xfrm>
            <a:off x="2059948" y="2852936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4063F6A-B6FF-4FF9-8D95-4C03FD0F4290}"/>
              </a:ext>
            </a:extLst>
          </p:cNvPr>
          <p:cNvSpPr/>
          <p:nvPr/>
        </p:nvSpPr>
        <p:spPr>
          <a:xfrm>
            <a:off x="2564004" y="2852936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6ED6E520-30BD-4B42-8D00-50F7BF788EFC}"/>
              </a:ext>
            </a:extLst>
          </p:cNvPr>
          <p:cNvSpPr/>
          <p:nvPr/>
        </p:nvSpPr>
        <p:spPr>
          <a:xfrm>
            <a:off x="3068060" y="2852936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3DB0A75D-68B2-408A-9D04-D0EBA8CF1388}"/>
              </a:ext>
            </a:extLst>
          </p:cNvPr>
          <p:cNvSpPr/>
          <p:nvPr/>
        </p:nvSpPr>
        <p:spPr>
          <a:xfrm>
            <a:off x="3572116" y="2852936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3961A43-DAE6-4CA8-9752-1782C03C3BE5}"/>
              </a:ext>
            </a:extLst>
          </p:cNvPr>
          <p:cNvSpPr txBox="1"/>
          <p:nvPr/>
        </p:nvSpPr>
        <p:spPr>
          <a:xfrm>
            <a:off x="1244588" y="2924944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r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27B8A395-ABF7-42E3-BEEF-047D75BDF0DC}"/>
              </a:ext>
            </a:extLst>
          </p:cNvPr>
          <p:cNvSpPr/>
          <p:nvPr/>
        </p:nvSpPr>
        <p:spPr>
          <a:xfrm>
            <a:off x="1555892" y="2434070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[0]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5EC211CA-616F-480F-A94F-6B66649B633C}"/>
              </a:ext>
            </a:extLst>
          </p:cNvPr>
          <p:cNvSpPr/>
          <p:nvPr/>
        </p:nvSpPr>
        <p:spPr>
          <a:xfrm>
            <a:off x="2059948" y="2434070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[1]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2D8727B7-7D62-4432-8CEE-8ED839FEDA08}"/>
              </a:ext>
            </a:extLst>
          </p:cNvPr>
          <p:cNvSpPr/>
          <p:nvPr/>
        </p:nvSpPr>
        <p:spPr>
          <a:xfrm>
            <a:off x="2564004" y="2434070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[2]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890A35E4-D848-4ACB-BF7F-48FC66AB8AB1}"/>
              </a:ext>
            </a:extLst>
          </p:cNvPr>
          <p:cNvSpPr/>
          <p:nvPr/>
        </p:nvSpPr>
        <p:spPr>
          <a:xfrm>
            <a:off x="3068060" y="2434070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[3]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A9BA3137-0CDF-43F4-9A0A-B5E6D1480CD1}"/>
              </a:ext>
            </a:extLst>
          </p:cNvPr>
          <p:cNvSpPr/>
          <p:nvPr/>
        </p:nvSpPr>
        <p:spPr>
          <a:xfrm>
            <a:off x="3572116" y="2434070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[4]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57E747A6-3473-4F09-9524-3FD5B7E4563D}"/>
              </a:ext>
            </a:extLst>
          </p:cNvPr>
          <p:cNvGrpSpPr/>
          <p:nvPr/>
        </p:nvGrpSpPr>
        <p:grpSpPr>
          <a:xfrm>
            <a:off x="664772" y="4502165"/>
            <a:ext cx="8460941" cy="727035"/>
            <a:chOff x="704528" y="1448780"/>
            <a:chExt cx="7920881" cy="1008112"/>
          </a:xfrm>
        </p:grpSpPr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2E92B4FF-7F44-4D7D-92F8-1A2CCC7D739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BC710FA5-DB08-43B3-B7AD-91A77B36ADF3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hello = 'Hello, world!'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print(hello[-4])</a:t>
              </a:r>
            </a:p>
          </p:txBody>
        </p:sp>
      </p:grp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B770EE87-F21A-41FF-B688-CCCFEA69D209}"/>
              </a:ext>
            </a:extLst>
          </p:cNvPr>
          <p:cNvSpPr/>
          <p:nvPr/>
        </p:nvSpPr>
        <p:spPr>
          <a:xfrm>
            <a:off x="1568624" y="5533071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H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9ADD462C-D1D6-4BC1-AD7F-CD8F34522F30}"/>
              </a:ext>
            </a:extLst>
          </p:cNvPr>
          <p:cNvSpPr/>
          <p:nvPr/>
        </p:nvSpPr>
        <p:spPr>
          <a:xfrm>
            <a:off x="2072680" y="5533071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e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B50012A6-78A0-41C3-9538-013230E324C1}"/>
              </a:ext>
            </a:extLst>
          </p:cNvPr>
          <p:cNvSpPr/>
          <p:nvPr/>
        </p:nvSpPr>
        <p:spPr>
          <a:xfrm>
            <a:off x="2576736" y="5533071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l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6475FBC2-3DD9-45C6-A812-95CBA564C6CA}"/>
              </a:ext>
            </a:extLst>
          </p:cNvPr>
          <p:cNvSpPr/>
          <p:nvPr/>
        </p:nvSpPr>
        <p:spPr>
          <a:xfrm>
            <a:off x="3080792" y="5533071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l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FAE0834E-BEC4-42C7-B3C0-0CDF4A76CBC3}"/>
              </a:ext>
            </a:extLst>
          </p:cNvPr>
          <p:cNvSpPr/>
          <p:nvPr/>
        </p:nvSpPr>
        <p:spPr>
          <a:xfrm>
            <a:off x="3584848" y="5533071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o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C1FCDE30-4CF7-4DCE-B563-E4A051AD2B1E}"/>
              </a:ext>
            </a:extLst>
          </p:cNvPr>
          <p:cNvSpPr txBox="1"/>
          <p:nvPr/>
        </p:nvSpPr>
        <p:spPr>
          <a:xfrm>
            <a:off x="632520" y="5605079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hello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386AE9FD-A8AF-4A8C-8554-10A12550F7A2}"/>
              </a:ext>
            </a:extLst>
          </p:cNvPr>
          <p:cNvSpPr/>
          <p:nvPr/>
        </p:nvSpPr>
        <p:spPr>
          <a:xfrm>
            <a:off x="4090014" y="5533071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7F387384-6AB6-4518-8903-664A4F217C32}"/>
              </a:ext>
            </a:extLst>
          </p:cNvPr>
          <p:cNvSpPr/>
          <p:nvPr/>
        </p:nvSpPr>
        <p:spPr>
          <a:xfrm>
            <a:off x="4594070" y="5533071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D3427F2C-CC3D-41E7-8390-916D98EFF430}"/>
              </a:ext>
            </a:extLst>
          </p:cNvPr>
          <p:cNvSpPr/>
          <p:nvPr/>
        </p:nvSpPr>
        <p:spPr>
          <a:xfrm>
            <a:off x="5098126" y="5533071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3B746113-35E0-4098-AAE7-1F5854F2CC0E}"/>
              </a:ext>
            </a:extLst>
          </p:cNvPr>
          <p:cNvSpPr/>
          <p:nvPr/>
        </p:nvSpPr>
        <p:spPr>
          <a:xfrm>
            <a:off x="5602182" y="5533071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o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EE5A90FD-781C-45B7-8B3A-E195DB56D4D8}"/>
              </a:ext>
            </a:extLst>
          </p:cNvPr>
          <p:cNvSpPr/>
          <p:nvPr/>
        </p:nvSpPr>
        <p:spPr>
          <a:xfrm>
            <a:off x="6106238" y="5533071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r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B68F9987-32F2-4981-A657-4CB89BD066CB}"/>
              </a:ext>
            </a:extLst>
          </p:cNvPr>
          <p:cNvSpPr/>
          <p:nvPr/>
        </p:nvSpPr>
        <p:spPr>
          <a:xfrm>
            <a:off x="6610294" y="5533071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l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8BE348F8-5EFD-45FE-9356-4DE68A7D6EDF}"/>
              </a:ext>
            </a:extLst>
          </p:cNvPr>
          <p:cNvSpPr/>
          <p:nvPr/>
        </p:nvSpPr>
        <p:spPr>
          <a:xfrm>
            <a:off x="7114350" y="5533071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d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2AF94A9E-E1D4-403C-9F45-77782E065195}"/>
              </a:ext>
            </a:extLst>
          </p:cNvPr>
          <p:cNvSpPr/>
          <p:nvPr/>
        </p:nvSpPr>
        <p:spPr>
          <a:xfrm>
            <a:off x="7618406" y="5533071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!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8D2B9B46-4BF7-468F-A79A-262438321F30}"/>
              </a:ext>
            </a:extLst>
          </p:cNvPr>
          <p:cNvSpPr/>
          <p:nvPr/>
        </p:nvSpPr>
        <p:spPr>
          <a:xfrm>
            <a:off x="1532620" y="3248980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[-5]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ABAC7814-B305-4028-88B1-8FCE021719AF}"/>
              </a:ext>
            </a:extLst>
          </p:cNvPr>
          <p:cNvSpPr/>
          <p:nvPr/>
        </p:nvSpPr>
        <p:spPr>
          <a:xfrm>
            <a:off x="2036676" y="3248980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[-4]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8C926CBF-81D8-407D-9076-2452E3E659C2}"/>
              </a:ext>
            </a:extLst>
          </p:cNvPr>
          <p:cNvSpPr/>
          <p:nvPr/>
        </p:nvSpPr>
        <p:spPr>
          <a:xfrm>
            <a:off x="2540732" y="3248980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[-3]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1C903633-78F7-4227-8E5B-BA5BE430C3C9}"/>
              </a:ext>
            </a:extLst>
          </p:cNvPr>
          <p:cNvSpPr/>
          <p:nvPr/>
        </p:nvSpPr>
        <p:spPr>
          <a:xfrm>
            <a:off x="3044788" y="3248980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[-2]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23C7A7F5-B29C-462F-A587-996BA5D73FB5}"/>
              </a:ext>
            </a:extLst>
          </p:cNvPr>
          <p:cNvSpPr/>
          <p:nvPr/>
        </p:nvSpPr>
        <p:spPr>
          <a:xfrm>
            <a:off x="3548844" y="3248980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[-1]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733CC695-8578-48DD-8D3D-DB9E3919B2AA}"/>
              </a:ext>
            </a:extLst>
          </p:cNvPr>
          <p:cNvSpPr/>
          <p:nvPr/>
        </p:nvSpPr>
        <p:spPr>
          <a:xfrm>
            <a:off x="6106238" y="5983583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[-4]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219655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r>
              <a:rPr lang="ko-KR" altLang="en-US">
                <a:solidFill>
                  <a:srgbClr val="000000"/>
                </a:solidFill>
              </a:rPr>
              <a:t>요소에 값 할당하기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4-2 </a:t>
            </a:r>
            <a:r>
              <a:rPr lang="ko-KR" altLang="en-US">
                <a:latin typeface="+mj-ea"/>
                <a:ea typeface="+mj-ea"/>
              </a:rPr>
              <a:t>시퀀스 자료형</a:t>
            </a:r>
          </a:p>
        </p:txBody>
      </p:sp>
      <p:sp>
        <p:nvSpPr>
          <p:cNvPr id="43" name="Rectangle 8">
            <a:extLst>
              <a:ext uri="{FF2B5EF4-FFF2-40B4-BE49-F238E27FC236}">
                <a16:creationId xmlns:a16="http://schemas.microsoft.com/office/drawing/2014/main" id="{47624124-B506-4937-86A2-CBCE959F98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39654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시퀀스객체</a:t>
            </a:r>
            <a:r>
              <a:rPr lang="en-US" altLang="ko-KR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[</a:t>
            </a:r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인덱스</a:t>
            </a:r>
            <a:r>
              <a:rPr lang="en-US" altLang="ko-KR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] = </a:t>
            </a:r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값</a:t>
            </a: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2673443F-B3F3-4EF5-95BC-9FBBBE89E469}"/>
              </a:ext>
            </a:extLst>
          </p:cNvPr>
          <p:cNvGrpSpPr/>
          <p:nvPr/>
        </p:nvGrpSpPr>
        <p:grpSpPr>
          <a:xfrm>
            <a:off x="664772" y="1238181"/>
            <a:ext cx="8460941" cy="1542747"/>
            <a:chOff x="704528" y="1448780"/>
            <a:chExt cx="7920881" cy="1008112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19F7AA3E-51EC-428E-9908-2359E5DD760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1B725443-C676-4714-A66F-6CFE7B935866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= [0, 0, 0, 0, 0]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a[0] = 22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a[2] = 33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a[4] = 55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print(a)</a:t>
              </a:r>
            </a:p>
          </p:txBody>
        </p:sp>
      </p:grp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57E747A6-3473-4F09-9524-3FD5B7E4563D}"/>
              </a:ext>
            </a:extLst>
          </p:cNvPr>
          <p:cNvGrpSpPr/>
          <p:nvPr/>
        </p:nvGrpSpPr>
        <p:grpSpPr>
          <a:xfrm>
            <a:off x="664772" y="3383606"/>
            <a:ext cx="8460941" cy="439003"/>
            <a:chOff x="704528" y="1448780"/>
            <a:chExt cx="7920881" cy="1008112"/>
          </a:xfrm>
        </p:grpSpPr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2E92B4FF-7F44-4D7D-92F8-1A2CCC7D739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BC710FA5-DB08-43B3-B7AD-91A77B36ADF3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a[5] = 77</a:t>
              </a:r>
            </a:p>
          </p:txBody>
        </p:sp>
      </p:grpSp>
      <p:sp>
        <p:nvSpPr>
          <p:cNvPr id="42" name="Rectangle 8">
            <a:extLst>
              <a:ext uri="{FF2B5EF4-FFF2-40B4-BE49-F238E27FC236}">
                <a16:creationId xmlns:a16="http://schemas.microsoft.com/office/drawing/2014/main" id="{BD9CF079-C800-44A3-B627-E0BF53B28F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1028" y="2924944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범위를 벗어난 인덱스</a:t>
            </a: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0E38E2A9-DDF8-40BC-AE76-DE5F9C40CCC6}"/>
              </a:ext>
            </a:extLst>
          </p:cNvPr>
          <p:cNvGrpSpPr/>
          <p:nvPr/>
        </p:nvGrpSpPr>
        <p:grpSpPr>
          <a:xfrm>
            <a:off x="664772" y="5308333"/>
            <a:ext cx="8460941" cy="578908"/>
            <a:chOff x="704528" y="1448780"/>
            <a:chExt cx="7920881" cy="1008112"/>
          </a:xfrm>
        </p:grpSpPr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9DF44893-7625-4DE3-864E-909193BC979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FAD8D0D0-5DC9-4538-B285-3ACD08A4C0E2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r = range(0, 10, 2)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r[0] = 1</a:t>
              </a:r>
            </a:p>
          </p:txBody>
        </p:sp>
      </p:grpSp>
      <p:sp>
        <p:nvSpPr>
          <p:cNvPr id="56" name="Rectangle 8">
            <a:extLst>
              <a:ext uri="{FF2B5EF4-FFF2-40B4-BE49-F238E27FC236}">
                <a16:creationId xmlns:a16="http://schemas.microsoft.com/office/drawing/2014/main" id="{5BF8D16C-20CA-47A5-B6A4-AD15455F86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1028" y="4052094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altLang="ko-KR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read only </a:t>
            </a:r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자료형</a:t>
            </a:r>
          </a:p>
        </p:txBody>
      </p: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A6CFBA2C-B3F4-4E8E-9886-04B2CB815AD8}"/>
              </a:ext>
            </a:extLst>
          </p:cNvPr>
          <p:cNvGrpSpPr/>
          <p:nvPr/>
        </p:nvGrpSpPr>
        <p:grpSpPr>
          <a:xfrm>
            <a:off x="664772" y="4526214"/>
            <a:ext cx="8460941" cy="578908"/>
            <a:chOff x="704528" y="1448780"/>
            <a:chExt cx="7920881" cy="1008112"/>
          </a:xfrm>
        </p:grpSpPr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F3847670-4C2F-46CD-BB02-49BB56874219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AECF6920-F281-4431-B9C6-6BF500252260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b = (0, 0, 0, 0, 0)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b[0] = 11</a:t>
              </a:r>
            </a:p>
          </p:txBody>
        </p: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0A091A24-B7B5-45C1-A7E8-50D14081D39C}"/>
              </a:ext>
            </a:extLst>
          </p:cNvPr>
          <p:cNvGrpSpPr/>
          <p:nvPr/>
        </p:nvGrpSpPr>
        <p:grpSpPr>
          <a:xfrm>
            <a:off x="664772" y="6090452"/>
            <a:ext cx="8460941" cy="578908"/>
            <a:chOff x="704528" y="1448780"/>
            <a:chExt cx="7920881" cy="1008112"/>
          </a:xfrm>
        </p:grpSpPr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C9F8D2F8-3523-493E-977F-84BF8E45955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22ACA206-202E-4282-B7D4-3D25B4DC1DAB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hello = 'Hello, world!'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hello[0] = 'A'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84329696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r>
              <a:rPr lang="en-US" altLang="ko-KR">
                <a:solidFill>
                  <a:srgbClr val="000000"/>
                </a:solidFill>
              </a:rPr>
              <a:t>del</a:t>
            </a:r>
            <a:r>
              <a:rPr lang="ko-KR" altLang="en-US">
                <a:solidFill>
                  <a:srgbClr val="000000"/>
                </a:solidFill>
              </a:rPr>
              <a:t>로 요소 삭제하기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4-2 </a:t>
            </a:r>
            <a:r>
              <a:rPr lang="ko-KR" altLang="en-US">
                <a:latin typeface="+mj-ea"/>
                <a:ea typeface="+mj-ea"/>
              </a:rPr>
              <a:t>시퀀스 자료형</a:t>
            </a:r>
          </a:p>
        </p:txBody>
      </p:sp>
      <p:sp>
        <p:nvSpPr>
          <p:cNvPr id="43" name="Rectangle 8">
            <a:extLst>
              <a:ext uri="{FF2B5EF4-FFF2-40B4-BE49-F238E27FC236}">
                <a16:creationId xmlns:a16="http://schemas.microsoft.com/office/drawing/2014/main" id="{47624124-B506-4937-86A2-CBCE959F98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39654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altLang="ko-KR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del </a:t>
            </a:r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시퀀스객체</a:t>
            </a:r>
            <a:r>
              <a:rPr lang="en-US" altLang="ko-KR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[</a:t>
            </a:r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인덱스</a:t>
            </a:r>
            <a:r>
              <a:rPr lang="en-US" altLang="ko-KR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]</a:t>
            </a:r>
            <a:endParaRPr lang="ko-KR" altLang="en-US" b="1" i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2673443F-B3F3-4EF5-95BC-9FBBBE89E469}"/>
              </a:ext>
            </a:extLst>
          </p:cNvPr>
          <p:cNvGrpSpPr/>
          <p:nvPr/>
        </p:nvGrpSpPr>
        <p:grpSpPr>
          <a:xfrm>
            <a:off x="664772" y="1238181"/>
            <a:ext cx="8460941" cy="927537"/>
            <a:chOff x="704528" y="1448780"/>
            <a:chExt cx="7920881" cy="1008112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19F7AA3E-51EC-428E-9908-2359E5DD760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1B725443-C676-4714-A66F-6CFE7B935866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= [11, 22, 33, 44, 55]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del a[2] 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print(a)</a:t>
              </a:r>
            </a:p>
          </p:txBody>
        </p:sp>
      </p:grp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57E747A6-3473-4F09-9524-3FD5B7E4563D}"/>
              </a:ext>
            </a:extLst>
          </p:cNvPr>
          <p:cNvGrpSpPr/>
          <p:nvPr/>
        </p:nvGrpSpPr>
        <p:grpSpPr>
          <a:xfrm>
            <a:off x="664772" y="2915554"/>
            <a:ext cx="8460941" cy="439003"/>
            <a:chOff x="704528" y="1448780"/>
            <a:chExt cx="7920881" cy="1008112"/>
          </a:xfrm>
        </p:grpSpPr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2E92B4FF-7F44-4D7D-92F8-1A2CCC7D739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BC710FA5-DB08-43B3-B7AD-91A77B36ADF3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del a[4]</a:t>
              </a:r>
            </a:p>
          </p:txBody>
        </p:sp>
      </p:grpSp>
      <p:sp>
        <p:nvSpPr>
          <p:cNvPr id="42" name="Rectangle 8">
            <a:extLst>
              <a:ext uri="{FF2B5EF4-FFF2-40B4-BE49-F238E27FC236}">
                <a16:creationId xmlns:a16="http://schemas.microsoft.com/office/drawing/2014/main" id="{BD9CF079-C800-44A3-B627-E0BF53B28F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1028" y="2456892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범위를 벗어난 인덱스</a:t>
            </a: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0E38E2A9-DDF8-40BC-AE76-DE5F9C40CCC6}"/>
              </a:ext>
            </a:extLst>
          </p:cNvPr>
          <p:cNvGrpSpPr/>
          <p:nvPr/>
        </p:nvGrpSpPr>
        <p:grpSpPr>
          <a:xfrm>
            <a:off x="664772" y="5056305"/>
            <a:ext cx="8460941" cy="578908"/>
            <a:chOff x="704528" y="1448780"/>
            <a:chExt cx="7920881" cy="1008112"/>
          </a:xfrm>
        </p:grpSpPr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9DF44893-7625-4DE3-864E-909193BC979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FAD8D0D0-5DC9-4538-B285-3ACD08A4C0E2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r = range(0, 10, 2)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del r[2]</a:t>
              </a:r>
            </a:p>
          </p:txBody>
        </p:sp>
      </p:grpSp>
      <p:sp>
        <p:nvSpPr>
          <p:cNvPr id="56" name="Rectangle 8">
            <a:extLst>
              <a:ext uri="{FF2B5EF4-FFF2-40B4-BE49-F238E27FC236}">
                <a16:creationId xmlns:a16="http://schemas.microsoft.com/office/drawing/2014/main" id="{5BF8D16C-20CA-47A5-B6A4-AD15455F86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1028" y="3800066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altLang="ko-KR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read only </a:t>
            </a:r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자료형</a:t>
            </a:r>
          </a:p>
        </p:txBody>
      </p: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A6CFBA2C-B3F4-4E8E-9886-04B2CB815AD8}"/>
              </a:ext>
            </a:extLst>
          </p:cNvPr>
          <p:cNvGrpSpPr/>
          <p:nvPr/>
        </p:nvGrpSpPr>
        <p:grpSpPr>
          <a:xfrm>
            <a:off x="664772" y="4274186"/>
            <a:ext cx="8460941" cy="578908"/>
            <a:chOff x="704528" y="1448780"/>
            <a:chExt cx="7920881" cy="1008112"/>
          </a:xfrm>
        </p:grpSpPr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F3847670-4C2F-46CD-BB02-49BB56874219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AECF6920-F281-4431-B9C6-6BF500252260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b = (11, 22, 33, 44, 55)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del b[2]</a:t>
              </a:r>
            </a:p>
          </p:txBody>
        </p: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0A091A24-B7B5-45C1-A7E8-50D14081D39C}"/>
              </a:ext>
            </a:extLst>
          </p:cNvPr>
          <p:cNvGrpSpPr/>
          <p:nvPr/>
        </p:nvGrpSpPr>
        <p:grpSpPr>
          <a:xfrm>
            <a:off x="664772" y="5838424"/>
            <a:ext cx="8460941" cy="578908"/>
            <a:chOff x="704528" y="1448780"/>
            <a:chExt cx="7920881" cy="1008112"/>
          </a:xfrm>
        </p:grpSpPr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C9F8D2F8-3523-493E-977F-84BF8E45955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22ACA206-202E-4282-B7D4-3D25B4DC1DAB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hello = 'Hello, world!'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del hello[2]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21688763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r>
              <a:rPr lang="ko-KR" altLang="en-US">
                <a:solidFill>
                  <a:srgbClr val="000000"/>
                </a:solidFill>
              </a:rPr>
              <a:t>슬라이스 사용하기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4-2 </a:t>
            </a:r>
            <a:r>
              <a:rPr lang="ko-KR" altLang="en-US">
                <a:latin typeface="+mj-ea"/>
                <a:ea typeface="+mj-ea"/>
              </a:rPr>
              <a:t>시퀀스 자료형</a:t>
            </a:r>
          </a:p>
        </p:txBody>
      </p:sp>
      <p:sp>
        <p:nvSpPr>
          <p:cNvPr id="43" name="Rectangle 8">
            <a:extLst>
              <a:ext uri="{FF2B5EF4-FFF2-40B4-BE49-F238E27FC236}">
                <a16:creationId xmlns:a16="http://schemas.microsoft.com/office/drawing/2014/main" id="{47624124-B506-4937-86A2-CBCE959F98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39654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시퀀스객체</a:t>
            </a:r>
            <a:r>
              <a:rPr lang="en-US" altLang="ko-KR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[</a:t>
            </a:r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시작인덱스</a:t>
            </a:r>
            <a:r>
              <a:rPr lang="en-US" altLang="ko-KR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:</a:t>
            </a:r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끝인덱스</a:t>
            </a:r>
            <a:r>
              <a:rPr lang="en-US" altLang="ko-KR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]</a:t>
            </a:r>
            <a:endParaRPr lang="ko-KR" altLang="en-US" b="1" i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2673443F-B3F3-4EF5-95BC-9FBBBE89E469}"/>
              </a:ext>
            </a:extLst>
          </p:cNvPr>
          <p:cNvGrpSpPr/>
          <p:nvPr/>
        </p:nvGrpSpPr>
        <p:grpSpPr>
          <a:xfrm>
            <a:off x="664772" y="1238181"/>
            <a:ext cx="8460941" cy="750659"/>
            <a:chOff x="704528" y="1448780"/>
            <a:chExt cx="7920881" cy="1008112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19F7AA3E-51EC-428E-9908-2359E5DD760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1B725443-C676-4714-A66F-6CFE7B935866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= [0, 10, 20, 30, 40, 50, 60, 70, 80, 90]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a[0:4]</a:t>
              </a:r>
            </a:p>
          </p:txBody>
        </p:sp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8721CC5-27FB-44C6-A6FE-78BDB7F748F2}"/>
              </a:ext>
            </a:extLst>
          </p:cNvPr>
          <p:cNvSpPr/>
          <p:nvPr/>
        </p:nvSpPr>
        <p:spPr>
          <a:xfrm>
            <a:off x="1760280" y="2663624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A794859-8051-44F2-9E07-3504B6A00013}"/>
              </a:ext>
            </a:extLst>
          </p:cNvPr>
          <p:cNvSpPr/>
          <p:nvPr/>
        </p:nvSpPr>
        <p:spPr>
          <a:xfrm>
            <a:off x="2264336" y="2663624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809BD63-CAE1-4B88-A3AC-C0ECA1972566}"/>
              </a:ext>
            </a:extLst>
          </p:cNvPr>
          <p:cNvSpPr/>
          <p:nvPr/>
        </p:nvSpPr>
        <p:spPr>
          <a:xfrm>
            <a:off x="2768392" y="2663624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DC3F61C-FBE0-405B-846A-B30DCFD7B20D}"/>
              </a:ext>
            </a:extLst>
          </p:cNvPr>
          <p:cNvSpPr/>
          <p:nvPr/>
        </p:nvSpPr>
        <p:spPr>
          <a:xfrm>
            <a:off x="3272448" y="2663624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7897DF8-04E2-4D13-BDE8-706EA0CC54CB}"/>
              </a:ext>
            </a:extLst>
          </p:cNvPr>
          <p:cNvSpPr/>
          <p:nvPr/>
        </p:nvSpPr>
        <p:spPr>
          <a:xfrm>
            <a:off x="3776504" y="2663624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0AB4D79-3B5D-4252-BAED-F9D89AD21968}"/>
              </a:ext>
            </a:extLst>
          </p:cNvPr>
          <p:cNvSpPr/>
          <p:nvPr/>
        </p:nvSpPr>
        <p:spPr>
          <a:xfrm>
            <a:off x="4281670" y="2663624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5CC1ABC-162E-4B38-88EF-428151CCAE06}"/>
              </a:ext>
            </a:extLst>
          </p:cNvPr>
          <p:cNvSpPr/>
          <p:nvPr/>
        </p:nvSpPr>
        <p:spPr>
          <a:xfrm>
            <a:off x="4785726" y="2663624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C2C64382-9854-46F2-908B-B3FAF26604BA}"/>
              </a:ext>
            </a:extLst>
          </p:cNvPr>
          <p:cNvSpPr/>
          <p:nvPr/>
        </p:nvSpPr>
        <p:spPr>
          <a:xfrm>
            <a:off x="5289782" y="2663624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919303A-916D-4974-9073-2E2240CD756F}"/>
              </a:ext>
            </a:extLst>
          </p:cNvPr>
          <p:cNvSpPr/>
          <p:nvPr/>
        </p:nvSpPr>
        <p:spPr>
          <a:xfrm>
            <a:off x="5793838" y="2663624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ADEC6C2-6E3C-4BF3-A1B5-5C997C80AFE9}"/>
              </a:ext>
            </a:extLst>
          </p:cNvPr>
          <p:cNvSpPr/>
          <p:nvPr/>
        </p:nvSpPr>
        <p:spPr>
          <a:xfrm>
            <a:off x="6297894" y="2663624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5A23FF8-5C7D-44B9-85A5-4E13CDC85759}"/>
              </a:ext>
            </a:extLst>
          </p:cNvPr>
          <p:cNvSpPr txBox="1"/>
          <p:nvPr/>
        </p:nvSpPr>
        <p:spPr>
          <a:xfrm>
            <a:off x="1352600" y="2730986"/>
            <a:ext cx="311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a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127AC1-65C7-4D67-9EC1-79B279AACA6B}"/>
              </a:ext>
            </a:extLst>
          </p:cNvPr>
          <p:cNvSpPr txBox="1"/>
          <p:nvPr/>
        </p:nvSpPr>
        <p:spPr>
          <a:xfrm>
            <a:off x="1723604" y="3455712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[0]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CDDC5FA-E413-4885-91C7-89BB37D8A4B8}"/>
              </a:ext>
            </a:extLst>
          </p:cNvPr>
          <p:cNvSpPr txBox="1"/>
          <p:nvPr/>
        </p:nvSpPr>
        <p:spPr>
          <a:xfrm>
            <a:off x="3240584" y="3455712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[3]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F71BD22-BE44-463C-8FDA-781C58231BF8}"/>
              </a:ext>
            </a:extLst>
          </p:cNvPr>
          <p:cNvSpPr txBox="1"/>
          <p:nvPr/>
        </p:nvSpPr>
        <p:spPr>
          <a:xfrm>
            <a:off x="3746243" y="3455712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[4]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99D9A062-652E-4398-8202-A61EEEFC1AA3}"/>
              </a:ext>
            </a:extLst>
          </p:cNvPr>
          <p:cNvCxnSpPr>
            <a:stCxn id="3" idx="0"/>
            <a:endCxn id="22" idx="2"/>
          </p:cNvCxnSpPr>
          <p:nvPr/>
        </p:nvCxnSpPr>
        <p:spPr>
          <a:xfrm flipV="1">
            <a:off x="2005893" y="3167680"/>
            <a:ext cx="6415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05FD24F5-E660-40F2-ACC7-FBBBC9C10FAB}"/>
              </a:ext>
            </a:extLst>
          </p:cNvPr>
          <p:cNvCxnSpPr>
            <a:cxnSpLocks/>
            <a:stCxn id="39" idx="0"/>
            <a:endCxn id="25" idx="2"/>
          </p:cNvCxnSpPr>
          <p:nvPr/>
        </p:nvCxnSpPr>
        <p:spPr>
          <a:xfrm flipV="1">
            <a:off x="3522873" y="3167680"/>
            <a:ext cx="1603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C42D87DF-0281-4557-8CCB-978C57E3948C}"/>
              </a:ext>
            </a:extLst>
          </p:cNvPr>
          <p:cNvCxnSpPr>
            <a:cxnSpLocks/>
            <a:stCxn id="40" idx="0"/>
            <a:endCxn id="26" idx="2"/>
          </p:cNvCxnSpPr>
          <p:nvPr/>
        </p:nvCxnSpPr>
        <p:spPr>
          <a:xfrm flipV="1">
            <a:off x="4028532" y="3167680"/>
            <a:ext cx="0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8">
            <a:extLst>
              <a:ext uri="{FF2B5EF4-FFF2-40B4-BE49-F238E27FC236}">
                <a16:creationId xmlns:a16="http://schemas.microsoft.com/office/drawing/2014/main" id="{6F61D4E9-E20F-4B06-AEE3-5D341FBD45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3696" y="2175247"/>
            <a:ext cx="875014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altLang="ko-KR" sz="1600" i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※ </a:t>
            </a:r>
            <a:r>
              <a:rPr lang="ko-KR" altLang="en-US" sz="160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시작인덱스는 포함하고</a:t>
            </a:r>
            <a:r>
              <a:rPr lang="en-US" altLang="ko-KR" sz="160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sz="160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끝인덱스는 포함되지 않는다</a:t>
            </a:r>
            <a:r>
              <a:rPr lang="en-US" altLang="ko-KR" sz="160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  <a:endParaRPr lang="ko-KR" altLang="en-US" sz="1600" i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6956CEA4-7538-4637-A338-E070758B332B}"/>
              </a:ext>
            </a:extLst>
          </p:cNvPr>
          <p:cNvGrpSpPr/>
          <p:nvPr/>
        </p:nvGrpSpPr>
        <p:grpSpPr>
          <a:xfrm>
            <a:off x="705695" y="4797152"/>
            <a:ext cx="8460941" cy="504056"/>
            <a:chOff x="704528" y="1448780"/>
            <a:chExt cx="7920881" cy="1008112"/>
          </a:xfrm>
        </p:grpSpPr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951BD689-A7AB-417D-BAA7-CB424F45E8E4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2A339D19-C2D8-4C86-A58D-A3727146273C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a[0:10]</a:t>
              </a:r>
            </a:p>
          </p:txBody>
        </p:sp>
      </p:grp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E997C7A-DD44-46A1-9285-DDEDB8DF53D4}"/>
              </a:ext>
            </a:extLst>
          </p:cNvPr>
          <p:cNvSpPr/>
          <p:nvPr/>
        </p:nvSpPr>
        <p:spPr>
          <a:xfrm>
            <a:off x="1801203" y="5467672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A16463D6-AC27-4B2B-980E-79C202F28546}"/>
              </a:ext>
            </a:extLst>
          </p:cNvPr>
          <p:cNvSpPr/>
          <p:nvPr/>
        </p:nvSpPr>
        <p:spPr>
          <a:xfrm>
            <a:off x="2305259" y="5467672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CACF2A73-C6BC-4966-A7A9-A211BF7EDCF1}"/>
              </a:ext>
            </a:extLst>
          </p:cNvPr>
          <p:cNvSpPr/>
          <p:nvPr/>
        </p:nvSpPr>
        <p:spPr>
          <a:xfrm>
            <a:off x="2809315" y="5467672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3A6A6B3A-A28F-47D0-A64B-4431BCA0F893}"/>
              </a:ext>
            </a:extLst>
          </p:cNvPr>
          <p:cNvSpPr/>
          <p:nvPr/>
        </p:nvSpPr>
        <p:spPr>
          <a:xfrm>
            <a:off x="3313371" y="5467672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A2D1B5D5-5E7C-4E22-BC37-97D354FE78F8}"/>
              </a:ext>
            </a:extLst>
          </p:cNvPr>
          <p:cNvSpPr/>
          <p:nvPr/>
        </p:nvSpPr>
        <p:spPr>
          <a:xfrm>
            <a:off x="3817427" y="5467672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9D2CD77E-F5AD-4307-8C4C-EF305185D24A}"/>
              </a:ext>
            </a:extLst>
          </p:cNvPr>
          <p:cNvSpPr/>
          <p:nvPr/>
        </p:nvSpPr>
        <p:spPr>
          <a:xfrm>
            <a:off x="4322593" y="5467672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113D8484-AFA0-486B-8F30-56C608354FAF}"/>
              </a:ext>
            </a:extLst>
          </p:cNvPr>
          <p:cNvSpPr/>
          <p:nvPr/>
        </p:nvSpPr>
        <p:spPr>
          <a:xfrm>
            <a:off x="4826649" y="5467672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7FA666EA-14C7-4FE5-951E-1BDE8F2D821B}"/>
              </a:ext>
            </a:extLst>
          </p:cNvPr>
          <p:cNvSpPr/>
          <p:nvPr/>
        </p:nvSpPr>
        <p:spPr>
          <a:xfrm>
            <a:off x="5330705" y="5467672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F41F216B-236A-4920-8391-61FF12EB6CDA}"/>
              </a:ext>
            </a:extLst>
          </p:cNvPr>
          <p:cNvSpPr/>
          <p:nvPr/>
        </p:nvSpPr>
        <p:spPr>
          <a:xfrm>
            <a:off x="5834761" y="5467672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793B0A66-DEE4-46C5-8FC8-4A8C5FF52548}"/>
              </a:ext>
            </a:extLst>
          </p:cNvPr>
          <p:cNvSpPr/>
          <p:nvPr/>
        </p:nvSpPr>
        <p:spPr>
          <a:xfrm>
            <a:off x="6338817" y="5467672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9FE4DFA8-79AE-4A33-B4A1-C2FD05C290DE}"/>
              </a:ext>
            </a:extLst>
          </p:cNvPr>
          <p:cNvSpPr txBox="1"/>
          <p:nvPr/>
        </p:nvSpPr>
        <p:spPr>
          <a:xfrm>
            <a:off x="1393523" y="5535034"/>
            <a:ext cx="311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a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0A985140-4952-4760-9B25-E6256C968229}"/>
              </a:ext>
            </a:extLst>
          </p:cNvPr>
          <p:cNvSpPr txBox="1"/>
          <p:nvPr/>
        </p:nvSpPr>
        <p:spPr>
          <a:xfrm>
            <a:off x="1764527" y="6259760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[0]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0268EBF0-746F-4033-849E-76CD4A4FA37C}"/>
              </a:ext>
            </a:extLst>
          </p:cNvPr>
          <p:cNvSpPr txBox="1"/>
          <p:nvPr/>
        </p:nvSpPr>
        <p:spPr>
          <a:xfrm>
            <a:off x="6321152" y="6259760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[9]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28E2EE40-9F86-4DF9-BB65-F51508FBA644}"/>
              </a:ext>
            </a:extLst>
          </p:cNvPr>
          <p:cNvSpPr txBox="1"/>
          <p:nvPr/>
        </p:nvSpPr>
        <p:spPr>
          <a:xfrm>
            <a:off x="6746061" y="6259760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[10]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22A018E0-D89A-4CC9-9256-6DFBB60AFFD4}"/>
              </a:ext>
            </a:extLst>
          </p:cNvPr>
          <p:cNvCxnSpPr>
            <a:stCxn id="77" idx="0"/>
            <a:endCxn id="57" idx="2"/>
          </p:cNvCxnSpPr>
          <p:nvPr/>
        </p:nvCxnSpPr>
        <p:spPr>
          <a:xfrm flipV="1">
            <a:off x="2046816" y="5971728"/>
            <a:ext cx="6415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C7A4A889-3E33-40D2-B9E1-856DECA5CB09}"/>
              </a:ext>
            </a:extLst>
          </p:cNvPr>
          <p:cNvCxnSpPr>
            <a:cxnSpLocks/>
            <a:stCxn id="78" idx="0"/>
          </p:cNvCxnSpPr>
          <p:nvPr/>
        </p:nvCxnSpPr>
        <p:spPr>
          <a:xfrm flipV="1">
            <a:off x="6603441" y="5971728"/>
            <a:ext cx="1603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B818A8D6-8D07-4CAB-9C71-3555315531A8}"/>
              </a:ext>
            </a:extLst>
          </p:cNvPr>
          <p:cNvCxnSpPr>
            <a:cxnSpLocks/>
            <a:stCxn id="79" idx="0"/>
            <a:endCxn id="84" idx="2"/>
          </p:cNvCxnSpPr>
          <p:nvPr/>
        </p:nvCxnSpPr>
        <p:spPr>
          <a:xfrm flipH="1" flipV="1">
            <a:off x="7091668" y="5971728"/>
            <a:ext cx="1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C1241E31-7B75-4E4F-8E82-1114407831F1}"/>
              </a:ext>
            </a:extLst>
          </p:cNvPr>
          <p:cNvSpPr/>
          <p:nvPr/>
        </p:nvSpPr>
        <p:spPr>
          <a:xfrm>
            <a:off x="6839640" y="5467672"/>
            <a:ext cx="504056" cy="50405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Rectangle 8">
            <a:extLst>
              <a:ext uri="{FF2B5EF4-FFF2-40B4-BE49-F238E27FC236}">
                <a16:creationId xmlns:a16="http://schemas.microsoft.com/office/drawing/2014/main" id="{BF00F153-DD56-416A-98DD-F603286AC0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4378660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리스트를 처음부터 끝까지 가져오기</a:t>
            </a:r>
          </a:p>
        </p:txBody>
      </p:sp>
    </p:spTree>
    <p:extLst>
      <p:ext uri="{BB962C8B-B14F-4D97-AF65-F5344CB8AC3E}">
        <p14:creationId xmlns:p14="http://schemas.microsoft.com/office/powerpoint/2010/main" val="107923591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r>
              <a:rPr lang="ko-KR" altLang="en-US">
                <a:solidFill>
                  <a:srgbClr val="000000"/>
                </a:solidFill>
              </a:rPr>
              <a:t>슬라이스 사용하기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4-2 </a:t>
            </a:r>
            <a:r>
              <a:rPr lang="ko-KR" altLang="en-US">
                <a:latin typeface="+mj-ea"/>
                <a:ea typeface="+mj-ea"/>
              </a:rPr>
              <a:t>시퀀스 자료형</a:t>
            </a:r>
          </a:p>
        </p:txBody>
      </p:sp>
      <p:sp>
        <p:nvSpPr>
          <p:cNvPr id="43" name="Rectangle 8">
            <a:extLst>
              <a:ext uri="{FF2B5EF4-FFF2-40B4-BE49-F238E27FC236}">
                <a16:creationId xmlns:a16="http://schemas.microsoft.com/office/drawing/2014/main" id="{47624124-B506-4937-86A2-CBCE959F98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39654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시작인덱스와 끝인덱스</a:t>
            </a:r>
            <a:r>
              <a:rPr lang="ko-KR" altLang="en-US" b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가 같은 경우</a:t>
            </a:r>
            <a:endParaRPr lang="ko-KR" altLang="en-US" b="1" i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2673443F-B3F3-4EF5-95BC-9FBBBE89E469}"/>
              </a:ext>
            </a:extLst>
          </p:cNvPr>
          <p:cNvGrpSpPr/>
          <p:nvPr/>
        </p:nvGrpSpPr>
        <p:grpSpPr>
          <a:xfrm>
            <a:off x="664772" y="1238181"/>
            <a:ext cx="8460941" cy="750659"/>
            <a:chOff x="704528" y="1448780"/>
            <a:chExt cx="7920881" cy="1008112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19F7AA3E-51EC-428E-9908-2359E5DD760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1B725443-C676-4714-A66F-6CFE7B935866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= [0, 10, 20, 30, 40, 50, 60, 70, 80, 90]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a[1:1]</a:t>
              </a:r>
            </a:p>
          </p:txBody>
        </p:sp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8721CC5-27FB-44C6-A6FE-78BDB7F748F2}"/>
              </a:ext>
            </a:extLst>
          </p:cNvPr>
          <p:cNvSpPr/>
          <p:nvPr/>
        </p:nvSpPr>
        <p:spPr>
          <a:xfrm>
            <a:off x="1760280" y="2348880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A794859-8051-44F2-9E07-3504B6A00013}"/>
              </a:ext>
            </a:extLst>
          </p:cNvPr>
          <p:cNvSpPr/>
          <p:nvPr/>
        </p:nvSpPr>
        <p:spPr>
          <a:xfrm>
            <a:off x="2264336" y="2348880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809BD63-CAE1-4B88-A3AC-C0ECA1972566}"/>
              </a:ext>
            </a:extLst>
          </p:cNvPr>
          <p:cNvSpPr/>
          <p:nvPr/>
        </p:nvSpPr>
        <p:spPr>
          <a:xfrm>
            <a:off x="2768392" y="2348880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DC3F61C-FBE0-405B-846A-B30DCFD7B20D}"/>
              </a:ext>
            </a:extLst>
          </p:cNvPr>
          <p:cNvSpPr/>
          <p:nvPr/>
        </p:nvSpPr>
        <p:spPr>
          <a:xfrm>
            <a:off x="3272448" y="2348880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7897DF8-04E2-4D13-BDE8-706EA0CC54CB}"/>
              </a:ext>
            </a:extLst>
          </p:cNvPr>
          <p:cNvSpPr/>
          <p:nvPr/>
        </p:nvSpPr>
        <p:spPr>
          <a:xfrm>
            <a:off x="3776504" y="2348880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0AB4D79-3B5D-4252-BAED-F9D89AD21968}"/>
              </a:ext>
            </a:extLst>
          </p:cNvPr>
          <p:cNvSpPr/>
          <p:nvPr/>
        </p:nvSpPr>
        <p:spPr>
          <a:xfrm>
            <a:off x="4281670" y="2348880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5CC1ABC-162E-4B38-88EF-428151CCAE06}"/>
              </a:ext>
            </a:extLst>
          </p:cNvPr>
          <p:cNvSpPr/>
          <p:nvPr/>
        </p:nvSpPr>
        <p:spPr>
          <a:xfrm>
            <a:off x="4785726" y="2348880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C2C64382-9854-46F2-908B-B3FAF26604BA}"/>
              </a:ext>
            </a:extLst>
          </p:cNvPr>
          <p:cNvSpPr/>
          <p:nvPr/>
        </p:nvSpPr>
        <p:spPr>
          <a:xfrm>
            <a:off x="5289782" y="2348880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919303A-916D-4974-9073-2E2240CD756F}"/>
              </a:ext>
            </a:extLst>
          </p:cNvPr>
          <p:cNvSpPr/>
          <p:nvPr/>
        </p:nvSpPr>
        <p:spPr>
          <a:xfrm>
            <a:off x="5793838" y="2348880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ADEC6C2-6E3C-4BF3-A1B5-5C997C80AFE9}"/>
              </a:ext>
            </a:extLst>
          </p:cNvPr>
          <p:cNvSpPr/>
          <p:nvPr/>
        </p:nvSpPr>
        <p:spPr>
          <a:xfrm>
            <a:off x="6297894" y="2348880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5A23FF8-5C7D-44B9-85A5-4E13CDC85759}"/>
              </a:ext>
            </a:extLst>
          </p:cNvPr>
          <p:cNvSpPr txBox="1"/>
          <p:nvPr/>
        </p:nvSpPr>
        <p:spPr>
          <a:xfrm>
            <a:off x="1352600" y="2416242"/>
            <a:ext cx="311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a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F71BD22-BE44-463C-8FDA-781C58231BF8}"/>
              </a:ext>
            </a:extLst>
          </p:cNvPr>
          <p:cNvSpPr txBox="1"/>
          <p:nvPr/>
        </p:nvSpPr>
        <p:spPr>
          <a:xfrm>
            <a:off x="2252700" y="3140968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[1]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C42D87DF-0281-4557-8CCB-978C57E3948C}"/>
              </a:ext>
            </a:extLst>
          </p:cNvPr>
          <p:cNvCxnSpPr>
            <a:cxnSpLocks/>
            <a:stCxn id="40" idx="0"/>
          </p:cNvCxnSpPr>
          <p:nvPr/>
        </p:nvCxnSpPr>
        <p:spPr>
          <a:xfrm flipV="1">
            <a:off x="2534989" y="2852936"/>
            <a:ext cx="0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17003735-E9D6-46C1-B2CA-7FFA0FB742A1}"/>
              </a:ext>
            </a:extLst>
          </p:cNvPr>
          <p:cNvGrpSpPr/>
          <p:nvPr/>
        </p:nvGrpSpPr>
        <p:grpSpPr>
          <a:xfrm>
            <a:off x="696291" y="4463824"/>
            <a:ext cx="8460941" cy="538443"/>
            <a:chOff x="704528" y="1448780"/>
            <a:chExt cx="7920881" cy="1008112"/>
          </a:xfrm>
        </p:grpSpPr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C6D5DF1D-F35D-469D-8348-36EDA2ACC820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F238BA54-F671-4C50-BFEA-F4FF9CF08055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a[1:2]  # a[1]</a:t>
              </a:r>
              <a:r>
                <a:rPr lang="ko-KR" altLang="en-US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과의 차이</a:t>
              </a:r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?</a:t>
              </a:r>
            </a:p>
          </p:txBody>
        </p:sp>
      </p:grp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F28E0F8B-24DD-4A32-8DDE-AA93BE239D96}"/>
              </a:ext>
            </a:extLst>
          </p:cNvPr>
          <p:cNvSpPr/>
          <p:nvPr/>
        </p:nvSpPr>
        <p:spPr>
          <a:xfrm>
            <a:off x="1760280" y="5363924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D60972BF-1F47-4AB5-8886-18450F0A1108}"/>
              </a:ext>
            </a:extLst>
          </p:cNvPr>
          <p:cNvSpPr/>
          <p:nvPr/>
        </p:nvSpPr>
        <p:spPr>
          <a:xfrm>
            <a:off x="2264336" y="5363924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182EA37A-4D94-481D-BE96-D9E32BAB314C}"/>
              </a:ext>
            </a:extLst>
          </p:cNvPr>
          <p:cNvSpPr/>
          <p:nvPr/>
        </p:nvSpPr>
        <p:spPr>
          <a:xfrm>
            <a:off x="2768392" y="5363924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600FC362-3533-4B59-B15E-420D578B5D64}"/>
              </a:ext>
            </a:extLst>
          </p:cNvPr>
          <p:cNvSpPr/>
          <p:nvPr/>
        </p:nvSpPr>
        <p:spPr>
          <a:xfrm>
            <a:off x="3272448" y="5363924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8AC2A543-5086-44D7-80FD-617A6F8A6DE4}"/>
              </a:ext>
            </a:extLst>
          </p:cNvPr>
          <p:cNvSpPr/>
          <p:nvPr/>
        </p:nvSpPr>
        <p:spPr>
          <a:xfrm>
            <a:off x="3776504" y="5363924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1632C11D-C617-4721-B14E-A425F5816B68}"/>
              </a:ext>
            </a:extLst>
          </p:cNvPr>
          <p:cNvSpPr/>
          <p:nvPr/>
        </p:nvSpPr>
        <p:spPr>
          <a:xfrm>
            <a:off x="4281670" y="5363924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43EE6C91-FBF0-47C0-A041-987A33CB3D42}"/>
              </a:ext>
            </a:extLst>
          </p:cNvPr>
          <p:cNvSpPr/>
          <p:nvPr/>
        </p:nvSpPr>
        <p:spPr>
          <a:xfrm>
            <a:off x="4785726" y="5363924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0D0E5977-5739-4064-8366-9DFF644E492D}"/>
              </a:ext>
            </a:extLst>
          </p:cNvPr>
          <p:cNvSpPr/>
          <p:nvPr/>
        </p:nvSpPr>
        <p:spPr>
          <a:xfrm>
            <a:off x="5289782" y="5363924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B39616D4-D4BE-472D-BCD8-FC884E783DDD}"/>
              </a:ext>
            </a:extLst>
          </p:cNvPr>
          <p:cNvSpPr/>
          <p:nvPr/>
        </p:nvSpPr>
        <p:spPr>
          <a:xfrm>
            <a:off x="5793838" y="5363924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A714FCD4-3031-42B2-95D4-2275A2ABC307}"/>
              </a:ext>
            </a:extLst>
          </p:cNvPr>
          <p:cNvSpPr/>
          <p:nvPr/>
        </p:nvSpPr>
        <p:spPr>
          <a:xfrm>
            <a:off x="6297894" y="5363924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C16CC319-F55C-48B0-9F50-7A657790BED8}"/>
              </a:ext>
            </a:extLst>
          </p:cNvPr>
          <p:cNvSpPr txBox="1"/>
          <p:nvPr/>
        </p:nvSpPr>
        <p:spPr>
          <a:xfrm>
            <a:off x="1352600" y="5431286"/>
            <a:ext cx="311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a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A195955D-AFE1-495E-A2CF-F510A5E2AC51}"/>
              </a:ext>
            </a:extLst>
          </p:cNvPr>
          <p:cNvSpPr txBox="1"/>
          <p:nvPr/>
        </p:nvSpPr>
        <p:spPr>
          <a:xfrm>
            <a:off x="2252700" y="6156012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[1]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58B0F1FD-0720-4892-91DF-DCA4BBAF671E}"/>
              </a:ext>
            </a:extLst>
          </p:cNvPr>
          <p:cNvCxnSpPr>
            <a:cxnSpLocks/>
            <a:stCxn id="88" idx="0"/>
          </p:cNvCxnSpPr>
          <p:nvPr/>
        </p:nvCxnSpPr>
        <p:spPr>
          <a:xfrm flipV="1">
            <a:off x="2534989" y="5867980"/>
            <a:ext cx="0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981CDB0C-B9F0-435F-9563-B7CA945B0104}"/>
              </a:ext>
            </a:extLst>
          </p:cNvPr>
          <p:cNvSpPr txBox="1"/>
          <p:nvPr/>
        </p:nvSpPr>
        <p:spPr>
          <a:xfrm>
            <a:off x="2730190" y="6156012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[2]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525BA25D-16CC-4C25-9A2E-0DBC6E73FCD0}"/>
              </a:ext>
            </a:extLst>
          </p:cNvPr>
          <p:cNvCxnSpPr>
            <a:cxnSpLocks/>
            <a:stCxn id="90" idx="0"/>
          </p:cNvCxnSpPr>
          <p:nvPr/>
        </p:nvCxnSpPr>
        <p:spPr>
          <a:xfrm flipV="1">
            <a:off x="3012479" y="5867980"/>
            <a:ext cx="0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Rectangle 8">
            <a:extLst>
              <a:ext uri="{FF2B5EF4-FFF2-40B4-BE49-F238E27FC236}">
                <a16:creationId xmlns:a16="http://schemas.microsoft.com/office/drawing/2014/main" id="{E9E2BB82-A45A-40DB-AAD5-045C1E7354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0656" y="3991126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a[1:2] vs a[1]</a:t>
            </a:r>
          </a:p>
        </p:txBody>
      </p:sp>
    </p:spTree>
    <p:extLst>
      <p:ext uri="{BB962C8B-B14F-4D97-AF65-F5344CB8AC3E}">
        <p14:creationId xmlns:p14="http://schemas.microsoft.com/office/powerpoint/2010/main" val="6785609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6271" y="255527"/>
            <a:ext cx="4432623" cy="381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7078" bIns="17078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defTabSz="894695" fontAlgn="base" latinLnBrk="1">
              <a:spcBef>
                <a:spcPct val="0"/>
              </a:spcBef>
              <a:spcAft>
                <a:spcPct val="0"/>
              </a:spcAft>
              <a:defRPr/>
            </a:pPr>
            <a:endParaRPr lang="ko-KR" altLang="en-US" sz="1898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1D2953AF-69CC-4EC0-8201-F06FBD0236A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개발 환경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6FFEFB5-F3C3-4E4E-9B5A-3AB3F5831A3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545790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1-3 </a:t>
            </a:r>
            <a:r>
              <a:rPr lang="ko-KR" altLang="en-US">
                <a:latin typeface="+mj-ea"/>
                <a:ea typeface="+mj-ea"/>
              </a:rPr>
              <a:t>파이썬 개발 환경 설정</a:t>
            </a:r>
          </a:p>
          <a:p>
            <a:endParaRPr lang="ko-KR" altLang="en-US">
              <a:latin typeface="+mj-ea"/>
              <a:ea typeface="+mj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E1CFFE-CFAC-442F-A9A4-15088C39296D}"/>
              </a:ext>
            </a:extLst>
          </p:cNvPr>
          <p:cNvSpPr txBox="1"/>
          <p:nvPr/>
        </p:nvSpPr>
        <p:spPr>
          <a:xfrm>
            <a:off x="464524" y="938763"/>
            <a:ext cx="2004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63580" algn="ctr"/>
            <a:r>
              <a:rPr lang="ko-KR" altLang="en-US" sz="2000">
                <a:latin typeface="맑은 고딕" panose="020B0503020000020004" pitchFamily="50" charset="-127"/>
              </a:rPr>
              <a:t>개발환경이란</a:t>
            </a:r>
            <a:r>
              <a:rPr lang="en-US" altLang="ko-KR" sz="2000">
                <a:latin typeface="맑은 고딕" panose="020B0503020000020004" pitchFamily="50" charset="-127"/>
              </a:rPr>
              <a:t>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CC4FE8-4470-47CD-A71E-5C97C9906580}"/>
              </a:ext>
            </a:extLst>
          </p:cNvPr>
          <p:cNvSpPr txBox="1"/>
          <p:nvPr/>
        </p:nvSpPr>
        <p:spPr>
          <a:xfrm>
            <a:off x="942154" y="1351464"/>
            <a:ext cx="427072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- </a:t>
            </a:r>
            <a:r>
              <a:rPr lang="ko-KR" altLang="en-US"/>
              <a:t>프로그램을 작성하고</a:t>
            </a:r>
            <a:r>
              <a:rPr lang="en-US" altLang="ko-KR"/>
              <a:t>, </a:t>
            </a:r>
            <a:r>
              <a:rPr lang="ko-KR" altLang="en-US"/>
              <a:t>실행 시키는 환경</a:t>
            </a:r>
          </a:p>
          <a:p>
            <a:r>
              <a:rPr lang="en-US" altLang="ko-KR"/>
              <a:t>- </a:t>
            </a:r>
            <a:r>
              <a:rPr lang="ko-KR" altLang="en-US"/>
              <a:t>일반적으로 </a:t>
            </a:r>
            <a:r>
              <a:rPr lang="en-US" altLang="ko-KR"/>
              <a:t>&lt;</a:t>
            </a:r>
            <a:r>
              <a:rPr lang="ko-KR" altLang="en-US"/>
              <a:t>코딩 환경</a:t>
            </a:r>
            <a:r>
              <a:rPr lang="en-US" altLang="ko-KR"/>
              <a:t>&gt; </a:t>
            </a:r>
            <a:r>
              <a:rPr lang="ko-KR" altLang="en-US"/>
              <a:t>이라고 부름</a:t>
            </a:r>
          </a:p>
          <a:p>
            <a:r>
              <a:rPr lang="en-US" altLang="ko-KR"/>
              <a:t>- </a:t>
            </a:r>
            <a:r>
              <a:rPr lang="ko-KR" altLang="en-US"/>
              <a:t>개발환경을 결정</a:t>
            </a:r>
          </a:p>
          <a:p>
            <a:pPr lvl="1"/>
            <a:r>
              <a:rPr lang="en-US" altLang="ko-KR"/>
              <a:t>1) </a:t>
            </a:r>
            <a:r>
              <a:rPr lang="ko-KR" altLang="en-US"/>
              <a:t>운영 체제 </a:t>
            </a:r>
            <a:r>
              <a:rPr lang="en-US" altLang="ko-KR"/>
              <a:t>(Operating System, OS)</a:t>
            </a:r>
          </a:p>
          <a:p>
            <a:pPr lvl="1"/>
            <a:r>
              <a:rPr lang="en-US" altLang="ko-KR"/>
              <a:t>2) Python Interpreter</a:t>
            </a:r>
          </a:p>
          <a:p>
            <a:pPr lvl="1"/>
            <a:r>
              <a:rPr lang="en-US" altLang="ko-KR"/>
              <a:t>3) </a:t>
            </a:r>
            <a:r>
              <a:rPr lang="ko-KR" altLang="en-US"/>
              <a:t>코드 편집기 </a:t>
            </a:r>
            <a:r>
              <a:rPr lang="en-US" altLang="ko-KR"/>
              <a:t>(Editor)</a:t>
            </a:r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5FC0D06-2AF7-4827-B442-7D46D524D725}"/>
              </a:ext>
            </a:extLst>
          </p:cNvPr>
          <p:cNvSpPr txBox="1"/>
          <p:nvPr/>
        </p:nvSpPr>
        <p:spPr>
          <a:xfrm>
            <a:off x="464524" y="3454840"/>
            <a:ext cx="3264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63580"/>
            <a:r>
              <a:rPr lang="ko-KR" altLang="en-US" sz="2000">
                <a:latin typeface="맑은 고딕" panose="020B0503020000020004" pitchFamily="50" charset="-127"/>
              </a:rPr>
              <a:t>선호하는 운영체제를 선정</a:t>
            </a:r>
            <a:endParaRPr lang="en-US" altLang="ko-KR" sz="2000">
              <a:latin typeface="맑은 고딕" panose="020B0503020000020004" pitchFamily="50" charset="-127"/>
            </a:endParaRPr>
          </a:p>
        </p:txBody>
      </p:sp>
      <p:pic>
        <p:nvPicPr>
          <p:cNvPr id="2055" name="Picture 7" descr="블로그 | 임박한 윈도우 10 '강제 업데이트'에 대비하는 방법 - CIO Korea">
            <a:extLst>
              <a:ext uri="{FF2B5EF4-FFF2-40B4-BE49-F238E27FC236}">
                <a16:creationId xmlns:a16="http://schemas.microsoft.com/office/drawing/2014/main" id="{0CD367EA-71C6-4DB7-B2AB-010E162A26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84" r="16130"/>
          <a:stretch/>
        </p:blipFill>
        <p:spPr bwMode="auto">
          <a:xfrm>
            <a:off x="1967870" y="3913577"/>
            <a:ext cx="1401392" cy="1369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7" name="Picture 9" descr="턱스 - 위키백과, 우리 모두의 백과사전">
            <a:extLst>
              <a:ext uri="{FF2B5EF4-FFF2-40B4-BE49-F238E27FC236}">
                <a16:creationId xmlns:a16="http://schemas.microsoft.com/office/drawing/2014/main" id="{FD98BD9F-D704-4E2B-9F1E-BEA5482381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0373" y="3927372"/>
            <a:ext cx="1156201" cy="1369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9" name="Picture 11" descr="애플 로고 이야기">
            <a:extLst>
              <a:ext uri="{FF2B5EF4-FFF2-40B4-BE49-F238E27FC236}">
                <a16:creationId xmlns:a16="http://schemas.microsoft.com/office/drawing/2014/main" id="{9FF916AD-207B-4659-96F9-5DE3A3B5DA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7404" y="3854950"/>
            <a:ext cx="1295629" cy="1358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A822F50-67F6-40E2-8CAE-2F59D0E2B790}"/>
              </a:ext>
            </a:extLst>
          </p:cNvPr>
          <p:cNvSpPr txBox="1"/>
          <p:nvPr/>
        </p:nvSpPr>
        <p:spPr>
          <a:xfrm>
            <a:off x="2096694" y="5409220"/>
            <a:ext cx="1060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Windows</a:t>
            </a:r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35E01D1-5FE8-4162-BB19-B04BBB3ED235}"/>
              </a:ext>
            </a:extLst>
          </p:cNvPr>
          <p:cNvSpPr txBox="1"/>
          <p:nvPr/>
        </p:nvSpPr>
        <p:spPr>
          <a:xfrm>
            <a:off x="4679277" y="5429523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Linux</a:t>
            </a:r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6F6245F-429F-4B11-B873-7106C07723FA}"/>
              </a:ext>
            </a:extLst>
          </p:cNvPr>
          <p:cNvSpPr txBox="1"/>
          <p:nvPr/>
        </p:nvSpPr>
        <p:spPr>
          <a:xfrm>
            <a:off x="6609184" y="5429523"/>
            <a:ext cx="901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Mac OS</a:t>
            </a:r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332CE25-695C-4F0B-912E-892A53E0CE4B}"/>
              </a:ext>
            </a:extLst>
          </p:cNvPr>
          <p:cNvSpPr txBox="1"/>
          <p:nvPr/>
        </p:nvSpPr>
        <p:spPr>
          <a:xfrm>
            <a:off x="2036033" y="5760863"/>
            <a:ext cx="11224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/>
              <a:t>친숙함</a:t>
            </a:r>
            <a:r>
              <a:rPr lang="en-US" altLang="ko-KR" sz="1400"/>
              <a:t>,</a:t>
            </a:r>
          </a:p>
          <a:p>
            <a:r>
              <a:rPr lang="ko-KR" altLang="en-US" sz="1400"/>
              <a:t>초기엔 쉬움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F0E1B0D-99D3-4166-BE48-496BE990D9EC}"/>
              </a:ext>
            </a:extLst>
          </p:cNvPr>
          <p:cNvSpPr txBox="1"/>
          <p:nvPr/>
        </p:nvSpPr>
        <p:spPr>
          <a:xfrm>
            <a:off x="4054833" y="5760863"/>
            <a:ext cx="17860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/>
              <a:t>모듈 설치 쉬움</a:t>
            </a:r>
          </a:p>
          <a:p>
            <a:r>
              <a:rPr lang="ko-KR" altLang="en-US" sz="1400"/>
              <a:t>공짜</a:t>
            </a:r>
            <a:r>
              <a:rPr lang="en-US" altLang="ko-KR" sz="1400"/>
              <a:t>, </a:t>
            </a:r>
            <a:r>
              <a:rPr lang="ko-KR" altLang="en-US" sz="1400"/>
              <a:t>참고 문서 많음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3E86522-6A72-4DC4-A7E5-2FCE60860CA9}"/>
              </a:ext>
            </a:extLst>
          </p:cNvPr>
          <p:cNvSpPr txBox="1"/>
          <p:nvPr/>
        </p:nvSpPr>
        <p:spPr>
          <a:xfrm>
            <a:off x="6415901" y="5760863"/>
            <a:ext cx="15664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0"/>
            <a:r>
              <a:rPr lang="ko-KR" altLang="en-US" sz="1400" i="0" u="none" strike="noStrike" baseline="0">
                <a:latin typeface="맑은 고딕" panose="020B0503020000020004" pitchFamily="50" charset="-127"/>
              </a:rPr>
              <a:t>모듈 설치 쉬움</a:t>
            </a:r>
          </a:p>
          <a:p>
            <a:r>
              <a:rPr lang="ko-KR" altLang="en-US" sz="1400" i="0" u="none" strike="noStrike" baseline="0">
                <a:latin typeface="맑은 고딕" panose="020B0503020000020004" pitchFamily="50" charset="-127"/>
              </a:rPr>
              <a:t>참고 문서도 많음</a:t>
            </a:r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403955056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r>
              <a:rPr lang="ko-KR" altLang="en-US">
                <a:solidFill>
                  <a:srgbClr val="000000"/>
                </a:solidFill>
              </a:rPr>
              <a:t>슬라이스 사용하기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4-2 </a:t>
            </a:r>
            <a:r>
              <a:rPr lang="ko-KR" altLang="en-US">
                <a:latin typeface="+mj-ea"/>
                <a:ea typeface="+mj-ea"/>
              </a:rPr>
              <a:t>시퀀스 자료형</a:t>
            </a:r>
          </a:p>
        </p:txBody>
      </p:sp>
      <p:sp>
        <p:nvSpPr>
          <p:cNvPr id="43" name="Rectangle 8">
            <a:extLst>
              <a:ext uri="{FF2B5EF4-FFF2-40B4-BE49-F238E27FC236}">
                <a16:creationId xmlns:a16="http://schemas.microsoft.com/office/drawing/2014/main" id="{47624124-B506-4937-86A2-CBCE959F98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39654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리스트 중간 부분 가져오기</a:t>
            </a: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2673443F-B3F3-4EF5-95BC-9FBBBE89E469}"/>
              </a:ext>
            </a:extLst>
          </p:cNvPr>
          <p:cNvGrpSpPr/>
          <p:nvPr/>
        </p:nvGrpSpPr>
        <p:grpSpPr>
          <a:xfrm>
            <a:off x="664772" y="1238181"/>
            <a:ext cx="8460941" cy="750659"/>
            <a:chOff x="704528" y="1448780"/>
            <a:chExt cx="7920881" cy="1008112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19F7AA3E-51EC-428E-9908-2359E5DD760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1B725443-C676-4714-A66F-6CFE7B935866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= [0, 10, 20, 30, 40, 50, 60, 70, 80, 90]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a[4:7]</a:t>
              </a:r>
            </a:p>
          </p:txBody>
        </p:sp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8721CC5-27FB-44C6-A6FE-78BDB7F748F2}"/>
              </a:ext>
            </a:extLst>
          </p:cNvPr>
          <p:cNvSpPr/>
          <p:nvPr/>
        </p:nvSpPr>
        <p:spPr>
          <a:xfrm>
            <a:off x="1760280" y="2348880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A794859-8051-44F2-9E07-3504B6A00013}"/>
              </a:ext>
            </a:extLst>
          </p:cNvPr>
          <p:cNvSpPr/>
          <p:nvPr/>
        </p:nvSpPr>
        <p:spPr>
          <a:xfrm>
            <a:off x="2264336" y="2348880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809BD63-CAE1-4B88-A3AC-C0ECA1972566}"/>
              </a:ext>
            </a:extLst>
          </p:cNvPr>
          <p:cNvSpPr/>
          <p:nvPr/>
        </p:nvSpPr>
        <p:spPr>
          <a:xfrm>
            <a:off x="2768392" y="2348880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DC3F61C-FBE0-405B-846A-B30DCFD7B20D}"/>
              </a:ext>
            </a:extLst>
          </p:cNvPr>
          <p:cNvSpPr/>
          <p:nvPr/>
        </p:nvSpPr>
        <p:spPr>
          <a:xfrm>
            <a:off x="3272448" y="2348880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7897DF8-04E2-4D13-BDE8-706EA0CC54CB}"/>
              </a:ext>
            </a:extLst>
          </p:cNvPr>
          <p:cNvSpPr/>
          <p:nvPr/>
        </p:nvSpPr>
        <p:spPr>
          <a:xfrm>
            <a:off x="3776504" y="2348880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0AB4D79-3B5D-4252-BAED-F9D89AD21968}"/>
              </a:ext>
            </a:extLst>
          </p:cNvPr>
          <p:cNvSpPr/>
          <p:nvPr/>
        </p:nvSpPr>
        <p:spPr>
          <a:xfrm>
            <a:off x="4281670" y="2348880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5CC1ABC-162E-4B38-88EF-428151CCAE06}"/>
              </a:ext>
            </a:extLst>
          </p:cNvPr>
          <p:cNvSpPr/>
          <p:nvPr/>
        </p:nvSpPr>
        <p:spPr>
          <a:xfrm>
            <a:off x="4785726" y="2348880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C2C64382-9854-46F2-908B-B3FAF26604BA}"/>
              </a:ext>
            </a:extLst>
          </p:cNvPr>
          <p:cNvSpPr/>
          <p:nvPr/>
        </p:nvSpPr>
        <p:spPr>
          <a:xfrm>
            <a:off x="5289782" y="2348880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919303A-916D-4974-9073-2E2240CD756F}"/>
              </a:ext>
            </a:extLst>
          </p:cNvPr>
          <p:cNvSpPr/>
          <p:nvPr/>
        </p:nvSpPr>
        <p:spPr>
          <a:xfrm>
            <a:off x="5793838" y="2348880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ADEC6C2-6E3C-4BF3-A1B5-5C997C80AFE9}"/>
              </a:ext>
            </a:extLst>
          </p:cNvPr>
          <p:cNvSpPr/>
          <p:nvPr/>
        </p:nvSpPr>
        <p:spPr>
          <a:xfrm>
            <a:off x="6297894" y="2348880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5A23FF8-5C7D-44B9-85A5-4E13CDC85759}"/>
              </a:ext>
            </a:extLst>
          </p:cNvPr>
          <p:cNvSpPr txBox="1"/>
          <p:nvPr/>
        </p:nvSpPr>
        <p:spPr>
          <a:xfrm>
            <a:off x="1352600" y="2416242"/>
            <a:ext cx="311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a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F71BD22-BE44-463C-8FDA-781C58231BF8}"/>
              </a:ext>
            </a:extLst>
          </p:cNvPr>
          <p:cNvSpPr txBox="1"/>
          <p:nvPr/>
        </p:nvSpPr>
        <p:spPr>
          <a:xfrm>
            <a:off x="3710164" y="3137131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[4]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C42D87DF-0281-4557-8CCB-978C57E3948C}"/>
              </a:ext>
            </a:extLst>
          </p:cNvPr>
          <p:cNvCxnSpPr>
            <a:cxnSpLocks/>
            <a:stCxn id="40" idx="0"/>
          </p:cNvCxnSpPr>
          <p:nvPr/>
        </p:nvCxnSpPr>
        <p:spPr>
          <a:xfrm flipV="1">
            <a:off x="3992453" y="2849099"/>
            <a:ext cx="0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17003735-E9D6-46C1-B2CA-7FFA0FB742A1}"/>
              </a:ext>
            </a:extLst>
          </p:cNvPr>
          <p:cNvGrpSpPr/>
          <p:nvPr/>
        </p:nvGrpSpPr>
        <p:grpSpPr>
          <a:xfrm>
            <a:off x="710042" y="3826661"/>
            <a:ext cx="8460941" cy="538443"/>
            <a:chOff x="704528" y="1448780"/>
            <a:chExt cx="7920881" cy="1008112"/>
          </a:xfrm>
        </p:grpSpPr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C6D5DF1D-F35D-469D-8348-36EDA2ACC820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F238BA54-F671-4C50-BFEA-F4FF9CF08055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a[4:-1]</a:t>
              </a:r>
            </a:p>
          </p:txBody>
        </p:sp>
      </p:grp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F28E0F8B-24DD-4A32-8DDE-AA93BE239D96}"/>
              </a:ext>
            </a:extLst>
          </p:cNvPr>
          <p:cNvSpPr/>
          <p:nvPr/>
        </p:nvSpPr>
        <p:spPr>
          <a:xfrm>
            <a:off x="1760280" y="4726761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D60972BF-1F47-4AB5-8886-18450F0A1108}"/>
              </a:ext>
            </a:extLst>
          </p:cNvPr>
          <p:cNvSpPr/>
          <p:nvPr/>
        </p:nvSpPr>
        <p:spPr>
          <a:xfrm>
            <a:off x="2264336" y="4726761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182EA37A-4D94-481D-BE96-D9E32BAB314C}"/>
              </a:ext>
            </a:extLst>
          </p:cNvPr>
          <p:cNvSpPr/>
          <p:nvPr/>
        </p:nvSpPr>
        <p:spPr>
          <a:xfrm>
            <a:off x="2768392" y="4726761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600FC362-3533-4B59-B15E-420D578B5D64}"/>
              </a:ext>
            </a:extLst>
          </p:cNvPr>
          <p:cNvSpPr/>
          <p:nvPr/>
        </p:nvSpPr>
        <p:spPr>
          <a:xfrm>
            <a:off x="3272448" y="4726761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8AC2A543-5086-44D7-80FD-617A6F8A6DE4}"/>
              </a:ext>
            </a:extLst>
          </p:cNvPr>
          <p:cNvSpPr/>
          <p:nvPr/>
        </p:nvSpPr>
        <p:spPr>
          <a:xfrm>
            <a:off x="3776504" y="4726761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1632C11D-C617-4721-B14E-A425F5816B68}"/>
              </a:ext>
            </a:extLst>
          </p:cNvPr>
          <p:cNvSpPr/>
          <p:nvPr/>
        </p:nvSpPr>
        <p:spPr>
          <a:xfrm>
            <a:off x="4281670" y="4726761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43EE6C91-FBF0-47C0-A041-987A33CB3D42}"/>
              </a:ext>
            </a:extLst>
          </p:cNvPr>
          <p:cNvSpPr/>
          <p:nvPr/>
        </p:nvSpPr>
        <p:spPr>
          <a:xfrm>
            <a:off x="4785726" y="4726761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0D0E5977-5739-4064-8366-9DFF644E492D}"/>
              </a:ext>
            </a:extLst>
          </p:cNvPr>
          <p:cNvSpPr/>
          <p:nvPr/>
        </p:nvSpPr>
        <p:spPr>
          <a:xfrm>
            <a:off x="5289782" y="4726761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B39616D4-D4BE-472D-BCD8-FC884E783DDD}"/>
              </a:ext>
            </a:extLst>
          </p:cNvPr>
          <p:cNvSpPr/>
          <p:nvPr/>
        </p:nvSpPr>
        <p:spPr>
          <a:xfrm>
            <a:off x="5793838" y="4726761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A714FCD4-3031-42B2-95D4-2275A2ABC307}"/>
              </a:ext>
            </a:extLst>
          </p:cNvPr>
          <p:cNvSpPr/>
          <p:nvPr/>
        </p:nvSpPr>
        <p:spPr>
          <a:xfrm>
            <a:off x="6297894" y="4726761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C16CC319-F55C-48B0-9F50-7A657790BED8}"/>
              </a:ext>
            </a:extLst>
          </p:cNvPr>
          <p:cNvSpPr txBox="1"/>
          <p:nvPr/>
        </p:nvSpPr>
        <p:spPr>
          <a:xfrm>
            <a:off x="1352600" y="4794123"/>
            <a:ext cx="311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a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478F922-4127-4523-AA61-4AEAF27BA158}"/>
              </a:ext>
            </a:extLst>
          </p:cNvPr>
          <p:cNvSpPr txBox="1"/>
          <p:nvPr/>
        </p:nvSpPr>
        <p:spPr>
          <a:xfrm>
            <a:off x="4784149" y="3137131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[6]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C64B95AF-C044-4861-B425-DE3A9AC52F7E}"/>
              </a:ext>
            </a:extLst>
          </p:cNvPr>
          <p:cNvCxnSpPr>
            <a:cxnSpLocks/>
            <a:stCxn id="39" idx="0"/>
          </p:cNvCxnSpPr>
          <p:nvPr/>
        </p:nvCxnSpPr>
        <p:spPr>
          <a:xfrm flipV="1">
            <a:off x="5066438" y="2857483"/>
            <a:ext cx="0" cy="2796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D907656B-E17A-4132-878A-364FDFCD8E5A}"/>
              </a:ext>
            </a:extLst>
          </p:cNvPr>
          <p:cNvSpPr txBox="1"/>
          <p:nvPr/>
        </p:nvSpPr>
        <p:spPr>
          <a:xfrm>
            <a:off x="5239177" y="3137131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[7]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075A5565-96D1-457A-A43D-3CB373697871}"/>
              </a:ext>
            </a:extLst>
          </p:cNvPr>
          <p:cNvCxnSpPr>
            <a:cxnSpLocks/>
            <a:stCxn id="42" idx="0"/>
          </p:cNvCxnSpPr>
          <p:nvPr/>
        </p:nvCxnSpPr>
        <p:spPr>
          <a:xfrm flipV="1">
            <a:off x="5521466" y="2852936"/>
            <a:ext cx="0" cy="2841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84A7895E-A931-4DA1-A341-B72BA15F140D}"/>
              </a:ext>
            </a:extLst>
          </p:cNvPr>
          <p:cNvSpPr txBox="1"/>
          <p:nvPr/>
        </p:nvSpPr>
        <p:spPr>
          <a:xfrm>
            <a:off x="3718787" y="5518849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[4]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646C31A6-C118-4F7A-B0B7-A3662E1BEE25}"/>
              </a:ext>
            </a:extLst>
          </p:cNvPr>
          <p:cNvCxnSpPr>
            <a:cxnSpLocks/>
            <a:stCxn id="46" idx="0"/>
          </p:cNvCxnSpPr>
          <p:nvPr/>
        </p:nvCxnSpPr>
        <p:spPr>
          <a:xfrm flipV="1">
            <a:off x="4001076" y="5230817"/>
            <a:ext cx="0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38A24C04-61C1-4AA9-879E-259E7F0B9DEB}"/>
              </a:ext>
            </a:extLst>
          </p:cNvPr>
          <p:cNvSpPr txBox="1"/>
          <p:nvPr/>
        </p:nvSpPr>
        <p:spPr>
          <a:xfrm>
            <a:off x="5700337" y="5518849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[-2]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CD129929-B27E-4120-BDE4-3A3703C16165}"/>
              </a:ext>
            </a:extLst>
          </p:cNvPr>
          <p:cNvCxnSpPr>
            <a:cxnSpLocks/>
            <a:stCxn id="52" idx="0"/>
            <a:endCxn id="83" idx="2"/>
          </p:cNvCxnSpPr>
          <p:nvPr/>
        </p:nvCxnSpPr>
        <p:spPr>
          <a:xfrm flipH="1" flipV="1">
            <a:off x="6045866" y="5230817"/>
            <a:ext cx="79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3719283C-63EA-44EE-AF18-E35E5A09AC7F}"/>
              </a:ext>
            </a:extLst>
          </p:cNvPr>
          <p:cNvSpPr txBox="1"/>
          <p:nvPr/>
        </p:nvSpPr>
        <p:spPr>
          <a:xfrm>
            <a:off x="6210136" y="5518849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[-1]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5E4A76DD-647E-4E15-98F6-D81B25749AE5}"/>
              </a:ext>
            </a:extLst>
          </p:cNvPr>
          <p:cNvCxnSpPr>
            <a:cxnSpLocks/>
            <a:stCxn id="54" idx="0"/>
            <a:endCxn id="86" idx="2"/>
          </p:cNvCxnSpPr>
          <p:nvPr/>
        </p:nvCxnSpPr>
        <p:spPr>
          <a:xfrm flipH="1" flipV="1">
            <a:off x="6549922" y="5230817"/>
            <a:ext cx="5822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989697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인덱스 증가폭 사용하기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4-2 </a:t>
            </a:r>
            <a:r>
              <a:rPr lang="ko-KR" altLang="en-US">
                <a:latin typeface="+mj-ea"/>
                <a:ea typeface="+mj-ea"/>
              </a:rPr>
              <a:t>시퀀스 자료형</a:t>
            </a: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2673443F-B3F3-4EF5-95BC-9FBBBE89E469}"/>
              </a:ext>
            </a:extLst>
          </p:cNvPr>
          <p:cNvGrpSpPr/>
          <p:nvPr/>
        </p:nvGrpSpPr>
        <p:grpSpPr>
          <a:xfrm>
            <a:off x="664772" y="1695324"/>
            <a:ext cx="8460941" cy="750659"/>
            <a:chOff x="704528" y="1448780"/>
            <a:chExt cx="7920881" cy="1008112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19F7AA3E-51EC-428E-9908-2359E5DD760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1B725443-C676-4714-A66F-6CFE7B935866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= [0, 10, 20, 30, 40, 50, 60, 70, 80, 90]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a[2:8:3]</a:t>
              </a:r>
            </a:p>
          </p:txBody>
        </p:sp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8721CC5-27FB-44C6-A6FE-78BDB7F748F2}"/>
              </a:ext>
            </a:extLst>
          </p:cNvPr>
          <p:cNvSpPr/>
          <p:nvPr/>
        </p:nvSpPr>
        <p:spPr>
          <a:xfrm>
            <a:off x="1760280" y="2960948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A794859-8051-44F2-9E07-3504B6A00013}"/>
              </a:ext>
            </a:extLst>
          </p:cNvPr>
          <p:cNvSpPr/>
          <p:nvPr/>
        </p:nvSpPr>
        <p:spPr>
          <a:xfrm>
            <a:off x="2264336" y="2960948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809BD63-CAE1-4B88-A3AC-C0ECA1972566}"/>
              </a:ext>
            </a:extLst>
          </p:cNvPr>
          <p:cNvSpPr/>
          <p:nvPr/>
        </p:nvSpPr>
        <p:spPr>
          <a:xfrm>
            <a:off x="2768392" y="2960948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DC3F61C-FBE0-405B-846A-B30DCFD7B20D}"/>
              </a:ext>
            </a:extLst>
          </p:cNvPr>
          <p:cNvSpPr/>
          <p:nvPr/>
        </p:nvSpPr>
        <p:spPr>
          <a:xfrm>
            <a:off x="3272448" y="2960948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7897DF8-04E2-4D13-BDE8-706EA0CC54CB}"/>
              </a:ext>
            </a:extLst>
          </p:cNvPr>
          <p:cNvSpPr/>
          <p:nvPr/>
        </p:nvSpPr>
        <p:spPr>
          <a:xfrm>
            <a:off x="3776504" y="2960948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0AB4D79-3B5D-4252-BAED-F9D89AD21968}"/>
              </a:ext>
            </a:extLst>
          </p:cNvPr>
          <p:cNvSpPr/>
          <p:nvPr/>
        </p:nvSpPr>
        <p:spPr>
          <a:xfrm>
            <a:off x="4281670" y="2960948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5CC1ABC-162E-4B38-88EF-428151CCAE06}"/>
              </a:ext>
            </a:extLst>
          </p:cNvPr>
          <p:cNvSpPr/>
          <p:nvPr/>
        </p:nvSpPr>
        <p:spPr>
          <a:xfrm>
            <a:off x="4785726" y="2960948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C2C64382-9854-46F2-908B-B3FAF26604BA}"/>
              </a:ext>
            </a:extLst>
          </p:cNvPr>
          <p:cNvSpPr/>
          <p:nvPr/>
        </p:nvSpPr>
        <p:spPr>
          <a:xfrm>
            <a:off x="5289782" y="2960948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919303A-916D-4974-9073-2E2240CD756F}"/>
              </a:ext>
            </a:extLst>
          </p:cNvPr>
          <p:cNvSpPr/>
          <p:nvPr/>
        </p:nvSpPr>
        <p:spPr>
          <a:xfrm>
            <a:off x="5793838" y="2960948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ADEC6C2-6E3C-4BF3-A1B5-5C997C80AFE9}"/>
              </a:ext>
            </a:extLst>
          </p:cNvPr>
          <p:cNvSpPr/>
          <p:nvPr/>
        </p:nvSpPr>
        <p:spPr>
          <a:xfrm>
            <a:off x="6297894" y="2960948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5A23FF8-5C7D-44B9-85A5-4E13CDC85759}"/>
              </a:ext>
            </a:extLst>
          </p:cNvPr>
          <p:cNvSpPr txBox="1"/>
          <p:nvPr/>
        </p:nvSpPr>
        <p:spPr>
          <a:xfrm>
            <a:off x="1352600" y="3028310"/>
            <a:ext cx="311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a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57" name="Rectangle 8">
            <a:extLst>
              <a:ext uri="{FF2B5EF4-FFF2-40B4-BE49-F238E27FC236}">
                <a16:creationId xmlns:a16="http://schemas.microsoft.com/office/drawing/2014/main" id="{6DD657BF-5126-4E1B-90E2-89F2D1C4AD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7930" y="1103224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시퀀스객체</a:t>
            </a:r>
            <a:r>
              <a:rPr lang="en-US" altLang="ko-KR" b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[</a:t>
            </a:r>
            <a:r>
              <a:rPr lang="ko-KR" altLang="en-US" b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시작인덱스</a:t>
            </a:r>
            <a:r>
              <a:rPr lang="en-US" altLang="ko-KR" b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:</a:t>
            </a:r>
            <a:r>
              <a:rPr lang="ko-KR" altLang="en-US" b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끝인덱스</a:t>
            </a:r>
            <a:r>
              <a:rPr lang="en-US" altLang="ko-KR" b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:</a:t>
            </a:r>
            <a:r>
              <a:rPr lang="ko-KR" altLang="en-US" b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인덱스증가폭</a:t>
            </a:r>
            <a:r>
              <a:rPr lang="en-US" altLang="ko-KR" b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]</a:t>
            </a:r>
            <a:endParaRPr lang="ko-KR" altLang="en-US" b="1" i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07F0A1F-00BF-4F89-94CF-032E098BA590}"/>
              </a:ext>
            </a:extLst>
          </p:cNvPr>
          <p:cNvSpPr txBox="1"/>
          <p:nvPr/>
        </p:nvSpPr>
        <p:spPr>
          <a:xfrm>
            <a:off x="2713419" y="3744652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[2]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9C5C304B-F94B-47A2-9EB9-69AA444DB234}"/>
              </a:ext>
            </a:extLst>
          </p:cNvPr>
          <p:cNvCxnSpPr>
            <a:cxnSpLocks/>
            <a:stCxn id="58" idx="0"/>
          </p:cNvCxnSpPr>
          <p:nvPr/>
        </p:nvCxnSpPr>
        <p:spPr>
          <a:xfrm flipV="1">
            <a:off x="2995708" y="3456620"/>
            <a:ext cx="0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599413CF-4ED2-44E4-A5E0-2566681FBCF5}"/>
              </a:ext>
            </a:extLst>
          </p:cNvPr>
          <p:cNvSpPr txBox="1"/>
          <p:nvPr/>
        </p:nvSpPr>
        <p:spPr>
          <a:xfrm>
            <a:off x="5265542" y="3744652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[7]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6BEBD24F-2317-4284-A4DE-9020AB32A758}"/>
              </a:ext>
            </a:extLst>
          </p:cNvPr>
          <p:cNvCxnSpPr>
            <a:cxnSpLocks/>
            <a:stCxn id="60" idx="0"/>
          </p:cNvCxnSpPr>
          <p:nvPr/>
        </p:nvCxnSpPr>
        <p:spPr>
          <a:xfrm flipV="1">
            <a:off x="5547831" y="3465004"/>
            <a:ext cx="0" cy="2796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BB7178A6-7FCA-4089-ADE5-11B7EF3E1F00}"/>
              </a:ext>
            </a:extLst>
          </p:cNvPr>
          <p:cNvSpPr txBox="1"/>
          <p:nvPr/>
        </p:nvSpPr>
        <p:spPr>
          <a:xfrm>
            <a:off x="5720570" y="3744652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[8]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88DFBCE7-00EE-4597-8C8E-A524CA1CB6FB}"/>
              </a:ext>
            </a:extLst>
          </p:cNvPr>
          <p:cNvCxnSpPr>
            <a:cxnSpLocks/>
            <a:stCxn id="62" idx="0"/>
          </p:cNvCxnSpPr>
          <p:nvPr/>
        </p:nvCxnSpPr>
        <p:spPr>
          <a:xfrm flipV="1">
            <a:off x="6002859" y="3460457"/>
            <a:ext cx="0" cy="2841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BCAB5462-645A-4C27-A2EA-9EBF761AF164}"/>
              </a:ext>
            </a:extLst>
          </p:cNvPr>
          <p:cNvCxnSpPr/>
          <p:nvPr/>
        </p:nvCxnSpPr>
        <p:spPr>
          <a:xfrm>
            <a:off x="5793838" y="2636912"/>
            <a:ext cx="0" cy="1512168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연결선: 구부러짐 7">
            <a:extLst>
              <a:ext uri="{FF2B5EF4-FFF2-40B4-BE49-F238E27FC236}">
                <a16:creationId xmlns:a16="http://schemas.microsoft.com/office/drawing/2014/main" id="{35A8207F-DF39-4BA2-A307-EB6343C1E6B5}"/>
              </a:ext>
            </a:extLst>
          </p:cNvPr>
          <p:cNvCxnSpPr>
            <a:stCxn id="24" idx="0"/>
            <a:endCxn id="27" idx="0"/>
          </p:cNvCxnSpPr>
          <p:nvPr/>
        </p:nvCxnSpPr>
        <p:spPr>
          <a:xfrm rot="5400000" flipH="1" flipV="1">
            <a:off x="3777059" y="2204309"/>
            <a:ext cx="12700" cy="1513278"/>
          </a:xfrm>
          <a:prstGeom prst="curvedConnector3">
            <a:avLst>
              <a:gd name="adj1" fmla="val 1800000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연결선: 구부러짐 69">
            <a:extLst>
              <a:ext uri="{FF2B5EF4-FFF2-40B4-BE49-F238E27FC236}">
                <a16:creationId xmlns:a16="http://schemas.microsoft.com/office/drawing/2014/main" id="{443E60A6-925B-4C48-9D9A-EA5290786325}"/>
              </a:ext>
            </a:extLst>
          </p:cNvPr>
          <p:cNvCxnSpPr>
            <a:cxnSpLocks/>
            <a:stCxn id="27" idx="0"/>
            <a:endCxn id="30" idx="0"/>
          </p:cNvCxnSpPr>
          <p:nvPr/>
        </p:nvCxnSpPr>
        <p:spPr>
          <a:xfrm rot="5400000" flipH="1" flipV="1">
            <a:off x="5289782" y="2204864"/>
            <a:ext cx="12700" cy="1512168"/>
          </a:xfrm>
          <a:prstGeom prst="curvedConnector3">
            <a:avLst>
              <a:gd name="adj1" fmla="val 1800000"/>
            </a:avLst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2AF9D9CA-F27C-49B9-BFA9-583DBE1F7CF7}"/>
              </a:ext>
            </a:extLst>
          </p:cNvPr>
          <p:cNvSpPr txBox="1"/>
          <p:nvPr/>
        </p:nvSpPr>
        <p:spPr>
          <a:xfrm>
            <a:off x="3557534" y="2426423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+3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A1648A64-4AD6-48E7-8EA6-B9A37D5CFED0}"/>
              </a:ext>
            </a:extLst>
          </p:cNvPr>
          <p:cNvSpPr txBox="1"/>
          <p:nvPr/>
        </p:nvSpPr>
        <p:spPr>
          <a:xfrm>
            <a:off x="5057878" y="2426423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+3</a:t>
            </a:r>
            <a:endParaRPr lang="ko-KR" altLang="en-US">
              <a:latin typeface="Consolas" panose="020B0609020204030204" pitchFamily="49" charset="0"/>
            </a:endParaRPr>
          </a:p>
        </p:txBody>
      </p: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250815EF-D506-446F-B75E-F4D5FEF637A3}"/>
              </a:ext>
            </a:extLst>
          </p:cNvPr>
          <p:cNvGrpSpPr/>
          <p:nvPr/>
        </p:nvGrpSpPr>
        <p:grpSpPr>
          <a:xfrm>
            <a:off x="664772" y="4344991"/>
            <a:ext cx="8460941" cy="451451"/>
            <a:chOff x="704528" y="1448780"/>
            <a:chExt cx="7920881" cy="1008112"/>
          </a:xfrm>
        </p:grpSpPr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7F39AA4B-A6D5-4098-B365-1354656E4802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30520058-CB3E-49AE-8BE5-10AB272681E0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a[2:9:3]</a:t>
              </a:r>
            </a:p>
          </p:txBody>
        </p:sp>
      </p:grp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3DED1670-296C-4ECF-A3F7-D10DAE62A4CF}"/>
              </a:ext>
            </a:extLst>
          </p:cNvPr>
          <p:cNvSpPr/>
          <p:nvPr/>
        </p:nvSpPr>
        <p:spPr>
          <a:xfrm>
            <a:off x="1760280" y="5475693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0E25BE0B-F046-4E3A-A1B3-66F5D9A9076D}"/>
              </a:ext>
            </a:extLst>
          </p:cNvPr>
          <p:cNvSpPr/>
          <p:nvPr/>
        </p:nvSpPr>
        <p:spPr>
          <a:xfrm>
            <a:off x="2264336" y="5475693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DE76C548-817D-4010-826B-0FD05746EDB6}"/>
              </a:ext>
            </a:extLst>
          </p:cNvPr>
          <p:cNvSpPr/>
          <p:nvPr/>
        </p:nvSpPr>
        <p:spPr>
          <a:xfrm>
            <a:off x="2768392" y="5475693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D8B53AF1-D18B-48F6-941E-6940CDCB8B93}"/>
              </a:ext>
            </a:extLst>
          </p:cNvPr>
          <p:cNvSpPr/>
          <p:nvPr/>
        </p:nvSpPr>
        <p:spPr>
          <a:xfrm>
            <a:off x="3272448" y="5475693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520D025D-2006-40F5-BA14-9EC44AC15D04}"/>
              </a:ext>
            </a:extLst>
          </p:cNvPr>
          <p:cNvSpPr/>
          <p:nvPr/>
        </p:nvSpPr>
        <p:spPr>
          <a:xfrm>
            <a:off x="3776504" y="5475693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883672D7-A926-4DB6-836A-D697EF549FD1}"/>
              </a:ext>
            </a:extLst>
          </p:cNvPr>
          <p:cNvSpPr/>
          <p:nvPr/>
        </p:nvSpPr>
        <p:spPr>
          <a:xfrm>
            <a:off x="4281670" y="5475693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02ED74E-0FCC-47E2-BC46-B7248F58C06C}"/>
              </a:ext>
            </a:extLst>
          </p:cNvPr>
          <p:cNvSpPr/>
          <p:nvPr/>
        </p:nvSpPr>
        <p:spPr>
          <a:xfrm>
            <a:off x="4785726" y="5475693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017E14EF-EE90-44A6-B1FF-FC9199BB2127}"/>
              </a:ext>
            </a:extLst>
          </p:cNvPr>
          <p:cNvSpPr/>
          <p:nvPr/>
        </p:nvSpPr>
        <p:spPr>
          <a:xfrm>
            <a:off x="5289782" y="5475693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4F00B3E7-60B6-4759-B306-7432990527D4}"/>
              </a:ext>
            </a:extLst>
          </p:cNvPr>
          <p:cNvSpPr/>
          <p:nvPr/>
        </p:nvSpPr>
        <p:spPr>
          <a:xfrm>
            <a:off x="5793838" y="5475693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29C45C71-78CA-4E18-B29B-2EAAE7C58352}"/>
              </a:ext>
            </a:extLst>
          </p:cNvPr>
          <p:cNvSpPr/>
          <p:nvPr/>
        </p:nvSpPr>
        <p:spPr>
          <a:xfrm>
            <a:off x="6297894" y="5475693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B4AE0BC2-C9C5-4EBA-8891-4B9DDD4E87F7}"/>
              </a:ext>
            </a:extLst>
          </p:cNvPr>
          <p:cNvSpPr txBox="1"/>
          <p:nvPr/>
        </p:nvSpPr>
        <p:spPr>
          <a:xfrm>
            <a:off x="1352600" y="5543055"/>
            <a:ext cx="311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a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25E684CA-AC61-40B3-9AF8-2BF993FDDADD}"/>
              </a:ext>
            </a:extLst>
          </p:cNvPr>
          <p:cNvSpPr txBox="1"/>
          <p:nvPr/>
        </p:nvSpPr>
        <p:spPr>
          <a:xfrm>
            <a:off x="2713419" y="6259397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[2]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E3441720-FDE2-487F-BEC9-9113F32E56E6}"/>
              </a:ext>
            </a:extLst>
          </p:cNvPr>
          <p:cNvCxnSpPr>
            <a:cxnSpLocks/>
            <a:stCxn id="93" idx="0"/>
          </p:cNvCxnSpPr>
          <p:nvPr/>
        </p:nvCxnSpPr>
        <p:spPr>
          <a:xfrm flipV="1">
            <a:off x="2995708" y="5971365"/>
            <a:ext cx="0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07EB9AA6-37BE-43C9-8D0E-6B581762B6E6}"/>
              </a:ext>
            </a:extLst>
          </p:cNvPr>
          <p:cNvSpPr txBox="1"/>
          <p:nvPr/>
        </p:nvSpPr>
        <p:spPr>
          <a:xfrm>
            <a:off x="5769598" y="6259397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[8]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A4522657-AB9B-4EF5-B0BD-1893548B0AB6}"/>
              </a:ext>
            </a:extLst>
          </p:cNvPr>
          <p:cNvCxnSpPr>
            <a:cxnSpLocks/>
            <a:stCxn id="95" idx="0"/>
          </p:cNvCxnSpPr>
          <p:nvPr/>
        </p:nvCxnSpPr>
        <p:spPr>
          <a:xfrm flipV="1">
            <a:off x="6051887" y="5979749"/>
            <a:ext cx="0" cy="2796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>
            <a:extLst>
              <a:ext uri="{FF2B5EF4-FFF2-40B4-BE49-F238E27FC236}">
                <a16:creationId xmlns:a16="http://schemas.microsoft.com/office/drawing/2014/main" id="{3778760F-61DE-466B-806B-09590129122A}"/>
              </a:ext>
            </a:extLst>
          </p:cNvPr>
          <p:cNvSpPr txBox="1"/>
          <p:nvPr/>
        </p:nvSpPr>
        <p:spPr>
          <a:xfrm>
            <a:off x="6224626" y="6259397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[9]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891E295C-F840-4850-966B-EEEF4794EA10}"/>
              </a:ext>
            </a:extLst>
          </p:cNvPr>
          <p:cNvCxnSpPr>
            <a:cxnSpLocks/>
            <a:stCxn id="97" idx="0"/>
          </p:cNvCxnSpPr>
          <p:nvPr/>
        </p:nvCxnSpPr>
        <p:spPr>
          <a:xfrm flipV="1">
            <a:off x="6506915" y="5975202"/>
            <a:ext cx="0" cy="2841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27F1CF44-3A62-4E5C-B124-4DC64CDD35A9}"/>
              </a:ext>
            </a:extLst>
          </p:cNvPr>
          <p:cNvCxnSpPr/>
          <p:nvPr/>
        </p:nvCxnSpPr>
        <p:spPr>
          <a:xfrm>
            <a:off x="6293537" y="5156303"/>
            <a:ext cx="0" cy="1512168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연결선: 구부러짐 99">
            <a:extLst>
              <a:ext uri="{FF2B5EF4-FFF2-40B4-BE49-F238E27FC236}">
                <a16:creationId xmlns:a16="http://schemas.microsoft.com/office/drawing/2014/main" id="{A0FB83BE-6F78-41A4-A182-08F92F63812D}"/>
              </a:ext>
            </a:extLst>
          </p:cNvPr>
          <p:cNvCxnSpPr>
            <a:stCxn id="81" idx="0"/>
            <a:endCxn id="85" idx="0"/>
          </p:cNvCxnSpPr>
          <p:nvPr/>
        </p:nvCxnSpPr>
        <p:spPr>
          <a:xfrm rot="5400000" flipH="1" flipV="1">
            <a:off x="3777059" y="4719054"/>
            <a:ext cx="12700" cy="1513278"/>
          </a:xfrm>
          <a:prstGeom prst="curvedConnector3">
            <a:avLst>
              <a:gd name="adj1" fmla="val 1800000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6943807E-EE74-4BE9-B2E2-27553E330376}"/>
              </a:ext>
            </a:extLst>
          </p:cNvPr>
          <p:cNvSpPr txBox="1"/>
          <p:nvPr/>
        </p:nvSpPr>
        <p:spPr>
          <a:xfrm>
            <a:off x="3557534" y="4941168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+3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B1CA6841-ADE7-457D-9D8A-3BE283DFD91C}"/>
              </a:ext>
            </a:extLst>
          </p:cNvPr>
          <p:cNvSpPr txBox="1"/>
          <p:nvPr/>
        </p:nvSpPr>
        <p:spPr>
          <a:xfrm>
            <a:off x="5057878" y="4941168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+3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104" name="연결선: 구부러짐 103">
            <a:extLst>
              <a:ext uri="{FF2B5EF4-FFF2-40B4-BE49-F238E27FC236}">
                <a16:creationId xmlns:a16="http://schemas.microsoft.com/office/drawing/2014/main" id="{378F7BCC-05DB-414D-BF37-94C8DEC3CC52}"/>
              </a:ext>
            </a:extLst>
          </p:cNvPr>
          <p:cNvCxnSpPr>
            <a:cxnSpLocks/>
            <a:stCxn id="85" idx="0"/>
            <a:endCxn id="90" idx="0"/>
          </p:cNvCxnSpPr>
          <p:nvPr/>
        </p:nvCxnSpPr>
        <p:spPr>
          <a:xfrm rot="5400000" flipH="1" flipV="1">
            <a:off x="5289782" y="4719609"/>
            <a:ext cx="12700" cy="1512168"/>
          </a:xfrm>
          <a:prstGeom prst="curvedConnector3">
            <a:avLst>
              <a:gd name="adj1" fmla="val 1800000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5557649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인덱스 생략하기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4-2 </a:t>
            </a:r>
            <a:r>
              <a:rPr lang="ko-KR" altLang="en-US">
                <a:latin typeface="+mj-ea"/>
                <a:ea typeface="+mj-ea"/>
              </a:rPr>
              <a:t>시퀀스 자료형</a:t>
            </a: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2673443F-B3F3-4EF5-95BC-9FBBBE89E469}"/>
              </a:ext>
            </a:extLst>
          </p:cNvPr>
          <p:cNvGrpSpPr/>
          <p:nvPr/>
        </p:nvGrpSpPr>
        <p:grpSpPr>
          <a:xfrm>
            <a:off x="664772" y="1695324"/>
            <a:ext cx="8460941" cy="750659"/>
            <a:chOff x="704528" y="1448780"/>
            <a:chExt cx="7920881" cy="1008112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19F7AA3E-51EC-428E-9908-2359E5DD760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1B725443-C676-4714-A66F-6CFE7B935866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= [0, 10, 20, 30, 40, 50, 60, 70, 80, 90]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a[:7]</a:t>
              </a:r>
            </a:p>
          </p:txBody>
        </p:sp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8721CC5-27FB-44C6-A6FE-78BDB7F748F2}"/>
              </a:ext>
            </a:extLst>
          </p:cNvPr>
          <p:cNvSpPr/>
          <p:nvPr/>
        </p:nvSpPr>
        <p:spPr>
          <a:xfrm>
            <a:off x="1760280" y="2744924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A794859-8051-44F2-9E07-3504B6A00013}"/>
              </a:ext>
            </a:extLst>
          </p:cNvPr>
          <p:cNvSpPr/>
          <p:nvPr/>
        </p:nvSpPr>
        <p:spPr>
          <a:xfrm>
            <a:off x="2264336" y="2744924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809BD63-CAE1-4B88-A3AC-C0ECA1972566}"/>
              </a:ext>
            </a:extLst>
          </p:cNvPr>
          <p:cNvSpPr/>
          <p:nvPr/>
        </p:nvSpPr>
        <p:spPr>
          <a:xfrm>
            <a:off x="2768392" y="2744924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DC3F61C-FBE0-405B-846A-B30DCFD7B20D}"/>
              </a:ext>
            </a:extLst>
          </p:cNvPr>
          <p:cNvSpPr/>
          <p:nvPr/>
        </p:nvSpPr>
        <p:spPr>
          <a:xfrm>
            <a:off x="3272448" y="2744924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7897DF8-04E2-4D13-BDE8-706EA0CC54CB}"/>
              </a:ext>
            </a:extLst>
          </p:cNvPr>
          <p:cNvSpPr/>
          <p:nvPr/>
        </p:nvSpPr>
        <p:spPr>
          <a:xfrm>
            <a:off x="3776504" y="2744924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0AB4D79-3B5D-4252-BAED-F9D89AD21968}"/>
              </a:ext>
            </a:extLst>
          </p:cNvPr>
          <p:cNvSpPr/>
          <p:nvPr/>
        </p:nvSpPr>
        <p:spPr>
          <a:xfrm>
            <a:off x="4281670" y="2744924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5CC1ABC-162E-4B38-88EF-428151CCAE06}"/>
              </a:ext>
            </a:extLst>
          </p:cNvPr>
          <p:cNvSpPr/>
          <p:nvPr/>
        </p:nvSpPr>
        <p:spPr>
          <a:xfrm>
            <a:off x="4785726" y="2744924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C2C64382-9854-46F2-908B-B3FAF26604BA}"/>
              </a:ext>
            </a:extLst>
          </p:cNvPr>
          <p:cNvSpPr/>
          <p:nvPr/>
        </p:nvSpPr>
        <p:spPr>
          <a:xfrm>
            <a:off x="5289782" y="2744924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919303A-916D-4974-9073-2E2240CD756F}"/>
              </a:ext>
            </a:extLst>
          </p:cNvPr>
          <p:cNvSpPr/>
          <p:nvPr/>
        </p:nvSpPr>
        <p:spPr>
          <a:xfrm>
            <a:off x="5793838" y="2744924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ADEC6C2-6E3C-4BF3-A1B5-5C997C80AFE9}"/>
              </a:ext>
            </a:extLst>
          </p:cNvPr>
          <p:cNvSpPr/>
          <p:nvPr/>
        </p:nvSpPr>
        <p:spPr>
          <a:xfrm>
            <a:off x="6297894" y="2744924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5A23FF8-5C7D-44B9-85A5-4E13CDC85759}"/>
              </a:ext>
            </a:extLst>
          </p:cNvPr>
          <p:cNvSpPr txBox="1"/>
          <p:nvPr/>
        </p:nvSpPr>
        <p:spPr>
          <a:xfrm>
            <a:off x="1352600" y="2812286"/>
            <a:ext cx="311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a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57" name="Rectangle 8">
            <a:extLst>
              <a:ext uri="{FF2B5EF4-FFF2-40B4-BE49-F238E27FC236}">
                <a16:creationId xmlns:a16="http://schemas.microsoft.com/office/drawing/2014/main" id="{6DD657BF-5126-4E1B-90E2-89F2D1C4AD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7930" y="1238351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시퀀스객체</a:t>
            </a:r>
            <a:r>
              <a:rPr lang="en-US" altLang="ko-KR" b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[:</a:t>
            </a:r>
            <a:r>
              <a:rPr lang="ko-KR" altLang="en-US" b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끝인덱스</a:t>
            </a:r>
            <a:r>
              <a:rPr lang="en-US" altLang="ko-KR" b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]</a:t>
            </a:r>
            <a:endParaRPr lang="ko-KR" altLang="en-US" b="1" i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07F0A1F-00BF-4F89-94CF-032E098BA590}"/>
              </a:ext>
            </a:extLst>
          </p:cNvPr>
          <p:cNvSpPr txBox="1"/>
          <p:nvPr/>
        </p:nvSpPr>
        <p:spPr>
          <a:xfrm>
            <a:off x="1701041" y="3528628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[0]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9C5C304B-F94B-47A2-9EB9-69AA444DB234}"/>
              </a:ext>
            </a:extLst>
          </p:cNvPr>
          <p:cNvCxnSpPr>
            <a:cxnSpLocks/>
            <a:stCxn id="58" idx="0"/>
          </p:cNvCxnSpPr>
          <p:nvPr/>
        </p:nvCxnSpPr>
        <p:spPr>
          <a:xfrm flipV="1">
            <a:off x="1983330" y="3240596"/>
            <a:ext cx="0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599413CF-4ED2-44E4-A5E0-2566681FBCF5}"/>
              </a:ext>
            </a:extLst>
          </p:cNvPr>
          <p:cNvSpPr txBox="1"/>
          <p:nvPr/>
        </p:nvSpPr>
        <p:spPr>
          <a:xfrm>
            <a:off x="5265542" y="3528628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[7]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6BEBD24F-2317-4284-A4DE-9020AB32A758}"/>
              </a:ext>
            </a:extLst>
          </p:cNvPr>
          <p:cNvCxnSpPr>
            <a:cxnSpLocks/>
            <a:stCxn id="60" idx="0"/>
          </p:cNvCxnSpPr>
          <p:nvPr/>
        </p:nvCxnSpPr>
        <p:spPr>
          <a:xfrm flipV="1">
            <a:off x="5547831" y="3248980"/>
            <a:ext cx="0" cy="2796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BB7178A6-7FCA-4089-ADE5-11B7EF3E1F00}"/>
              </a:ext>
            </a:extLst>
          </p:cNvPr>
          <p:cNvSpPr txBox="1"/>
          <p:nvPr/>
        </p:nvSpPr>
        <p:spPr>
          <a:xfrm>
            <a:off x="4785726" y="3528628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[6]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88DFBCE7-00EE-4597-8C8E-A524CA1CB6FB}"/>
              </a:ext>
            </a:extLst>
          </p:cNvPr>
          <p:cNvCxnSpPr>
            <a:cxnSpLocks/>
            <a:stCxn id="62" idx="0"/>
          </p:cNvCxnSpPr>
          <p:nvPr/>
        </p:nvCxnSpPr>
        <p:spPr>
          <a:xfrm flipV="1">
            <a:off x="5068015" y="3244433"/>
            <a:ext cx="0" cy="2841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250815EF-D506-446F-B75E-F4D5FEF637A3}"/>
              </a:ext>
            </a:extLst>
          </p:cNvPr>
          <p:cNvGrpSpPr/>
          <p:nvPr/>
        </p:nvGrpSpPr>
        <p:grpSpPr>
          <a:xfrm>
            <a:off x="664772" y="4525721"/>
            <a:ext cx="8460941" cy="451451"/>
            <a:chOff x="704528" y="1448780"/>
            <a:chExt cx="7920881" cy="1008112"/>
          </a:xfrm>
        </p:grpSpPr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7F39AA4B-A6D5-4098-B365-1354656E4802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30520058-CB3E-49AE-8BE5-10AB272681E0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a[7:]</a:t>
              </a:r>
            </a:p>
          </p:txBody>
        </p:sp>
      </p:grpSp>
      <p:sp>
        <p:nvSpPr>
          <p:cNvPr id="56" name="Rectangle 8">
            <a:extLst>
              <a:ext uri="{FF2B5EF4-FFF2-40B4-BE49-F238E27FC236}">
                <a16:creationId xmlns:a16="http://schemas.microsoft.com/office/drawing/2014/main" id="{6BC3588E-4A07-48BC-BB38-8185BB66AE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7930" y="4152536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시퀀스객체</a:t>
            </a:r>
            <a:r>
              <a:rPr lang="en-US" altLang="ko-KR" b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[</a:t>
            </a:r>
            <a:r>
              <a:rPr lang="ko-KR" altLang="en-US" b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시작인덱스</a:t>
            </a:r>
            <a:r>
              <a:rPr lang="en-US" altLang="ko-KR" b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:]</a:t>
            </a:r>
            <a:endParaRPr lang="ko-KR" altLang="en-US" b="1" i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7D44B34B-556C-4BA9-B73A-713EE794F9DF}"/>
              </a:ext>
            </a:extLst>
          </p:cNvPr>
          <p:cNvSpPr/>
          <p:nvPr/>
        </p:nvSpPr>
        <p:spPr>
          <a:xfrm>
            <a:off x="1760280" y="5303857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74144CFA-E144-432B-BD1B-5DA77B94A53A}"/>
              </a:ext>
            </a:extLst>
          </p:cNvPr>
          <p:cNvSpPr/>
          <p:nvPr/>
        </p:nvSpPr>
        <p:spPr>
          <a:xfrm>
            <a:off x="2264336" y="5303857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D1B9A752-F202-4415-81E9-C81257A1183C}"/>
              </a:ext>
            </a:extLst>
          </p:cNvPr>
          <p:cNvSpPr/>
          <p:nvPr/>
        </p:nvSpPr>
        <p:spPr>
          <a:xfrm>
            <a:off x="2768392" y="5303857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8C5BAA60-7A3D-4724-9D8D-BF45E2B7272B}"/>
              </a:ext>
            </a:extLst>
          </p:cNvPr>
          <p:cNvSpPr/>
          <p:nvPr/>
        </p:nvSpPr>
        <p:spPr>
          <a:xfrm>
            <a:off x="3272448" y="5303857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7CB52E59-B41C-411F-A9DD-2B72DBB370D8}"/>
              </a:ext>
            </a:extLst>
          </p:cNvPr>
          <p:cNvSpPr/>
          <p:nvPr/>
        </p:nvSpPr>
        <p:spPr>
          <a:xfrm>
            <a:off x="3776504" y="5303857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FBC0111A-F633-4D1F-ABCC-D88366C589B5}"/>
              </a:ext>
            </a:extLst>
          </p:cNvPr>
          <p:cNvSpPr/>
          <p:nvPr/>
        </p:nvSpPr>
        <p:spPr>
          <a:xfrm>
            <a:off x="4281670" y="5303857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072F45CE-E631-4F21-A80B-29D243CCF704}"/>
              </a:ext>
            </a:extLst>
          </p:cNvPr>
          <p:cNvSpPr/>
          <p:nvPr/>
        </p:nvSpPr>
        <p:spPr>
          <a:xfrm>
            <a:off x="4785726" y="5303857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BF28234C-F1B1-4E5D-BCED-E6CEBD60E60B}"/>
              </a:ext>
            </a:extLst>
          </p:cNvPr>
          <p:cNvSpPr/>
          <p:nvPr/>
        </p:nvSpPr>
        <p:spPr>
          <a:xfrm>
            <a:off x="5289782" y="5303857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870EE92A-07C3-49A3-B034-A7ECEC2445FD}"/>
              </a:ext>
            </a:extLst>
          </p:cNvPr>
          <p:cNvSpPr/>
          <p:nvPr/>
        </p:nvSpPr>
        <p:spPr>
          <a:xfrm>
            <a:off x="5793838" y="5303857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497C2D4C-324C-4922-9DFD-F28368AAC7E6}"/>
              </a:ext>
            </a:extLst>
          </p:cNvPr>
          <p:cNvSpPr/>
          <p:nvPr/>
        </p:nvSpPr>
        <p:spPr>
          <a:xfrm>
            <a:off x="6297894" y="5303857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65B8249A-26FD-4E95-AFF6-709372F8BB65}"/>
              </a:ext>
            </a:extLst>
          </p:cNvPr>
          <p:cNvSpPr txBox="1"/>
          <p:nvPr/>
        </p:nvSpPr>
        <p:spPr>
          <a:xfrm>
            <a:off x="1352600" y="5371219"/>
            <a:ext cx="311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a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88BFE681-D2AF-4EC8-B57D-76B1170D217B}"/>
              </a:ext>
            </a:extLst>
          </p:cNvPr>
          <p:cNvSpPr txBox="1"/>
          <p:nvPr/>
        </p:nvSpPr>
        <p:spPr>
          <a:xfrm>
            <a:off x="5265542" y="6087561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[7]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018F1F12-F6ED-480E-80D8-AFB3A97FCE3F}"/>
              </a:ext>
            </a:extLst>
          </p:cNvPr>
          <p:cNvCxnSpPr>
            <a:cxnSpLocks/>
            <a:stCxn id="105" idx="0"/>
          </p:cNvCxnSpPr>
          <p:nvPr/>
        </p:nvCxnSpPr>
        <p:spPr>
          <a:xfrm flipV="1">
            <a:off x="5547831" y="5807913"/>
            <a:ext cx="0" cy="2796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520290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인덱스 생략하기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4-2 </a:t>
            </a:r>
            <a:r>
              <a:rPr lang="ko-KR" altLang="en-US">
                <a:latin typeface="+mj-ea"/>
                <a:ea typeface="+mj-ea"/>
              </a:rPr>
              <a:t>시퀀스 자료형</a:t>
            </a: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2673443F-B3F3-4EF5-95BC-9FBBBE89E469}"/>
              </a:ext>
            </a:extLst>
          </p:cNvPr>
          <p:cNvGrpSpPr/>
          <p:nvPr/>
        </p:nvGrpSpPr>
        <p:grpSpPr>
          <a:xfrm>
            <a:off x="664772" y="1695325"/>
            <a:ext cx="8460941" cy="437532"/>
            <a:chOff x="704528" y="1448780"/>
            <a:chExt cx="7920881" cy="1008112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19F7AA3E-51EC-428E-9908-2359E5DD760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1B725443-C676-4714-A66F-6CFE7B935866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a[:]</a:t>
              </a:r>
            </a:p>
          </p:txBody>
        </p:sp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8721CC5-27FB-44C6-A6FE-78BDB7F748F2}"/>
              </a:ext>
            </a:extLst>
          </p:cNvPr>
          <p:cNvSpPr/>
          <p:nvPr/>
        </p:nvSpPr>
        <p:spPr>
          <a:xfrm>
            <a:off x="1760280" y="2348880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A794859-8051-44F2-9E07-3504B6A00013}"/>
              </a:ext>
            </a:extLst>
          </p:cNvPr>
          <p:cNvSpPr/>
          <p:nvPr/>
        </p:nvSpPr>
        <p:spPr>
          <a:xfrm>
            <a:off x="2264336" y="2348880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809BD63-CAE1-4B88-A3AC-C0ECA1972566}"/>
              </a:ext>
            </a:extLst>
          </p:cNvPr>
          <p:cNvSpPr/>
          <p:nvPr/>
        </p:nvSpPr>
        <p:spPr>
          <a:xfrm>
            <a:off x="2768392" y="2348880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DC3F61C-FBE0-405B-846A-B30DCFD7B20D}"/>
              </a:ext>
            </a:extLst>
          </p:cNvPr>
          <p:cNvSpPr/>
          <p:nvPr/>
        </p:nvSpPr>
        <p:spPr>
          <a:xfrm>
            <a:off x="3272448" y="2348880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7897DF8-04E2-4D13-BDE8-706EA0CC54CB}"/>
              </a:ext>
            </a:extLst>
          </p:cNvPr>
          <p:cNvSpPr/>
          <p:nvPr/>
        </p:nvSpPr>
        <p:spPr>
          <a:xfrm>
            <a:off x="3776504" y="2348880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0AB4D79-3B5D-4252-BAED-F9D89AD21968}"/>
              </a:ext>
            </a:extLst>
          </p:cNvPr>
          <p:cNvSpPr/>
          <p:nvPr/>
        </p:nvSpPr>
        <p:spPr>
          <a:xfrm>
            <a:off x="4281670" y="2348880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5CC1ABC-162E-4B38-88EF-428151CCAE06}"/>
              </a:ext>
            </a:extLst>
          </p:cNvPr>
          <p:cNvSpPr/>
          <p:nvPr/>
        </p:nvSpPr>
        <p:spPr>
          <a:xfrm>
            <a:off x="4785726" y="2348880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C2C64382-9854-46F2-908B-B3FAF26604BA}"/>
              </a:ext>
            </a:extLst>
          </p:cNvPr>
          <p:cNvSpPr/>
          <p:nvPr/>
        </p:nvSpPr>
        <p:spPr>
          <a:xfrm>
            <a:off x="5289782" y="2348880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919303A-916D-4974-9073-2E2240CD756F}"/>
              </a:ext>
            </a:extLst>
          </p:cNvPr>
          <p:cNvSpPr/>
          <p:nvPr/>
        </p:nvSpPr>
        <p:spPr>
          <a:xfrm>
            <a:off x="5793838" y="2348880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ADEC6C2-6E3C-4BF3-A1B5-5C997C80AFE9}"/>
              </a:ext>
            </a:extLst>
          </p:cNvPr>
          <p:cNvSpPr/>
          <p:nvPr/>
        </p:nvSpPr>
        <p:spPr>
          <a:xfrm>
            <a:off x="6297894" y="2348880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5A23FF8-5C7D-44B9-85A5-4E13CDC85759}"/>
              </a:ext>
            </a:extLst>
          </p:cNvPr>
          <p:cNvSpPr txBox="1"/>
          <p:nvPr/>
        </p:nvSpPr>
        <p:spPr>
          <a:xfrm>
            <a:off x="1352600" y="2416242"/>
            <a:ext cx="311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a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57" name="Rectangle 8">
            <a:extLst>
              <a:ext uri="{FF2B5EF4-FFF2-40B4-BE49-F238E27FC236}">
                <a16:creationId xmlns:a16="http://schemas.microsoft.com/office/drawing/2014/main" id="{6DD657BF-5126-4E1B-90E2-89F2D1C4AD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7930" y="1238351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시퀀스객체</a:t>
            </a:r>
            <a:r>
              <a:rPr lang="en-US" altLang="ko-KR" b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[:]</a:t>
            </a:r>
            <a:endParaRPr lang="ko-KR" altLang="en-US" b="1" i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09DA9F94-7D88-4C14-A6E5-9125DE76F1EE}"/>
              </a:ext>
            </a:extLst>
          </p:cNvPr>
          <p:cNvGrpSpPr/>
          <p:nvPr/>
        </p:nvGrpSpPr>
        <p:grpSpPr>
          <a:xfrm>
            <a:off x="664772" y="4212662"/>
            <a:ext cx="8460941" cy="750659"/>
            <a:chOff x="704528" y="1448780"/>
            <a:chExt cx="7920881" cy="1008112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16DCF52A-1869-4358-A5CC-CCCAB7E7A1F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8925ED20-F6D8-4707-8131-2554A5A0FBF0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= [0, 10, 20, 30, 40, 50, 60, 70, 80, 90]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a[:7:2]</a:t>
              </a:r>
            </a:p>
          </p:txBody>
        </p:sp>
      </p:grpSp>
      <p:sp>
        <p:nvSpPr>
          <p:cNvPr id="82" name="Rectangle 8">
            <a:extLst>
              <a:ext uri="{FF2B5EF4-FFF2-40B4-BE49-F238E27FC236}">
                <a16:creationId xmlns:a16="http://schemas.microsoft.com/office/drawing/2014/main" id="{16E5386A-AD5F-46A5-947B-6AD8C1E8AF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7930" y="3755689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시퀀스객체</a:t>
            </a:r>
            <a:r>
              <a:rPr lang="en-US" altLang="ko-KR" b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[:</a:t>
            </a:r>
            <a:r>
              <a:rPr lang="ko-KR" altLang="en-US" b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끝인덱스</a:t>
            </a:r>
            <a:r>
              <a:rPr lang="en-US" altLang="ko-KR" b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:</a:t>
            </a:r>
            <a:r>
              <a:rPr lang="ko-KR" altLang="en-US" b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증가폭</a:t>
            </a:r>
            <a:r>
              <a:rPr lang="en-US" altLang="ko-KR" b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]</a:t>
            </a:r>
            <a:endParaRPr lang="ko-KR" altLang="en-US" b="1" i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546CEB2C-4625-4E5E-9723-B1E5633C0EC1}"/>
              </a:ext>
            </a:extLst>
          </p:cNvPr>
          <p:cNvSpPr/>
          <p:nvPr/>
        </p:nvSpPr>
        <p:spPr>
          <a:xfrm>
            <a:off x="1746734" y="5632101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7EAA27EB-7409-40B2-A0C3-E601570FF1BD}"/>
              </a:ext>
            </a:extLst>
          </p:cNvPr>
          <p:cNvSpPr/>
          <p:nvPr/>
        </p:nvSpPr>
        <p:spPr>
          <a:xfrm>
            <a:off x="2250790" y="5632101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A9875094-0C40-46F4-8527-561C428221EE}"/>
              </a:ext>
            </a:extLst>
          </p:cNvPr>
          <p:cNvSpPr/>
          <p:nvPr/>
        </p:nvSpPr>
        <p:spPr>
          <a:xfrm>
            <a:off x="2754846" y="5632101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D6BA5A22-960D-415C-8790-4F78CE36073C}"/>
              </a:ext>
            </a:extLst>
          </p:cNvPr>
          <p:cNvSpPr/>
          <p:nvPr/>
        </p:nvSpPr>
        <p:spPr>
          <a:xfrm>
            <a:off x="3258902" y="5632101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A4C73225-BC84-48DF-8152-250D3AF754CF}"/>
              </a:ext>
            </a:extLst>
          </p:cNvPr>
          <p:cNvSpPr/>
          <p:nvPr/>
        </p:nvSpPr>
        <p:spPr>
          <a:xfrm>
            <a:off x="3762958" y="5632101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8FEE2061-8C39-414D-8673-B07115F687CA}"/>
              </a:ext>
            </a:extLst>
          </p:cNvPr>
          <p:cNvSpPr/>
          <p:nvPr/>
        </p:nvSpPr>
        <p:spPr>
          <a:xfrm>
            <a:off x="4268124" y="5632101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E6000842-799E-4847-85DB-20A4720C43F0}"/>
              </a:ext>
            </a:extLst>
          </p:cNvPr>
          <p:cNvSpPr/>
          <p:nvPr/>
        </p:nvSpPr>
        <p:spPr>
          <a:xfrm>
            <a:off x="4772180" y="5632101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553BDD1C-C052-416B-97F9-FF38B3B1A441}"/>
              </a:ext>
            </a:extLst>
          </p:cNvPr>
          <p:cNvSpPr/>
          <p:nvPr/>
        </p:nvSpPr>
        <p:spPr>
          <a:xfrm>
            <a:off x="5276236" y="5632101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1E1A8883-73DD-4204-8271-1B2570965894}"/>
              </a:ext>
            </a:extLst>
          </p:cNvPr>
          <p:cNvSpPr/>
          <p:nvPr/>
        </p:nvSpPr>
        <p:spPr>
          <a:xfrm>
            <a:off x="5780292" y="5632101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85B8FC84-D486-4096-8B82-FC19E9F416A1}"/>
              </a:ext>
            </a:extLst>
          </p:cNvPr>
          <p:cNvSpPr/>
          <p:nvPr/>
        </p:nvSpPr>
        <p:spPr>
          <a:xfrm>
            <a:off x="6284348" y="5632101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8990CFFF-9B8C-4D37-B14E-CCE20E317171}"/>
              </a:ext>
            </a:extLst>
          </p:cNvPr>
          <p:cNvSpPr txBox="1"/>
          <p:nvPr/>
        </p:nvSpPr>
        <p:spPr>
          <a:xfrm>
            <a:off x="1339054" y="5699463"/>
            <a:ext cx="311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a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90DD2C48-8329-4AF9-94CF-7FD43E178E2D}"/>
              </a:ext>
            </a:extLst>
          </p:cNvPr>
          <p:cNvSpPr txBox="1"/>
          <p:nvPr/>
        </p:nvSpPr>
        <p:spPr>
          <a:xfrm>
            <a:off x="1688122" y="6415805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[0]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8A7CF288-D839-4B40-8ED5-3E98398B45C1}"/>
              </a:ext>
            </a:extLst>
          </p:cNvPr>
          <p:cNvCxnSpPr>
            <a:cxnSpLocks/>
            <a:stCxn id="96" idx="0"/>
          </p:cNvCxnSpPr>
          <p:nvPr/>
        </p:nvCxnSpPr>
        <p:spPr>
          <a:xfrm flipV="1">
            <a:off x="1970411" y="6127773"/>
            <a:ext cx="0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A6084DDA-7910-4781-B0D8-8333B2CEDF7C}"/>
              </a:ext>
            </a:extLst>
          </p:cNvPr>
          <p:cNvSpPr txBox="1"/>
          <p:nvPr/>
        </p:nvSpPr>
        <p:spPr>
          <a:xfrm>
            <a:off x="4761486" y="6415805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[6]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D7811F2B-DC52-4D35-9439-8236565C937A}"/>
              </a:ext>
            </a:extLst>
          </p:cNvPr>
          <p:cNvCxnSpPr>
            <a:cxnSpLocks/>
            <a:stCxn id="98" idx="0"/>
          </p:cNvCxnSpPr>
          <p:nvPr/>
        </p:nvCxnSpPr>
        <p:spPr>
          <a:xfrm flipV="1">
            <a:off x="5043775" y="6136157"/>
            <a:ext cx="0" cy="2796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2C0A48DB-CEA8-4F9B-8550-9F69A4943898}"/>
              </a:ext>
            </a:extLst>
          </p:cNvPr>
          <p:cNvSpPr txBox="1"/>
          <p:nvPr/>
        </p:nvSpPr>
        <p:spPr>
          <a:xfrm>
            <a:off x="5216514" y="6415805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[7]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253C0B3A-B696-4550-8A9A-9C7B17BD9B9B}"/>
              </a:ext>
            </a:extLst>
          </p:cNvPr>
          <p:cNvCxnSpPr>
            <a:cxnSpLocks/>
            <a:stCxn id="100" idx="0"/>
          </p:cNvCxnSpPr>
          <p:nvPr/>
        </p:nvCxnSpPr>
        <p:spPr>
          <a:xfrm flipV="1">
            <a:off x="5498803" y="6131610"/>
            <a:ext cx="0" cy="2841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연결선 101">
            <a:extLst>
              <a:ext uri="{FF2B5EF4-FFF2-40B4-BE49-F238E27FC236}">
                <a16:creationId xmlns:a16="http://schemas.microsoft.com/office/drawing/2014/main" id="{C223D07A-F2F4-49EA-A1ED-38D6941F1A19}"/>
              </a:ext>
            </a:extLst>
          </p:cNvPr>
          <p:cNvCxnSpPr/>
          <p:nvPr/>
        </p:nvCxnSpPr>
        <p:spPr>
          <a:xfrm>
            <a:off x="5276236" y="5231845"/>
            <a:ext cx="0" cy="1512168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연결선: 구부러짐 102">
            <a:extLst>
              <a:ext uri="{FF2B5EF4-FFF2-40B4-BE49-F238E27FC236}">
                <a16:creationId xmlns:a16="http://schemas.microsoft.com/office/drawing/2014/main" id="{324EBE96-2A19-486C-9016-760169DCACF4}"/>
              </a:ext>
            </a:extLst>
          </p:cNvPr>
          <p:cNvCxnSpPr>
            <a:cxnSpLocks/>
            <a:stCxn id="87" idx="0"/>
            <a:endCxn id="89" idx="0"/>
          </p:cNvCxnSpPr>
          <p:nvPr/>
        </p:nvCxnSpPr>
        <p:spPr>
          <a:xfrm rot="5400000" flipH="1" flipV="1">
            <a:off x="3510930" y="5128045"/>
            <a:ext cx="12700" cy="1008112"/>
          </a:xfrm>
          <a:prstGeom prst="curvedConnector3">
            <a:avLst>
              <a:gd name="adj1" fmla="val 1800000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연결선: 구부러짐 103">
            <a:extLst>
              <a:ext uri="{FF2B5EF4-FFF2-40B4-BE49-F238E27FC236}">
                <a16:creationId xmlns:a16="http://schemas.microsoft.com/office/drawing/2014/main" id="{14B7BF8F-A10D-483A-B370-1733C40642B0}"/>
              </a:ext>
            </a:extLst>
          </p:cNvPr>
          <p:cNvCxnSpPr>
            <a:cxnSpLocks/>
            <a:stCxn id="91" idx="0"/>
            <a:endCxn id="93" idx="0"/>
          </p:cNvCxnSpPr>
          <p:nvPr/>
        </p:nvCxnSpPr>
        <p:spPr>
          <a:xfrm rot="5400000" flipH="1" flipV="1">
            <a:off x="5528264" y="5128045"/>
            <a:ext cx="12700" cy="1008112"/>
          </a:xfrm>
          <a:prstGeom prst="curvedConnector3">
            <a:avLst>
              <a:gd name="adj1" fmla="val 1800000"/>
            </a:avLst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Box 106">
            <a:extLst>
              <a:ext uri="{FF2B5EF4-FFF2-40B4-BE49-F238E27FC236}">
                <a16:creationId xmlns:a16="http://schemas.microsoft.com/office/drawing/2014/main" id="{42C3FC50-8E18-49C7-93B1-0C87B3EC4E07}"/>
              </a:ext>
            </a:extLst>
          </p:cNvPr>
          <p:cNvSpPr txBox="1"/>
          <p:nvPr/>
        </p:nvSpPr>
        <p:spPr>
          <a:xfrm>
            <a:off x="3305506" y="5068578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+2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3D8B77E9-D928-4806-B78E-1852F0735FBF}"/>
              </a:ext>
            </a:extLst>
          </p:cNvPr>
          <p:cNvSpPr txBox="1"/>
          <p:nvPr/>
        </p:nvSpPr>
        <p:spPr>
          <a:xfrm>
            <a:off x="4305025" y="5057061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+2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109" name="연결선: 구부러짐 108">
            <a:extLst>
              <a:ext uri="{FF2B5EF4-FFF2-40B4-BE49-F238E27FC236}">
                <a16:creationId xmlns:a16="http://schemas.microsoft.com/office/drawing/2014/main" id="{DFD0E5C0-4D61-42CB-86F2-6DD1BBA2D93F}"/>
              </a:ext>
            </a:extLst>
          </p:cNvPr>
          <p:cNvCxnSpPr>
            <a:cxnSpLocks/>
            <a:stCxn id="84" idx="0"/>
            <a:endCxn id="87" idx="0"/>
          </p:cNvCxnSpPr>
          <p:nvPr/>
        </p:nvCxnSpPr>
        <p:spPr>
          <a:xfrm rot="5400000" flipH="1" flipV="1">
            <a:off x="2502818" y="5128045"/>
            <a:ext cx="12700" cy="1008112"/>
          </a:xfrm>
          <a:prstGeom prst="curvedConnector3">
            <a:avLst>
              <a:gd name="adj1" fmla="val 1800000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7C07F628-6A27-4732-A856-A80581A037FD}"/>
              </a:ext>
            </a:extLst>
          </p:cNvPr>
          <p:cNvSpPr txBox="1"/>
          <p:nvPr/>
        </p:nvSpPr>
        <p:spPr>
          <a:xfrm>
            <a:off x="2296688" y="5068578"/>
            <a:ext cx="504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+2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111" name="연결선: 구부러짐 110">
            <a:extLst>
              <a:ext uri="{FF2B5EF4-FFF2-40B4-BE49-F238E27FC236}">
                <a16:creationId xmlns:a16="http://schemas.microsoft.com/office/drawing/2014/main" id="{1392B21B-AC45-44E9-98DF-A3E1EC6113A3}"/>
              </a:ext>
            </a:extLst>
          </p:cNvPr>
          <p:cNvCxnSpPr>
            <a:cxnSpLocks/>
            <a:stCxn id="89" idx="0"/>
            <a:endCxn id="91" idx="0"/>
          </p:cNvCxnSpPr>
          <p:nvPr/>
        </p:nvCxnSpPr>
        <p:spPr>
          <a:xfrm rot="5400000" flipH="1" flipV="1">
            <a:off x="4519597" y="5127490"/>
            <a:ext cx="12700" cy="1009222"/>
          </a:xfrm>
          <a:prstGeom prst="curvedConnector3">
            <a:avLst>
              <a:gd name="adj1" fmla="val 1800000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>
            <a:extLst>
              <a:ext uri="{FF2B5EF4-FFF2-40B4-BE49-F238E27FC236}">
                <a16:creationId xmlns:a16="http://schemas.microsoft.com/office/drawing/2014/main" id="{A4F48022-4AFE-408A-9E31-ED43E8F147F7}"/>
              </a:ext>
            </a:extLst>
          </p:cNvPr>
          <p:cNvSpPr txBox="1"/>
          <p:nvPr/>
        </p:nvSpPr>
        <p:spPr>
          <a:xfrm>
            <a:off x="5310259" y="5047179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+2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3933270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인덱스 생략하면서 음수 증가폭 사용하기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4-2 </a:t>
            </a:r>
            <a:r>
              <a:rPr lang="ko-KR" altLang="en-US">
                <a:latin typeface="+mj-ea"/>
                <a:ea typeface="+mj-ea"/>
              </a:rPr>
              <a:t>시퀀스 자료형</a:t>
            </a: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09DA9F94-7D88-4C14-A6E5-9125DE76F1EE}"/>
              </a:ext>
            </a:extLst>
          </p:cNvPr>
          <p:cNvGrpSpPr/>
          <p:nvPr/>
        </p:nvGrpSpPr>
        <p:grpSpPr>
          <a:xfrm>
            <a:off x="664772" y="1728386"/>
            <a:ext cx="8460941" cy="750659"/>
            <a:chOff x="704528" y="1448780"/>
            <a:chExt cx="7920881" cy="1008112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16DCF52A-1869-4358-A5CC-CCCAB7E7A1F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8925ED20-F6D8-4707-8131-2554A5A0FBF0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= [0, 10, 20, 30, 40, 50, 60, 70, 80, 90]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a[::-1]</a:t>
              </a:r>
            </a:p>
          </p:txBody>
        </p:sp>
      </p:grpSp>
      <p:sp>
        <p:nvSpPr>
          <p:cNvPr id="82" name="Rectangle 8">
            <a:extLst>
              <a:ext uri="{FF2B5EF4-FFF2-40B4-BE49-F238E27FC236}">
                <a16:creationId xmlns:a16="http://schemas.microsoft.com/office/drawing/2014/main" id="{16E5386A-AD5F-46A5-947B-6AD8C1E8AF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7930" y="1271413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시퀀스객체</a:t>
            </a:r>
            <a:r>
              <a:rPr lang="en-US" altLang="ko-KR" b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[::-</a:t>
            </a:r>
            <a:r>
              <a:rPr lang="ko-KR" altLang="en-US" b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증가폭</a:t>
            </a:r>
            <a:r>
              <a:rPr lang="en-US" altLang="ko-KR" b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]</a:t>
            </a:r>
            <a:endParaRPr lang="ko-KR" altLang="en-US" b="1" i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546CEB2C-4625-4E5E-9723-B1E5633C0EC1}"/>
              </a:ext>
            </a:extLst>
          </p:cNvPr>
          <p:cNvSpPr/>
          <p:nvPr/>
        </p:nvSpPr>
        <p:spPr>
          <a:xfrm>
            <a:off x="1855546" y="3103940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7EAA27EB-7409-40B2-A0C3-E601570FF1BD}"/>
              </a:ext>
            </a:extLst>
          </p:cNvPr>
          <p:cNvSpPr/>
          <p:nvPr/>
        </p:nvSpPr>
        <p:spPr>
          <a:xfrm>
            <a:off x="2359602" y="3103940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A9875094-0C40-46F4-8527-561C428221EE}"/>
              </a:ext>
            </a:extLst>
          </p:cNvPr>
          <p:cNvSpPr/>
          <p:nvPr/>
        </p:nvSpPr>
        <p:spPr>
          <a:xfrm>
            <a:off x="2863658" y="3103940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D6BA5A22-960D-415C-8790-4F78CE36073C}"/>
              </a:ext>
            </a:extLst>
          </p:cNvPr>
          <p:cNvSpPr/>
          <p:nvPr/>
        </p:nvSpPr>
        <p:spPr>
          <a:xfrm>
            <a:off x="3367714" y="3103940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A4C73225-BC84-48DF-8152-250D3AF754CF}"/>
              </a:ext>
            </a:extLst>
          </p:cNvPr>
          <p:cNvSpPr/>
          <p:nvPr/>
        </p:nvSpPr>
        <p:spPr>
          <a:xfrm>
            <a:off x="3871770" y="3103940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8FEE2061-8C39-414D-8673-B07115F687CA}"/>
              </a:ext>
            </a:extLst>
          </p:cNvPr>
          <p:cNvSpPr/>
          <p:nvPr/>
        </p:nvSpPr>
        <p:spPr>
          <a:xfrm>
            <a:off x="4376936" y="3103940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E6000842-799E-4847-85DB-20A4720C43F0}"/>
              </a:ext>
            </a:extLst>
          </p:cNvPr>
          <p:cNvSpPr/>
          <p:nvPr/>
        </p:nvSpPr>
        <p:spPr>
          <a:xfrm>
            <a:off x="4880992" y="3103940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553BDD1C-C052-416B-97F9-FF38B3B1A441}"/>
              </a:ext>
            </a:extLst>
          </p:cNvPr>
          <p:cNvSpPr/>
          <p:nvPr/>
        </p:nvSpPr>
        <p:spPr>
          <a:xfrm>
            <a:off x="5385048" y="3103940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1E1A8883-73DD-4204-8271-1B2570965894}"/>
              </a:ext>
            </a:extLst>
          </p:cNvPr>
          <p:cNvSpPr/>
          <p:nvPr/>
        </p:nvSpPr>
        <p:spPr>
          <a:xfrm>
            <a:off x="5889104" y="3103940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85B8FC84-D486-4096-8B82-FC19E9F416A1}"/>
              </a:ext>
            </a:extLst>
          </p:cNvPr>
          <p:cNvSpPr/>
          <p:nvPr/>
        </p:nvSpPr>
        <p:spPr>
          <a:xfrm>
            <a:off x="6393160" y="3103940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8990CFFF-9B8C-4D37-B14E-CCE20E317171}"/>
              </a:ext>
            </a:extLst>
          </p:cNvPr>
          <p:cNvSpPr txBox="1"/>
          <p:nvPr/>
        </p:nvSpPr>
        <p:spPr>
          <a:xfrm>
            <a:off x="1447866" y="3171302"/>
            <a:ext cx="311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a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103" name="연결선: 구부러짐 102">
            <a:extLst>
              <a:ext uri="{FF2B5EF4-FFF2-40B4-BE49-F238E27FC236}">
                <a16:creationId xmlns:a16="http://schemas.microsoft.com/office/drawing/2014/main" id="{324EBE96-2A19-486C-9016-760169DCACF4}"/>
              </a:ext>
            </a:extLst>
          </p:cNvPr>
          <p:cNvCxnSpPr>
            <a:cxnSpLocks/>
            <a:stCxn id="91" idx="0"/>
            <a:endCxn id="90" idx="0"/>
          </p:cNvCxnSpPr>
          <p:nvPr/>
        </p:nvCxnSpPr>
        <p:spPr>
          <a:xfrm rot="16200000" flipV="1">
            <a:off x="4880992" y="2851912"/>
            <a:ext cx="12700" cy="504056"/>
          </a:xfrm>
          <a:prstGeom prst="curvedConnector3">
            <a:avLst>
              <a:gd name="adj1" fmla="val 1800000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연결선: 구부러짐 108">
            <a:extLst>
              <a:ext uri="{FF2B5EF4-FFF2-40B4-BE49-F238E27FC236}">
                <a16:creationId xmlns:a16="http://schemas.microsoft.com/office/drawing/2014/main" id="{DFD0E5C0-4D61-42CB-86F2-6DD1BBA2D93F}"/>
              </a:ext>
            </a:extLst>
          </p:cNvPr>
          <p:cNvCxnSpPr>
            <a:cxnSpLocks/>
            <a:stCxn id="94" idx="0"/>
            <a:endCxn id="93" idx="0"/>
          </p:cNvCxnSpPr>
          <p:nvPr/>
        </p:nvCxnSpPr>
        <p:spPr>
          <a:xfrm rot="16200000" flipV="1">
            <a:off x="6393160" y="2851912"/>
            <a:ext cx="12700" cy="504056"/>
          </a:xfrm>
          <a:prstGeom prst="curvedConnector3">
            <a:avLst>
              <a:gd name="adj1" fmla="val 1800000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연결선: 구부러짐 110">
            <a:extLst>
              <a:ext uri="{FF2B5EF4-FFF2-40B4-BE49-F238E27FC236}">
                <a16:creationId xmlns:a16="http://schemas.microsoft.com/office/drawing/2014/main" id="{1392B21B-AC45-44E9-98DF-A3E1EC6113A3}"/>
              </a:ext>
            </a:extLst>
          </p:cNvPr>
          <p:cNvCxnSpPr>
            <a:cxnSpLocks/>
            <a:stCxn id="92" idx="0"/>
            <a:endCxn id="91" idx="0"/>
          </p:cNvCxnSpPr>
          <p:nvPr/>
        </p:nvCxnSpPr>
        <p:spPr>
          <a:xfrm rot="16200000" flipV="1">
            <a:off x="5385048" y="2851912"/>
            <a:ext cx="12700" cy="504056"/>
          </a:xfrm>
          <a:prstGeom prst="curvedConnector3">
            <a:avLst>
              <a:gd name="adj1" fmla="val 1800000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>
            <a:extLst>
              <a:ext uri="{FF2B5EF4-FFF2-40B4-BE49-F238E27FC236}">
                <a16:creationId xmlns:a16="http://schemas.microsoft.com/office/drawing/2014/main" id="{A4F48022-4AFE-408A-9E31-ED43E8F147F7}"/>
              </a:ext>
            </a:extLst>
          </p:cNvPr>
          <p:cNvSpPr txBox="1"/>
          <p:nvPr/>
        </p:nvSpPr>
        <p:spPr>
          <a:xfrm>
            <a:off x="6147482" y="2528900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-1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54" name="연결선: 구부러짐 53">
            <a:extLst>
              <a:ext uri="{FF2B5EF4-FFF2-40B4-BE49-F238E27FC236}">
                <a16:creationId xmlns:a16="http://schemas.microsoft.com/office/drawing/2014/main" id="{0C47A02F-2DDC-4865-91DD-A3B3A0BA9AE7}"/>
              </a:ext>
            </a:extLst>
          </p:cNvPr>
          <p:cNvCxnSpPr>
            <a:cxnSpLocks/>
            <a:stCxn id="93" idx="0"/>
            <a:endCxn id="92" idx="0"/>
          </p:cNvCxnSpPr>
          <p:nvPr/>
        </p:nvCxnSpPr>
        <p:spPr>
          <a:xfrm rot="16200000" flipV="1">
            <a:off x="5889104" y="2851912"/>
            <a:ext cx="12700" cy="504056"/>
          </a:xfrm>
          <a:prstGeom prst="curvedConnector3">
            <a:avLst>
              <a:gd name="adj1" fmla="val 1800000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연결선: 구부러짐 59">
            <a:extLst>
              <a:ext uri="{FF2B5EF4-FFF2-40B4-BE49-F238E27FC236}">
                <a16:creationId xmlns:a16="http://schemas.microsoft.com/office/drawing/2014/main" id="{2AE3FFA8-312D-4CFE-86A9-C3D4EF60EB93}"/>
              </a:ext>
            </a:extLst>
          </p:cNvPr>
          <p:cNvCxnSpPr>
            <a:cxnSpLocks/>
            <a:stCxn id="90" idx="0"/>
            <a:endCxn id="89" idx="0"/>
          </p:cNvCxnSpPr>
          <p:nvPr/>
        </p:nvCxnSpPr>
        <p:spPr>
          <a:xfrm rot="16200000" flipV="1">
            <a:off x="4376381" y="2851357"/>
            <a:ext cx="12700" cy="505166"/>
          </a:xfrm>
          <a:prstGeom prst="curvedConnector3">
            <a:avLst>
              <a:gd name="adj1" fmla="val 1800000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연결선: 구부러짐 62">
            <a:extLst>
              <a:ext uri="{FF2B5EF4-FFF2-40B4-BE49-F238E27FC236}">
                <a16:creationId xmlns:a16="http://schemas.microsoft.com/office/drawing/2014/main" id="{D7125C1B-16C0-4453-96C3-5A6A7CFE6796}"/>
              </a:ext>
            </a:extLst>
          </p:cNvPr>
          <p:cNvCxnSpPr>
            <a:cxnSpLocks/>
            <a:stCxn id="89" idx="0"/>
            <a:endCxn id="88" idx="0"/>
          </p:cNvCxnSpPr>
          <p:nvPr/>
        </p:nvCxnSpPr>
        <p:spPr>
          <a:xfrm rot="16200000" flipV="1">
            <a:off x="3871770" y="2851912"/>
            <a:ext cx="12700" cy="504056"/>
          </a:xfrm>
          <a:prstGeom prst="curvedConnector3">
            <a:avLst>
              <a:gd name="adj1" fmla="val 1800000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연결선: 구부러짐 65">
            <a:extLst>
              <a:ext uri="{FF2B5EF4-FFF2-40B4-BE49-F238E27FC236}">
                <a16:creationId xmlns:a16="http://schemas.microsoft.com/office/drawing/2014/main" id="{02C626FD-A5C8-4BC0-ACE8-7FA0E5FB9686}"/>
              </a:ext>
            </a:extLst>
          </p:cNvPr>
          <p:cNvCxnSpPr>
            <a:cxnSpLocks/>
            <a:stCxn id="88" idx="0"/>
            <a:endCxn id="87" idx="0"/>
          </p:cNvCxnSpPr>
          <p:nvPr/>
        </p:nvCxnSpPr>
        <p:spPr>
          <a:xfrm rot="16200000" flipV="1">
            <a:off x="3367714" y="2851912"/>
            <a:ext cx="12700" cy="504056"/>
          </a:xfrm>
          <a:prstGeom prst="curvedConnector3">
            <a:avLst>
              <a:gd name="adj1" fmla="val 1800000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연결선: 구부러짐 68">
            <a:extLst>
              <a:ext uri="{FF2B5EF4-FFF2-40B4-BE49-F238E27FC236}">
                <a16:creationId xmlns:a16="http://schemas.microsoft.com/office/drawing/2014/main" id="{F8CAC10A-6000-4391-90F9-AF1C374FA2D0}"/>
              </a:ext>
            </a:extLst>
          </p:cNvPr>
          <p:cNvCxnSpPr>
            <a:cxnSpLocks/>
            <a:stCxn id="87" idx="0"/>
            <a:endCxn id="85" idx="0"/>
          </p:cNvCxnSpPr>
          <p:nvPr/>
        </p:nvCxnSpPr>
        <p:spPr>
          <a:xfrm rot="16200000" flipV="1">
            <a:off x="2863658" y="2851912"/>
            <a:ext cx="12700" cy="504056"/>
          </a:xfrm>
          <a:prstGeom prst="curvedConnector3">
            <a:avLst>
              <a:gd name="adj1" fmla="val 1800000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연결선: 구부러짐 71">
            <a:extLst>
              <a:ext uri="{FF2B5EF4-FFF2-40B4-BE49-F238E27FC236}">
                <a16:creationId xmlns:a16="http://schemas.microsoft.com/office/drawing/2014/main" id="{FF8FC24F-898A-4018-A616-D986F5B53B40}"/>
              </a:ext>
            </a:extLst>
          </p:cNvPr>
          <p:cNvCxnSpPr>
            <a:cxnSpLocks/>
            <a:stCxn id="85" idx="0"/>
            <a:endCxn id="84" idx="0"/>
          </p:cNvCxnSpPr>
          <p:nvPr/>
        </p:nvCxnSpPr>
        <p:spPr>
          <a:xfrm rot="16200000" flipV="1">
            <a:off x="2359602" y="2851912"/>
            <a:ext cx="12700" cy="504056"/>
          </a:xfrm>
          <a:prstGeom prst="curvedConnector3">
            <a:avLst>
              <a:gd name="adj1" fmla="val 1800000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6F9B0C7E-2B16-4608-8726-48B35FF80433}"/>
              </a:ext>
            </a:extLst>
          </p:cNvPr>
          <p:cNvGrpSpPr/>
          <p:nvPr/>
        </p:nvGrpSpPr>
        <p:grpSpPr>
          <a:xfrm>
            <a:off x="650521" y="4192448"/>
            <a:ext cx="8460941" cy="460688"/>
            <a:chOff x="704528" y="1448780"/>
            <a:chExt cx="7920881" cy="1008112"/>
          </a:xfrm>
        </p:grpSpPr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9A694DF5-2599-4D5D-B09F-6CAFE09A2BAC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765CAF01-ECBC-42E9-8CB5-25D0411BB55F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a[-1:0:-1]</a:t>
              </a:r>
            </a:p>
          </p:txBody>
        </p:sp>
      </p:grp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454D75D5-F014-488D-B44F-2138C418EBD7}"/>
              </a:ext>
            </a:extLst>
          </p:cNvPr>
          <p:cNvSpPr/>
          <p:nvPr/>
        </p:nvSpPr>
        <p:spPr>
          <a:xfrm>
            <a:off x="1841295" y="5337212"/>
            <a:ext cx="504056" cy="50405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7CB44D5B-C695-4039-865D-2224E7EDC93A}"/>
              </a:ext>
            </a:extLst>
          </p:cNvPr>
          <p:cNvSpPr/>
          <p:nvPr/>
        </p:nvSpPr>
        <p:spPr>
          <a:xfrm>
            <a:off x="2345351" y="5337212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8251B902-EF9A-4D15-9BFB-153D269E39CB}"/>
              </a:ext>
            </a:extLst>
          </p:cNvPr>
          <p:cNvSpPr/>
          <p:nvPr/>
        </p:nvSpPr>
        <p:spPr>
          <a:xfrm>
            <a:off x="2849407" y="5337212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A382A125-9CA7-440B-9F51-EAFD10E80762}"/>
              </a:ext>
            </a:extLst>
          </p:cNvPr>
          <p:cNvSpPr/>
          <p:nvPr/>
        </p:nvSpPr>
        <p:spPr>
          <a:xfrm>
            <a:off x="3353463" y="5337212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DCE00B1C-B840-4F7F-A2D1-A294DCAB5D33}"/>
              </a:ext>
            </a:extLst>
          </p:cNvPr>
          <p:cNvSpPr/>
          <p:nvPr/>
        </p:nvSpPr>
        <p:spPr>
          <a:xfrm>
            <a:off x="3857519" y="5337212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51305673-5A88-4023-9853-169F76B125E6}"/>
              </a:ext>
            </a:extLst>
          </p:cNvPr>
          <p:cNvSpPr/>
          <p:nvPr/>
        </p:nvSpPr>
        <p:spPr>
          <a:xfrm>
            <a:off x="4362685" y="5337212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1A9E566A-5FA9-494F-8BA8-86B01F176122}"/>
              </a:ext>
            </a:extLst>
          </p:cNvPr>
          <p:cNvSpPr/>
          <p:nvPr/>
        </p:nvSpPr>
        <p:spPr>
          <a:xfrm>
            <a:off x="4866741" y="5337212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55543A81-44E8-4981-8B33-74270F189F5B}"/>
              </a:ext>
            </a:extLst>
          </p:cNvPr>
          <p:cNvSpPr/>
          <p:nvPr/>
        </p:nvSpPr>
        <p:spPr>
          <a:xfrm>
            <a:off x="5370797" y="5337212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8D156912-EF8B-45BA-9FEF-F5BBCD2D799A}"/>
              </a:ext>
            </a:extLst>
          </p:cNvPr>
          <p:cNvSpPr/>
          <p:nvPr/>
        </p:nvSpPr>
        <p:spPr>
          <a:xfrm>
            <a:off x="5874853" y="5337212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6BA6E6E9-DB76-4123-B991-38C31141121E}"/>
              </a:ext>
            </a:extLst>
          </p:cNvPr>
          <p:cNvSpPr/>
          <p:nvPr/>
        </p:nvSpPr>
        <p:spPr>
          <a:xfrm>
            <a:off x="6378909" y="5337212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B28BC74E-64B6-4B9D-A2FD-E6592E2F2046}"/>
              </a:ext>
            </a:extLst>
          </p:cNvPr>
          <p:cNvSpPr txBox="1"/>
          <p:nvPr/>
        </p:nvSpPr>
        <p:spPr>
          <a:xfrm>
            <a:off x="1433615" y="5404574"/>
            <a:ext cx="311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a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116" name="연결선: 구부러짐 115">
            <a:extLst>
              <a:ext uri="{FF2B5EF4-FFF2-40B4-BE49-F238E27FC236}">
                <a16:creationId xmlns:a16="http://schemas.microsoft.com/office/drawing/2014/main" id="{584F5283-0377-4B33-B1B4-D5B4D922A58D}"/>
              </a:ext>
            </a:extLst>
          </p:cNvPr>
          <p:cNvCxnSpPr>
            <a:cxnSpLocks/>
            <a:stCxn id="105" idx="0"/>
            <a:endCxn id="86" idx="0"/>
          </p:cNvCxnSpPr>
          <p:nvPr/>
        </p:nvCxnSpPr>
        <p:spPr>
          <a:xfrm rot="16200000" flipV="1">
            <a:off x="4866741" y="5085184"/>
            <a:ext cx="12700" cy="504056"/>
          </a:xfrm>
          <a:prstGeom prst="curvedConnector3">
            <a:avLst>
              <a:gd name="adj1" fmla="val 1800000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연결선: 구부러짐 116">
            <a:extLst>
              <a:ext uri="{FF2B5EF4-FFF2-40B4-BE49-F238E27FC236}">
                <a16:creationId xmlns:a16="http://schemas.microsoft.com/office/drawing/2014/main" id="{A0CCB276-3984-4AB3-96EA-6FACC169E6C3}"/>
              </a:ext>
            </a:extLst>
          </p:cNvPr>
          <p:cNvCxnSpPr>
            <a:cxnSpLocks/>
            <a:stCxn id="114" idx="0"/>
            <a:endCxn id="113" idx="0"/>
          </p:cNvCxnSpPr>
          <p:nvPr/>
        </p:nvCxnSpPr>
        <p:spPr>
          <a:xfrm rot="16200000" flipV="1">
            <a:off x="6378909" y="5085184"/>
            <a:ext cx="12700" cy="504056"/>
          </a:xfrm>
          <a:prstGeom prst="curvedConnector3">
            <a:avLst>
              <a:gd name="adj1" fmla="val 1800000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연결선: 구부러짐 117">
            <a:extLst>
              <a:ext uri="{FF2B5EF4-FFF2-40B4-BE49-F238E27FC236}">
                <a16:creationId xmlns:a16="http://schemas.microsoft.com/office/drawing/2014/main" id="{5CA1E1A1-12AD-408B-9DCD-3F4F80C50AF4}"/>
              </a:ext>
            </a:extLst>
          </p:cNvPr>
          <p:cNvCxnSpPr>
            <a:cxnSpLocks/>
            <a:stCxn id="106" idx="0"/>
            <a:endCxn id="105" idx="0"/>
          </p:cNvCxnSpPr>
          <p:nvPr/>
        </p:nvCxnSpPr>
        <p:spPr>
          <a:xfrm rot="16200000" flipV="1">
            <a:off x="5370797" y="5085184"/>
            <a:ext cx="12700" cy="504056"/>
          </a:xfrm>
          <a:prstGeom prst="curvedConnector3">
            <a:avLst>
              <a:gd name="adj1" fmla="val 1800000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6AA3F6B3-C224-4A57-B2F9-A717C02504F2}"/>
              </a:ext>
            </a:extLst>
          </p:cNvPr>
          <p:cNvSpPr txBox="1"/>
          <p:nvPr/>
        </p:nvSpPr>
        <p:spPr>
          <a:xfrm>
            <a:off x="6133231" y="4762172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-1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120" name="연결선: 구부러짐 119">
            <a:extLst>
              <a:ext uri="{FF2B5EF4-FFF2-40B4-BE49-F238E27FC236}">
                <a16:creationId xmlns:a16="http://schemas.microsoft.com/office/drawing/2014/main" id="{DEB6AF62-E63C-4024-BD41-60B92024162E}"/>
              </a:ext>
            </a:extLst>
          </p:cNvPr>
          <p:cNvCxnSpPr>
            <a:cxnSpLocks/>
            <a:stCxn id="113" idx="0"/>
            <a:endCxn id="106" idx="0"/>
          </p:cNvCxnSpPr>
          <p:nvPr/>
        </p:nvCxnSpPr>
        <p:spPr>
          <a:xfrm rot="16200000" flipV="1">
            <a:off x="5874853" y="5085184"/>
            <a:ext cx="12700" cy="504056"/>
          </a:xfrm>
          <a:prstGeom prst="curvedConnector3">
            <a:avLst>
              <a:gd name="adj1" fmla="val 1800000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연결선: 구부러짐 120">
            <a:extLst>
              <a:ext uri="{FF2B5EF4-FFF2-40B4-BE49-F238E27FC236}">
                <a16:creationId xmlns:a16="http://schemas.microsoft.com/office/drawing/2014/main" id="{1040CEFD-6DE3-487F-BC77-50C232C33473}"/>
              </a:ext>
            </a:extLst>
          </p:cNvPr>
          <p:cNvCxnSpPr>
            <a:cxnSpLocks/>
            <a:stCxn id="86" idx="0"/>
            <a:endCxn id="83" idx="0"/>
          </p:cNvCxnSpPr>
          <p:nvPr/>
        </p:nvCxnSpPr>
        <p:spPr>
          <a:xfrm rot="16200000" flipV="1">
            <a:off x="4362130" y="5084629"/>
            <a:ext cx="12700" cy="505166"/>
          </a:xfrm>
          <a:prstGeom prst="curvedConnector3">
            <a:avLst>
              <a:gd name="adj1" fmla="val 1800000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연결선: 구부러짐 121">
            <a:extLst>
              <a:ext uri="{FF2B5EF4-FFF2-40B4-BE49-F238E27FC236}">
                <a16:creationId xmlns:a16="http://schemas.microsoft.com/office/drawing/2014/main" id="{609EE22E-74A3-44DE-801B-E953836F4A88}"/>
              </a:ext>
            </a:extLst>
          </p:cNvPr>
          <p:cNvCxnSpPr>
            <a:cxnSpLocks/>
            <a:stCxn id="83" idx="0"/>
            <a:endCxn id="81" idx="0"/>
          </p:cNvCxnSpPr>
          <p:nvPr/>
        </p:nvCxnSpPr>
        <p:spPr>
          <a:xfrm rot="16200000" flipV="1">
            <a:off x="3857519" y="5085184"/>
            <a:ext cx="12700" cy="504056"/>
          </a:xfrm>
          <a:prstGeom prst="curvedConnector3">
            <a:avLst>
              <a:gd name="adj1" fmla="val 1800000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연결선: 구부러짐 122">
            <a:extLst>
              <a:ext uri="{FF2B5EF4-FFF2-40B4-BE49-F238E27FC236}">
                <a16:creationId xmlns:a16="http://schemas.microsoft.com/office/drawing/2014/main" id="{0C910FAA-8BCD-4ED6-9C25-D4D6940E2C95}"/>
              </a:ext>
            </a:extLst>
          </p:cNvPr>
          <p:cNvCxnSpPr>
            <a:cxnSpLocks/>
            <a:stCxn id="81" idx="0"/>
            <a:endCxn id="80" idx="0"/>
          </p:cNvCxnSpPr>
          <p:nvPr/>
        </p:nvCxnSpPr>
        <p:spPr>
          <a:xfrm rot="16200000" flipV="1">
            <a:off x="3353463" y="5085184"/>
            <a:ext cx="12700" cy="504056"/>
          </a:xfrm>
          <a:prstGeom prst="curvedConnector3">
            <a:avLst>
              <a:gd name="adj1" fmla="val 1800000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연결선: 구부러짐 123">
            <a:extLst>
              <a:ext uri="{FF2B5EF4-FFF2-40B4-BE49-F238E27FC236}">
                <a16:creationId xmlns:a16="http://schemas.microsoft.com/office/drawing/2014/main" id="{1C245F9F-F01D-40A7-BF0E-26939F74D6C5}"/>
              </a:ext>
            </a:extLst>
          </p:cNvPr>
          <p:cNvCxnSpPr>
            <a:cxnSpLocks/>
            <a:stCxn id="80" idx="0"/>
            <a:endCxn id="79" idx="0"/>
          </p:cNvCxnSpPr>
          <p:nvPr/>
        </p:nvCxnSpPr>
        <p:spPr>
          <a:xfrm rot="16200000" flipV="1">
            <a:off x="2849407" y="5085184"/>
            <a:ext cx="12700" cy="504056"/>
          </a:xfrm>
          <a:prstGeom prst="curvedConnector3">
            <a:avLst>
              <a:gd name="adj1" fmla="val 1800000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TextBox 125">
            <a:extLst>
              <a:ext uri="{FF2B5EF4-FFF2-40B4-BE49-F238E27FC236}">
                <a16:creationId xmlns:a16="http://schemas.microsoft.com/office/drawing/2014/main" id="{E3CAC8AA-DC5E-44E5-BD0E-426664721380}"/>
              </a:ext>
            </a:extLst>
          </p:cNvPr>
          <p:cNvSpPr txBox="1"/>
          <p:nvPr/>
        </p:nvSpPr>
        <p:spPr>
          <a:xfrm>
            <a:off x="6291679" y="5840078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[-1]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428D1752-97E5-4859-88C9-4E3378DEA4F3}"/>
              </a:ext>
            </a:extLst>
          </p:cNvPr>
          <p:cNvSpPr txBox="1"/>
          <p:nvPr/>
        </p:nvSpPr>
        <p:spPr>
          <a:xfrm>
            <a:off x="1823833" y="5821145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[0]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23A4DC2F-9AEA-416C-B2AF-BBF1E648F2B4}"/>
              </a:ext>
            </a:extLst>
          </p:cNvPr>
          <p:cNvSpPr txBox="1"/>
          <p:nvPr/>
        </p:nvSpPr>
        <p:spPr>
          <a:xfrm>
            <a:off x="2289262" y="5821145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[1]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4834440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r>
              <a:rPr lang="ko-KR" altLang="en-US">
                <a:solidFill>
                  <a:srgbClr val="000000"/>
                </a:solidFill>
              </a:rPr>
              <a:t>여러 자료구조의 슬라이스 사용하기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4-2 </a:t>
            </a:r>
            <a:r>
              <a:rPr lang="ko-KR" altLang="en-US">
                <a:latin typeface="+mj-ea"/>
                <a:ea typeface="+mj-ea"/>
              </a:rPr>
              <a:t>시퀀스 자료형</a:t>
            </a:r>
          </a:p>
        </p:txBody>
      </p:sp>
      <p:sp>
        <p:nvSpPr>
          <p:cNvPr id="45" name="Rectangle 8">
            <a:extLst>
              <a:ext uri="{FF2B5EF4-FFF2-40B4-BE49-F238E27FC236}">
                <a16:creationId xmlns:a16="http://schemas.microsoft.com/office/drawing/2014/main" id="{9D3F45B0-B417-4BE4-94B1-AFB3C215CA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72716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altLang="ko-KR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range </a:t>
            </a:r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슬라이스 사용하기</a:t>
            </a: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09DA9F94-7D88-4C14-A6E5-9125DE76F1EE}"/>
              </a:ext>
            </a:extLst>
          </p:cNvPr>
          <p:cNvGrpSpPr/>
          <p:nvPr/>
        </p:nvGrpSpPr>
        <p:grpSpPr>
          <a:xfrm>
            <a:off x="664772" y="1376772"/>
            <a:ext cx="8460941" cy="750659"/>
            <a:chOff x="704528" y="1448780"/>
            <a:chExt cx="7920881" cy="1008112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16DCF52A-1869-4358-A5CC-CCCAB7E7A1F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8925ED20-F6D8-4707-8131-2554A5A0FBF0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r</a:t>
              </a:r>
              <a:r>
                <a:rPr lang="ko-KR" altLang="en-US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ko-KR" altLang="en-US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range(10)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list(r[4:7])</a:t>
              </a:r>
            </a:p>
          </p:txBody>
        </p: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A5A1DE0A-FD10-43AF-839A-67AA048B33DD}"/>
              </a:ext>
            </a:extLst>
          </p:cNvPr>
          <p:cNvGrpSpPr/>
          <p:nvPr/>
        </p:nvGrpSpPr>
        <p:grpSpPr>
          <a:xfrm>
            <a:off x="664772" y="2240869"/>
            <a:ext cx="8460941" cy="369332"/>
            <a:chOff x="704528" y="1448780"/>
            <a:chExt cx="7920881" cy="1008112"/>
          </a:xfrm>
        </p:grpSpPr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3506C236-4713-49DC-AFC4-A3D7F6E5339F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B4148F2B-2AFE-4307-B729-69E6F737D8AB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list(r[4:])</a:t>
              </a: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0FDF0486-D7BD-498E-95E3-EFB0C313486B}"/>
              </a:ext>
            </a:extLst>
          </p:cNvPr>
          <p:cNvGrpSpPr/>
          <p:nvPr/>
        </p:nvGrpSpPr>
        <p:grpSpPr>
          <a:xfrm>
            <a:off x="664772" y="2708920"/>
            <a:ext cx="8460941" cy="369332"/>
            <a:chOff x="704528" y="1448780"/>
            <a:chExt cx="7920881" cy="1008112"/>
          </a:xfrm>
        </p:grpSpPr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BCA542C6-F4A4-4547-AC48-B9BA729CC00C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DFB3C0A6-620B-4A85-A56B-9FD764160C3F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list(r[:7:2])</a:t>
              </a:r>
            </a:p>
          </p:txBody>
        </p:sp>
      </p:grp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1CEB9FC3-EC09-41E6-B795-E90C9D343CFE}"/>
              </a:ext>
            </a:extLst>
          </p:cNvPr>
          <p:cNvGrpSpPr/>
          <p:nvPr/>
        </p:nvGrpSpPr>
        <p:grpSpPr>
          <a:xfrm>
            <a:off x="664772" y="3176972"/>
            <a:ext cx="8460941" cy="369332"/>
            <a:chOff x="704528" y="1448780"/>
            <a:chExt cx="7920881" cy="1008112"/>
          </a:xfrm>
        </p:grpSpPr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570F3926-BF50-4C89-87E7-773C5766A714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44E5A114-2097-46A5-AC4B-45D63FE1A3DA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list(r[::-1])</a:t>
              </a:r>
            </a:p>
          </p:txBody>
        </p:sp>
      </p:grpSp>
      <p:sp>
        <p:nvSpPr>
          <p:cNvPr id="68" name="Rectangle 8">
            <a:extLst>
              <a:ext uri="{FF2B5EF4-FFF2-40B4-BE49-F238E27FC236}">
                <a16:creationId xmlns:a16="http://schemas.microsoft.com/office/drawing/2014/main" id="{D8E25234-18BE-40E8-992B-43A71C837E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3825044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문자열</a:t>
            </a:r>
            <a:r>
              <a:rPr lang="en-US" altLang="ko-KR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</a:t>
            </a:r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슬라이스 사용하기</a:t>
            </a: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19B2E6EE-78DD-457C-8694-BF7092B3CDC7}"/>
              </a:ext>
            </a:extLst>
          </p:cNvPr>
          <p:cNvGrpSpPr/>
          <p:nvPr/>
        </p:nvGrpSpPr>
        <p:grpSpPr>
          <a:xfrm>
            <a:off x="664772" y="4329100"/>
            <a:ext cx="8460941" cy="750659"/>
            <a:chOff x="704528" y="1448780"/>
            <a:chExt cx="7920881" cy="1008112"/>
          </a:xfrm>
        </p:grpSpPr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4C84DC95-D0C9-4AC0-861C-4DD00069638C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97566FA2-E428-4329-853D-DD144A55BBF9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hello = 'Hello, world!'</a:t>
              </a:r>
            </a:p>
            <a:p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hello</a:t>
              </a:r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[2:9]</a:t>
              </a:r>
            </a:p>
          </p:txBody>
        </p:sp>
      </p:grp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B2933D51-75AB-4BFA-985C-B6BC5D788BB7}"/>
              </a:ext>
            </a:extLst>
          </p:cNvPr>
          <p:cNvGrpSpPr/>
          <p:nvPr/>
        </p:nvGrpSpPr>
        <p:grpSpPr>
          <a:xfrm>
            <a:off x="664772" y="5193197"/>
            <a:ext cx="8460941" cy="369332"/>
            <a:chOff x="704528" y="1448780"/>
            <a:chExt cx="7920881" cy="1008112"/>
          </a:xfrm>
        </p:grpSpPr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16A8BC26-4CAC-468D-A457-0652EA9E18D1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9AD66D3C-1EB5-402E-9E49-F1B853DEFD0E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hello[2:]</a:t>
              </a:r>
            </a:p>
          </p:txBody>
        </p:sp>
      </p:grpSp>
      <p:grpSp>
        <p:nvGrpSpPr>
          <p:cNvPr id="98" name="그룹 97">
            <a:extLst>
              <a:ext uri="{FF2B5EF4-FFF2-40B4-BE49-F238E27FC236}">
                <a16:creationId xmlns:a16="http://schemas.microsoft.com/office/drawing/2014/main" id="{8B8CD977-F26B-4533-B0EB-AFF525E29CC7}"/>
              </a:ext>
            </a:extLst>
          </p:cNvPr>
          <p:cNvGrpSpPr/>
          <p:nvPr/>
        </p:nvGrpSpPr>
        <p:grpSpPr>
          <a:xfrm>
            <a:off x="664772" y="5661248"/>
            <a:ext cx="8460941" cy="369332"/>
            <a:chOff x="704528" y="1448780"/>
            <a:chExt cx="7920881" cy="1008112"/>
          </a:xfrm>
        </p:grpSpPr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FC5ADE13-88F8-487A-980E-53A472089E1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37465E2C-C875-4D0B-B20F-53BF1C0A8871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hello[2:9]</a:t>
              </a:r>
            </a:p>
          </p:txBody>
        </p:sp>
      </p:grp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855EBAE2-8EFC-43E3-9745-A14E444CF5DA}"/>
              </a:ext>
            </a:extLst>
          </p:cNvPr>
          <p:cNvGrpSpPr/>
          <p:nvPr/>
        </p:nvGrpSpPr>
        <p:grpSpPr>
          <a:xfrm>
            <a:off x="664772" y="6129300"/>
            <a:ext cx="8460941" cy="369332"/>
            <a:chOff x="704528" y="1448780"/>
            <a:chExt cx="7920881" cy="1008112"/>
          </a:xfrm>
        </p:grpSpPr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8C21F4A3-5F95-45CD-B6BE-6EFFCFC6715C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162CA64D-8F8D-4293-A546-B0DBFA5E2B5C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hello[::-1]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7430004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r>
              <a:rPr lang="ko-KR" altLang="en-US">
                <a:solidFill>
                  <a:srgbClr val="000000"/>
                </a:solidFill>
              </a:rPr>
              <a:t>슬라이스에 요소 할당하기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4-2 </a:t>
            </a:r>
            <a:r>
              <a:rPr lang="ko-KR" altLang="en-US">
                <a:latin typeface="+mj-ea"/>
                <a:ea typeface="+mj-ea"/>
              </a:rPr>
              <a:t>시퀀스 자료형</a:t>
            </a:r>
          </a:p>
        </p:txBody>
      </p:sp>
      <p:sp>
        <p:nvSpPr>
          <p:cNvPr id="45" name="Rectangle 8">
            <a:extLst>
              <a:ext uri="{FF2B5EF4-FFF2-40B4-BE49-F238E27FC236}">
                <a16:creationId xmlns:a16="http://schemas.microsoft.com/office/drawing/2014/main" id="{9D3F45B0-B417-4BE4-94B1-AFB3C215CA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72716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시퀀스객체</a:t>
            </a:r>
            <a:r>
              <a:rPr lang="en-US" altLang="ko-KR" b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[</a:t>
            </a:r>
            <a:r>
              <a:rPr lang="ko-KR" altLang="en-US" b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시작인덱스</a:t>
            </a:r>
            <a:r>
              <a:rPr lang="en-US" altLang="ko-KR" b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:</a:t>
            </a:r>
            <a:r>
              <a:rPr lang="ko-KR" altLang="en-US" b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끝인덱스</a:t>
            </a:r>
            <a:r>
              <a:rPr lang="en-US" altLang="ko-KR" b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] = </a:t>
            </a:r>
            <a:r>
              <a:rPr lang="ko-KR" altLang="en-US" b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시퀀스 객체</a:t>
            </a:r>
            <a:endParaRPr lang="ko-KR" altLang="en-US" b="1" i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09DA9F94-7D88-4C14-A6E5-9125DE76F1EE}"/>
              </a:ext>
            </a:extLst>
          </p:cNvPr>
          <p:cNvGrpSpPr/>
          <p:nvPr/>
        </p:nvGrpSpPr>
        <p:grpSpPr>
          <a:xfrm>
            <a:off x="664772" y="1376772"/>
            <a:ext cx="8460941" cy="1044116"/>
            <a:chOff x="704528" y="1448780"/>
            <a:chExt cx="7920881" cy="1008112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16DCF52A-1869-4358-A5CC-CCCAB7E7A1F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8925ED20-F6D8-4707-8131-2554A5A0FBF0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= [0, 10, 20, 30, 40, 50, 60, 70, 80, 90]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a[2:5] = ['</a:t>
              </a:r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a', 'b', 'c']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print(a)</a:t>
              </a:r>
            </a:p>
          </p:txBody>
        </p:sp>
      </p:grp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46F4989-BA13-490A-B77F-5BFDD179C767}"/>
              </a:ext>
            </a:extLst>
          </p:cNvPr>
          <p:cNvSpPr/>
          <p:nvPr/>
        </p:nvSpPr>
        <p:spPr>
          <a:xfrm>
            <a:off x="2334698" y="299695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B6D88D5-797E-4695-A21F-46B0D57FA680}"/>
              </a:ext>
            </a:extLst>
          </p:cNvPr>
          <p:cNvSpPr/>
          <p:nvPr/>
        </p:nvSpPr>
        <p:spPr>
          <a:xfrm>
            <a:off x="2838754" y="299695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DDE952D-D7D0-4697-8F56-013643B9BF6C}"/>
              </a:ext>
            </a:extLst>
          </p:cNvPr>
          <p:cNvSpPr/>
          <p:nvPr/>
        </p:nvSpPr>
        <p:spPr>
          <a:xfrm>
            <a:off x="3342810" y="2996952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CD46583E-FC72-40CD-9070-3AB41C0EC416}"/>
              </a:ext>
            </a:extLst>
          </p:cNvPr>
          <p:cNvSpPr/>
          <p:nvPr/>
        </p:nvSpPr>
        <p:spPr>
          <a:xfrm>
            <a:off x="3846866" y="2996952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26021CC-5CB2-472C-A1CA-50638F8BCDDA}"/>
              </a:ext>
            </a:extLst>
          </p:cNvPr>
          <p:cNvSpPr/>
          <p:nvPr/>
        </p:nvSpPr>
        <p:spPr>
          <a:xfrm>
            <a:off x="4350922" y="2996952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95C24950-B667-4369-9E96-E00A0D88A360}"/>
              </a:ext>
            </a:extLst>
          </p:cNvPr>
          <p:cNvSpPr/>
          <p:nvPr/>
        </p:nvSpPr>
        <p:spPr>
          <a:xfrm>
            <a:off x="4856088" y="299695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4BF2A427-EC66-43E2-816F-4FE6E1BB1DC1}"/>
              </a:ext>
            </a:extLst>
          </p:cNvPr>
          <p:cNvSpPr/>
          <p:nvPr/>
        </p:nvSpPr>
        <p:spPr>
          <a:xfrm>
            <a:off x="5360144" y="299695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3E340C4C-F75B-44BA-9873-A4B0EA36E5D7}"/>
              </a:ext>
            </a:extLst>
          </p:cNvPr>
          <p:cNvSpPr/>
          <p:nvPr/>
        </p:nvSpPr>
        <p:spPr>
          <a:xfrm>
            <a:off x="5864200" y="299695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0082D62-248B-4CD7-81B9-210FC9F69B31}"/>
              </a:ext>
            </a:extLst>
          </p:cNvPr>
          <p:cNvSpPr/>
          <p:nvPr/>
        </p:nvSpPr>
        <p:spPr>
          <a:xfrm>
            <a:off x="6368256" y="299695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6472C53E-EBB7-4263-AC03-F1DBE8143F28}"/>
              </a:ext>
            </a:extLst>
          </p:cNvPr>
          <p:cNvSpPr/>
          <p:nvPr/>
        </p:nvSpPr>
        <p:spPr>
          <a:xfrm>
            <a:off x="6872312" y="299695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4471D76-DC0C-481C-A0E4-91184ADF325B}"/>
              </a:ext>
            </a:extLst>
          </p:cNvPr>
          <p:cNvSpPr txBox="1"/>
          <p:nvPr/>
        </p:nvSpPr>
        <p:spPr>
          <a:xfrm>
            <a:off x="1927018" y="3064314"/>
            <a:ext cx="311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a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0EB50098-B063-4633-A8D2-61E1E0BE0103}"/>
              </a:ext>
            </a:extLst>
          </p:cNvPr>
          <p:cNvSpPr/>
          <p:nvPr/>
        </p:nvSpPr>
        <p:spPr>
          <a:xfrm>
            <a:off x="2347968" y="4796043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94B7505B-FDE8-4629-BEB2-DB914BC93748}"/>
              </a:ext>
            </a:extLst>
          </p:cNvPr>
          <p:cNvSpPr/>
          <p:nvPr/>
        </p:nvSpPr>
        <p:spPr>
          <a:xfrm>
            <a:off x="2852024" y="4796043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52244CA6-C4B3-4C3D-B9E8-81E619D34165}"/>
              </a:ext>
            </a:extLst>
          </p:cNvPr>
          <p:cNvSpPr/>
          <p:nvPr/>
        </p:nvSpPr>
        <p:spPr>
          <a:xfrm>
            <a:off x="3356080" y="4796043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'a'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001E6263-9120-4059-9756-C21E6CFE1030}"/>
              </a:ext>
            </a:extLst>
          </p:cNvPr>
          <p:cNvSpPr/>
          <p:nvPr/>
        </p:nvSpPr>
        <p:spPr>
          <a:xfrm>
            <a:off x="3860136" y="4796043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'b'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17C23895-C66C-489C-B0E6-4C48545198F0}"/>
              </a:ext>
            </a:extLst>
          </p:cNvPr>
          <p:cNvSpPr/>
          <p:nvPr/>
        </p:nvSpPr>
        <p:spPr>
          <a:xfrm>
            <a:off x="4364192" y="4796043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'c'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71494D7B-1D51-4A3B-ACAF-6F1F23732F71}"/>
              </a:ext>
            </a:extLst>
          </p:cNvPr>
          <p:cNvSpPr/>
          <p:nvPr/>
        </p:nvSpPr>
        <p:spPr>
          <a:xfrm>
            <a:off x="4869358" y="4796043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B95B9FD5-5AEC-40F7-8E58-1D84518248A9}"/>
              </a:ext>
            </a:extLst>
          </p:cNvPr>
          <p:cNvSpPr/>
          <p:nvPr/>
        </p:nvSpPr>
        <p:spPr>
          <a:xfrm>
            <a:off x="5373414" y="4796043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B6802E16-38E8-4C4D-A7F3-34B4C4B9001B}"/>
              </a:ext>
            </a:extLst>
          </p:cNvPr>
          <p:cNvSpPr/>
          <p:nvPr/>
        </p:nvSpPr>
        <p:spPr>
          <a:xfrm>
            <a:off x="5877470" y="4796043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1489A120-174E-4C30-BDC7-16EC0E398017}"/>
              </a:ext>
            </a:extLst>
          </p:cNvPr>
          <p:cNvSpPr/>
          <p:nvPr/>
        </p:nvSpPr>
        <p:spPr>
          <a:xfrm>
            <a:off x="6381526" y="4796043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39616692-010A-4F0B-9FB7-A800DB58AA0B}"/>
              </a:ext>
            </a:extLst>
          </p:cNvPr>
          <p:cNvSpPr/>
          <p:nvPr/>
        </p:nvSpPr>
        <p:spPr>
          <a:xfrm>
            <a:off x="6885582" y="4796043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3AA0F9A-92FB-4B58-B528-EEF7BB019CB2}"/>
              </a:ext>
            </a:extLst>
          </p:cNvPr>
          <p:cNvSpPr txBox="1"/>
          <p:nvPr/>
        </p:nvSpPr>
        <p:spPr>
          <a:xfrm>
            <a:off x="1940288" y="4863405"/>
            <a:ext cx="311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a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56363B43-3C36-4A45-B1DD-823D5AAAE83A}"/>
              </a:ext>
            </a:extLst>
          </p:cNvPr>
          <p:cNvSpPr txBox="1"/>
          <p:nvPr/>
        </p:nvSpPr>
        <p:spPr>
          <a:xfrm>
            <a:off x="3306656" y="5579747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[2]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F5D7A179-A176-4B59-8BF8-AB91BCCBBF3E}"/>
              </a:ext>
            </a:extLst>
          </p:cNvPr>
          <p:cNvCxnSpPr>
            <a:cxnSpLocks/>
            <a:stCxn id="76" idx="0"/>
          </p:cNvCxnSpPr>
          <p:nvPr/>
        </p:nvCxnSpPr>
        <p:spPr>
          <a:xfrm flipV="1">
            <a:off x="3588945" y="5291715"/>
            <a:ext cx="0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2134957A-8A71-40E5-B90F-3CFFFE451592}"/>
              </a:ext>
            </a:extLst>
          </p:cNvPr>
          <p:cNvSpPr txBox="1"/>
          <p:nvPr/>
        </p:nvSpPr>
        <p:spPr>
          <a:xfrm>
            <a:off x="4819102" y="5579747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[5]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348156EC-84A6-41DE-BF06-E4BBA7AA471B}"/>
              </a:ext>
            </a:extLst>
          </p:cNvPr>
          <p:cNvCxnSpPr>
            <a:cxnSpLocks/>
            <a:stCxn id="78" idx="0"/>
          </p:cNvCxnSpPr>
          <p:nvPr/>
        </p:nvCxnSpPr>
        <p:spPr>
          <a:xfrm flipV="1">
            <a:off x="5101391" y="5300099"/>
            <a:ext cx="0" cy="2796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E11FE311-4A0D-469A-B507-4A4DED1ACB14}"/>
              </a:ext>
            </a:extLst>
          </p:cNvPr>
          <p:cNvSpPr txBox="1"/>
          <p:nvPr/>
        </p:nvSpPr>
        <p:spPr>
          <a:xfrm>
            <a:off x="4339286" y="5579747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[4]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1E3E2140-58A3-4E65-9E1E-43DD57FEA89E}"/>
              </a:ext>
            </a:extLst>
          </p:cNvPr>
          <p:cNvCxnSpPr>
            <a:cxnSpLocks/>
            <a:stCxn id="80" idx="0"/>
          </p:cNvCxnSpPr>
          <p:nvPr/>
        </p:nvCxnSpPr>
        <p:spPr>
          <a:xfrm flipV="1">
            <a:off x="4621575" y="5295553"/>
            <a:ext cx="0" cy="2841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7A34A807-DD4D-4938-9F2D-52AB361E140E}"/>
              </a:ext>
            </a:extLst>
          </p:cNvPr>
          <p:cNvSpPr txBox="1"/>
          <p:nvPr/>
        </p:nvSpPr>
        <p:spPr>
          <a:xfrm>
            <a:off x="774890" y="4185863"/>
            <a:ext cx="3223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a[2:5] = ['a', 'b', 'c']</a:t>
            </a:r>
          </a:p>
        </p:txBody>
      </p:sp>
      <p:sp>
        <p:nvSpPr>
          <p:cNvPr id="2" name="화살표: 아래쪽 1">
            <a:extLst>
              <a:ext uri="{FF2B5EF4-FFF2-40B4-BE49-F238E27FC236}">
                <a16:creationId xmlns:a16="http://schemas.microsoft.com/office/drawing/2014/main" id="{55E0C7C0-51DE-4762-A3F8-73437B793B01}"/>
              </a:ext>
            </a:extLst>
          </p:cNvPr>
          <p:cNvSpPr/>
          <p:nvPr/>
        </p:nvSpPr>
        <p:spPr>
          <a:xfrm>
            <a:off x="4519306" y="3825044"/>
            <a:ext cx="582085" cy="730151"/>
          </a:xfrm>
          <a:prstGeom prst="downArrow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8290674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r>
              <a:rPr lang="ko-KR" altLang="en-US">
                <a:solidFill>
                  <a:srgbClr val="000000"/>
                </a:solidFill>
              </a:rPr>
              <a:t>슬라이스에 요소 할당하기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4-2 </a:t>
            </a:r>
            <a:r>
              <a:rPr lang="ko-KR" altLang="en-US">
                <a:latin typeface="+mj-ea"/>
                <a:ea typeface="+mj-ea"/>
              </a:rPr>
              <a:t>시퀀스 자료형</a:t>
            </a:r>
          </a:p>
        </p:txBody>
      </p:sp>
      <p:sp>
        <p:nvSpPr>
          <p:cNvPr id="45" name="Rectangle 8">
            <a:extLst>
              <a:ext uri="{FF2B5EF4-FFF2-40B4-BE49-F238E27FC236}">
                <a16:creationId xmlns:a16="http://schemas.microsoft.com/office/drawing/2014/main" id="{9D3F45B0-B417-4BE4-94B1-AFB3C215CA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72716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슬라이스 범위보다 할당할 요소 개수가 적을 때</a:t>
            </a:r>
            <a:endParaRPr lang="ko-KR" altLang="en-US" b="1" i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09DA9F94-7D88-4C14-A6E5-9125DE76F1EE}"/>
              </a:ext>
            </a:extLst>
          </p:cNvPr>
          <p:cNvGrpSpPr/>
          <p:nvPr/>
        </p:nvGrpSpPr>
        <p:grpSpPr>
          <a:xfrm>
            <a:off x="664772" y="1376772"/>
            <a:ext cx="8460941" cy="1044116"/>
            <a:chOff x="704528" y="1448780"/>
            <a:chExt cx="7920881" cy="1008112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16DCF52A-1869-4358-A5CC-CCCAB7E7A1F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8925ED20-F6D8-4707-8131-2554A5A0FBF0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= [0, 10, 20, 30, 40, 50, 60, 70, 80, 90]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a[2:5] = ['</a:t>
              </a:r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a']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print(a)</a:t>
              </a:r>
            </a:p>
          </p:txBody>
        </p:sp>
      </p:grp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46F4989-BA13-490A-B77F-5BFDD179C767}"/>
              </a:ext>
            </a:extLst>
          </p:cNvPr>
          <p:cNvSpPr/>
          <p:nvPr/>
        </p:nvSpPr>
        <p:spPr>
          <a:xfrm>
            <a:off x="2334698" y="299695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B6D88D5-797E-4695-A21F-46B0D57FA680}"/>
              </a:ext>
            </a:extLst>
          </p:cNvPr>
          <p:cNvSpPr/>
          <p:nvPr/>
        </p:nvSpPr>
        <p:spPr>
          <a:xfrm>
            <a:off x="2838754" y="299695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DDE952D-D7D0-4697-8F56-013643B9BF6C}"/>
              </a:ext>
            </a:extLst>
          </p:cNvPr>
          <p:cNvSpPr/>
          <p:nvPr/>
        </p:nvSpPr>
        <p:spPr>
          <a:xfrm>
            <a:off x="3342810" y="2996952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CD46583E-FC72-40CD-9070-3AB41C0EC416}"/>
              </a:ext>
            </a:extLst>
          </p:cNvPr>
          <p:cNvSpPr/>
          <p:nvPr/>
        </p:nvSpPr>
        <p:spPr>
          <a:xfrm>
            <a:off x="3846866" y="2996952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26021CC-5CB2-472C-A1CA-50638F8BCDDA}"/>
              </a:ext>
            </a:extLst>
          </p:cNvPr>
          <p:cNvSpPr/>
          <p:nvPr/>
        </p:nvSpPr>
        <p:spPr>
          <a:xfrm>
            <a:off x="4350922" y="2996952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95C24950-B667-4369-9E96-E00A0D88A360}"/>
              </a:ext>
            </a:extLst>
          </p:cNvPr>
          <p:cNvSpPr/>
          <p:nvPr/>
        </p:nvSpPr>
        <p:spPr>
          <a:xfrm>
            <a:off x="4856088" y="299695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4BF2A427-EC66-43E2-816F-4FE6E1BB1DC1}"/>
              </a:ext>
            </a:extLst>
          </p:cNvPr>
          <p:cNvSpPr/>
          <p:nvPr/>
        </p:nvSpPr>
        <p:spPr>
          <a:xfrm>
            <a:off x="5360144" y="299695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3E340C4C-F75B-44BA-9873-A4B0EA36E5D7}"/>
              </a:ext>
            </a:extLst>
          </p:cNvPr>
          <p:cNvSpPr/>
          <p:nvPr/>
        </p:nvSpPr>
        <p:spPr>
          <a:xfrm>
            <a:off x="5864200" y="299695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0082D62-248B-4CD7-81B9-210FC9F69B31}"/>
              </a:ext>
            </a:extLst>
          </p:cNvPr>
          <p:cNvSpPr/>
          <p:nvPr/>
        </p:nvSpPr>
        <p:spPr>
          <a:xfrm>
            <a:off x="6368256" y="299695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6472C53E-EBB7-4263-AC03-F1DBE8143F28}"/>
              </a:ext>
            </a:extLst>
          </p:cNvPr>
          <p:cNvSpPr/>
          <p:nvPr/>
        </p:nvSpPr>
        <p:spPr>
          <a:xfrm>
            <a:off x="6872312" y="299695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4471D76-DC0C-481C-A0E4-91184ADF325B}"/>
              </a:ext>
            </a:extLst>
          </p:cNvPr>
          <p:cNvSpPr txBox="1"/>
          <p:nvPr/>
        </p:nvSpPr>
        <p:spPr>
          <a:xfrm>
            <a:off x="1927018" y="3064314"/>
            <a:ext cx="311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a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0EB50098-B063-4633-A8D2-61E1E0BE0103}"/>
              </a:ext>
            </a:extLst>
          </p:cNvPr>
          <p:cNvSpPr/>
          <p:nvPr/>
        </p:nvSpPr>
        <p:spPr>
          <a:xfrm>
            <a:off x="2347968" y="4796043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94B7505B-FDE8-4629-BEB2-DB914BC93748}"/>
              </a:ext>
            </a:extLst>
          </p:cNvPr>
          <p:cNvSpPr/>
          <p:nvPr/>
        </p:nvSpPr>
        <p:spPr>
          <a:xfrm>
            <a:off x="2852024" y="4796043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52244CA6-C4B3-4C3D-B9E8-81E619D34165}"/>
              </a:ext>
            </a:extLst>
          </p:cNvPr>
          <p:cNvSpPr/>
          <p:nvPr/>
        </p:nvSpPr>
        <p:spPr>
          <a:xfrm>
            <a:off x="3356080" y="4796043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'a'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71494D7B-1D51-4A3B-ACAF-6F1F23732F71}"/>
              </a:ext>
            </a:extLst>
          </p:cNvPr>
          <p:cNvSpPr/>
          <p:nvPr/>
        </p:nvSpPr>
        <p:spPr>
          <a:xfrm>
            <a:off x="3859880" y="4796043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B95B9FD5-5AEC-40F7-8E58-1D84518248A9}"/>
              </a:ext>
            </a:extLst>
          </p:cNvPr>
          <p:cNvSpPr/>
          <p:nvPr/>
        </p:nvSpPr>
        <p:spPr>
          <a:xfrm>
            <a:off x="4363936" y="4796043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B6802E16-38E8-4C4D-A7F3-34B4C4B9001B}"/>
              </a:ext>
            </a:extLst>
          </p:cNvPr>
          <p:cNvSpPr/>
          <p:nvPr/>
        </p:nvSpPr>
        <p:spPr>
          <a:xfrm>
            <a:off x="4867992" y="4796043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1489A120-174E-4C30-BDC7-16EC0E398017}"/>
              </a:ext>
            </a:extLst>
          </p:cNvPr>
          <p:cNvSpPr/>
          <p:nvPr/>
        </p:nvSpPr>
        <p:spPr>
          <a:xfrm>
            <a:off x="5372048" y="4796043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39616692-010A-4F0B-9FB7-A800DB58AA0B}"/>
              </a:ext>
            </a:extLst>
          </p:cNvPr>
          <p:cNvSpPr/>
          <p:nvPr/>
        </p:nvSpPr>
        <p:spPr>
          <a:xfrm>
            <a:off x="5876104" y="4796043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3AA0F9A-92FB-4B58-B528-EEF7BB019CB2}"/>
              </a:ext>
            </a:extLst>
          </p:cNvPr>
          <p:cNvSpPr txBox="1"/>
          <p:nvPr/>
        </p:nvSpPr>
        <p:spPr>
          <a:xfrm>
            <a:off x="1940288" y="4863405"/>
            <a:ext cx="311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a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7A34A807-DD4D-4938-9F2D-52AB361E140E}"/>
              </a:ext>
            </a:extLst>
          </p:cNvPr>
          <p:cNvSpPr txBox="1"/>
          <p:nvPr/>
        </p:nvSpPr>
        <p:spPr>
          <a:xfrm>
            <a:off x="774890" y="4185863"/>
            <a:ext cx="1957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a[2:5] = ['a']</a:t>
            </a:r>
          </a:p>
        </p:txBody>
      </p:sp>
      <p:sp>
        <p:nvSpPr>
          <p:cNvPr id="2" name="화살표: 아래쪽 1">
            <a:extLst>
              <a:ext uri="{FF2B5EF4-FFF2-40B4-BE49-F238E27FC236}">
                <a16:creationId xmlns:a16="http://schemas.microsoft.com/office/drawing/2014/main" id="{55E0C7C0-51DE-4762-A3F8-73437B793B01}"/>
              </a:ext>
            </a:extLst>
          </p:cNvPr>
          <p:cNvSpPr/>
          <p:nvPr/>
        </p:nvSpPr>
        <p:spPr>
          <a:xfrm>
            <a:off x="4519306" y="3825044"/>
            <a:ext cx="582085" cy="730151"/>
          </a:xfrm>
          <a:prstGeom prst="downArrow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5503488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r>
              <a:rPr lang="ko-KR" altLang="en-US">
                <a:solidFill>
                  <a:srgbClr val="000000"/>
                </a:solidFill>
              </a:rPr>
              <a:t>슬라이스에 요소 할당하기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4-2 </a:t>
            </a:r>
            <a:r>
              <a:rPr lang="ko-KR" altLang="en-US">
                <a:latin typeface="+mj-ea"/>
                <a:ea typeface="+mj-ea"/>
              </a:rPr>
              <a:t>시퀀스 자료형</a:t>
            </a:r>
          </a:p>
        </p:txBody>
      </p:sp>
      <p:sp>
        <p:nvSpPr>
          <p:cNvPr id="45" name="Rectangle 8">
            <a:extLst>
              <a:ext uri="{FF2B5EF4-FFF2-40B4-BE49-F238E27FC236}">
                <a16:creationId xmlns:a16="http://schemas.microsoft.com/office/drawing/2014/main" id="{9D3F45B0-B417-4BE4-94B1-AFB3C215CA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72716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슬라이스 범위보다 할당할 요소 개수가 많을 때</a:t>
            </a:r>
            <a:endParaRPr lang="ko-KR" altLang="en-US" b="1" i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09DA9F94-7D88-4C14-A6E5-9125DE76F1EE}"/>
              </a:ext>
            </a:extLst>
          </p:cNvPr>
          <p:cNvGrpSpPr/>
          <p:nvPr/>
        </p:nvGrpSpPr>
        <p:grpSpPr>
          <a:xfrm>
            <a:off x="664772" y="1376772"/>
            <a:ext cx="8460941" cy="1044116"/>
            <a:chOff x="704528" y="1448780"/>
            <a:chExt cx="7920881" cy="1008112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16DCF52A-1869-4358-A5CC-CCCAB7E7A1F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8925ED20-F6D8-4707-8131-2554A5A0FBF0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= [0, 10, 20, 30, 40, 50, 60, 70, 80, 90]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a[2:5] = ['</a:t>
              </a:r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a', 'b',</a:t>
              </a:r>
              <a:r>
                <a:rPr lang="ko-KR" altLang="en-US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'c',</a:t>
              </a:r>
              <a:r>
                <a:rPr lang="ko-KR" altLang="en-US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'd',</a:t>
              </a:r>
              <a:r>
                <a:rPr lang="ko-KR" altLang="en-US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'e']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print(a)</a:t>
              </a:r>
            </a:p>
          </p:txBody>
        </p:sp>
      </p:grp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46F4989-BA13-490A-B77F-5BFDD179C767}"/>
              </a:ext>
            </a:extLst>
          </p:cNvPr>
          <p:cNvSpPr/>
          <p:nvPr/>
        </p:nvSpPr>
        <p:spPr>
          <a:xfrm>
            <a:off x="2334698" y="299695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B6D88D5-797E-4695-A21F-46B0D57FA680}"/>
              </a:ext>
            </a:extLst>
          </p:cNvPr>
          <p:cNvSpPr/>
          <p:nvPr/>
        </p:nvSpPr>
        <p:spPr>
          <a:xfrm>
            <a:off x="2838754" y="299695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DDE952D-D7D0-4697-8F56-013643B9BF6C}"/>
              </a:ext>
            </a:extLst>
          </p:cNvPr>
          <p:cNvSpPr/>
          <p:nvPr/>
        </p:nvSpPr>
        <p:spPr>
          <a:xfrm>
            <a:off x="3342810" y="2996952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CD46583E-FC72-40CD-9070-3AB41C0EC416}"/>
              </a:ext>
            </a:extLst>
          </p:cNvPr>
          <p:cNvSpPr/>
          <p:nvPr/>
        </p:nvSpPr>
        <p:spPr>
          <a:xfrm>
            <a:off x="3846866" y="2996952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26021CC-5CB2-472C-A1CA-50638F8BCDDA}"/>
              </a:ext>
            </a:extLst>
          </p:cNvPr>
          <p:cNvSpPr/>
          <p:nvPr/>
        </p:nvSpPr>
        <p:spPr>
          <a:xfrm>
            <a:off x="4350922" y="2996952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95C24950-B667-4369-9E96-E00A0D88A360}"/>
              </a:ext>
            </a:extLst>
          </p:cNvPr>
          <p:cNvSpPr/>
          <p:nvPr/>
        </p:nvSpPr>
        <p:spPr>
          <a:xfrm>
            <a:off x="4856088" y="299695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4BF2A427-EC66-43E2-816F-4FE6E1BB1DC1}"/>
              </a:ext>
            </a:extLst>
          </p:cNvPr>
          <p:cNvSpPr/>
          <p:nvPr/>
        </p:nvSpPr>
        <p:spPr>
          <a:xfrm>
            <a:off x="5360144" y="299695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3E340C4C-F75B-44BA-9873-A4B0EA36E5D7}"/>
              </a:ext>
            </a:extLst>
          </p:cNvPr>
          <p:cNvSpPr/>
          <p:nvPr/>
        </p:nvSpPr>
        <p:spPr>
          <a:xfrm>
            <a:off x="5864200" y="299695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0082D62-248B-4CD7-81B9-210FC9F69B31}"/>
              </a:ext>
            </a:extLst>
          </p:cNvPr>
          <p:cNvSpPr/>
          <p:nvPr/>
        </p:nvSpPr>
        <p:spPr>
          <a:xfrm>
            <a:off x="6368256" y="299695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6472C53E-EBB7-4263-AC03-F1DBE8143F28}"/>
              </a:ext>
            </a:extLst>
          </p:cNvPr>
          <p:cNvSpPr/>
          <p:nvPr/>
        </p:nvSpPr>
        <p:spPr>
          <a:xfrm>
            <a:off x="6872312" y="299695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4471D76-DC0C-481C-A0E4-91184ADF325B}"/>
              </a:ext>
            </a:extLst>
          </p:cNvPr>
          <p:cNvSpPr txBox="1"/>
          <p:nvPr/>
        </p:nvSpPr>
        <p:spPr>
          <a:xfrm>
            <a:off x="1927018" y="3064314"/>
            <a:ext cx="311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a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0EB50098-B063-4633-A8D2-61E1E0BE0103}"/>
              </a:ext>
            </a:extLst>
          </p:cNvPr>
          <p:cNvSpPr/>
          <p:nvPr/>
        </p:nvSpPr>
        <p:spPr>
          <a:xfrm>
            <a:off x="2347968" y="4796043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94B7505B-FDE8-4629-BEB2-DB914BC93748}"/>
              </a:ext>
            </a:extLst>
          </p:cNvPr>
          <p:cNvSpPr/>
          <p:nvPr/>
        </p:nvSpPr>
        <p:spPr>
          <a:xfrm>
            <a:off x="2852024" y="4796043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52244CA6-C4B3-4C3D-B9E8-81E619D34165}"/>
              </a:ext>
            </a:extLst>
          </p:cNvPr>
          <p:cNvSpPr/>
          <p:nvPr/>
        </p:nvSpPr>
        <p:spPr>
          <a:xfrm>
            <a:off x="3356080" y="4796043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'a'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71494D7B-1D51-4A3B-ACAF-6F1F23732F71}"/>
              </a:ext>
            </a:extLst>
          </p:cNvPr>
          <p:cNvSpPr/>
          <p:nvPr/>
        </p:nvSpPr>
        <p:spPr>
          <a:xfrm>
            <a:off x="5841598" y="4796043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B95B9FD5-5AEC-40F7-8E58-1D84518248A9}"/>
              </a:ext>
            </a:extLst>
          </p:cNvPr>
          <p:cNvSpPr/>
          <p:nvPr/>
        </p:nvSpPr>
        <p:spPr>
          <a:xfrm>
            <a:off x="6345654" y="4796043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B6802E16-38E8-4C4D-A7F3-34B4C4B9001B}"/>
              </a:ext>
            </a:extLst>
          </p:cNvPr>
          <p:cNvSpPr/>
          <p:nvPr/>
        </p:nvSpPr>
        <p:spPr>
          <a:xfrm>
            <a:off x="6849710" y="4796043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1489A120-174E-4C30-BDC7-16EC0E398017}"/>
              </a:ext>
            </a:extLst>
          </p:cNvPr>
          <p:cNvSpPr/>
          <p:nvPr/>
        </p:nvSpPr>
        <p:spPr>
          <a:xfrm>
            <a:off x="7353766" y="4796043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39616692-010A-4F0B-9FB7-A800DB58AA0B}"/>
              </a:ext>
            </a:extLst>
          </p:cNvPr>
          <p:cNvSpPr/>
          <p:nvPr/>
        </p:nvSpPr>
        <p:spPr>
          <a:xfrm>
            <a:off x="7857822" y="4796043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3AA0F9A-92FB-4B58-B528-EEF7BB019CB2}"/>
              </a:ext>
            </a:extLst>
          </p:cNvPr>
          <p:cNvSpPr txBox="1"/>
          <p:nvPr/>
        </p:nvSpPr>
        <p:spPr>
          <a:xfrm>
            <a:off x="1940288" y="4863405"/>
            <a:ext cx="311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a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7A34A807-DD4D-4938-9F2D-52AB361E140E}"/>
              </a:ext>
            </a:extLst>
          </p:cNvPr>
          <p:cNvSpPr txBox="1"/>
          <p:nvPr/>
        </p:nvSpPr>
        <p:spPr>
          <a:xfrm>
            <a:off x="142097" y="4039474"/>
            <a:ext cx="4490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it-IT" altLang="ko-KR">
                <a:latin typeface="Consolas" panose="020B0609020204030204" pitchFamily="49" charset="0"/>
              </a:rPr>
              <a:t>a[2:5] = ['a', 'b', 'c', 'd', 'e']</a:t>
            </a:r>
          </a:p>
        </p:txBody>
      </p:sp>
      <p:sp>
        <p:nvSpPr>
          <p:cNvPr id="2" name="화살표: 아래쪽 1">
            <a:extLst>
              <a:ext uri="{FF2B5EF4-FFF2-40B4-BE49-F238E27FC236}">
                <a16:creationId xmlns:a16="http://schemas.microsoft.com/office/drawing/2014/main" id="{55E0C7C0-51DE-4762-A3F8-73437B793B01}"/>
              </a:ext>
            </a:extLst>
          </p:cNvPr>
          <p:cNvSpPr/>
          <p:nvPr/>
        </p:nvSpPr>
        <p:spPr>
          <a:xfrm>
            <a:off x="4519306" y="3825044"/>
            <a:ext cx="582085" cy="730151"/>
          </a:xfrm>
          <a:prstGeom prst="downArrow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3B0D82B-2AE0-4EBD-8747-7EBBB46F5D84}"/>
              </a:ext>
            </a:extLst>
          </p:cNvPr>
          <p:cNvSpPr/>
          <p:nvPr/>
        </p:nvSpPr>
        <p:spPr>
          <a:xfrm>
            <a:off x="3851885" y="4796043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'b'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8822BE0-D6D6-4C56-BC25-5C0B29F6F5A6}"/>
              </a:ext>
            </a:extLst>
          </p:cNvPr>
          <p:cNvSpPr/>
          <p:nvPr/>
        </p:nvSpPr>
        <p:spPr>
          <a:xfrm>
            <a:off x="4347690" y="4796043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'c'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9F36E1CE-33DC-4C69-85E6-EA071224EC5B}"/>
              </a:ext>
            </a:extLst>
          </p:cNvPr>
          <p:cNvSpPr/>
          <p:nvPr/>
        </p:nvSpPr>
        <p:spPr>
          <a:xfrm>
            <a:off x="4843495" y="4796043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'd'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FCBDBAC1-E34F-413E-9F4B-192A64B2BA41}"/>
              </a:ext>
            </a:extLst>
          </p:cNvPr>
          <p:cNvSpPr/>
          <p:nvPr/>
        </p:nvSpPr>
        <p:spPr>
          <a:xfrm>
            <a:off x="5339300" y="4796043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'e'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688826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r>
              <a:rPr lang="en-US" altLang="ko-KR">
                <a:solidFill>
                  <a:srgbClr val="000000"/>
                </a:solidFill>
              </a:rPr>
              <a:t>del</a:t>
            </a:r>
            <a:r>
              <a:rPr lang="ko-KR" altLang="en-US">
                <a:solidFill>
                  <a:srgbClr val="000000"/>
                </a:solidFill>
              </a:rPr>
              <a:t>로 슬라이스 삭제하기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4-2 </a:t>
            </a:r>
            <a:r>
              <a:rPr lang="ko-KR" altLang="en-US">
                <a:latin typeface="+mj-ea"/>
                <a:ea typeface="+mj-ea"/>
              </a:rPr>
              <a:t>시퀀스 자료형</a:t>
            </a:r>
          </a:p>
        </p:txBody>
      </p:sp>
      <p:sp>
        <p:nvSpPr>
          <p:cNvPr id="45" name="Rectangle 8">
            <a:extLst>
              <a:ext uri="{FF2B5EF4-FFF2-40B4-BE49-F238E27FC236}">
                <a16:creationId xmlns:a16="http://schemas.microsoft.com/office/drawing/2014/main" id="{9D3F45B0-B417-4BE4-94B1-AFB3C215CA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72716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altLang="ko-KR" b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del </a:t>
            </a:r>
            <a:r>
              <a:rPr lang="ko-KR" altLang="en-US" b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시퀀스객체</a:t>
            </a:r>
            <a:r>
              <a:rPr lang="en-US" altLang="ko-KR" b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[</a:t>
            </a:r>
            <a:r>
              <a:rPr lang="ko-KR" altLang="en-US" b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시작인덱스</a:t>
            </a:r>
            <a:r>
              <a:rPr lang="en-US" altLang="ko-KR" b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:</a:t>
            </a:r>
            <a:r>
              <a:rPr lang="ko-KR" altLang="en-US" b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끝인덱스</a:t>
            </a:r>
            <a:r>
              <a:rPr lang="en-US" altLang="ko-KR" b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]</a:t>
            </a:r>
            <a:endParaRPr lang="ko-KR" altLang="en-US" b="1" i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09DA9F94-7D88-4C14-A6E5-9125DE76F1EE}"/>
              </a:ext>
            </a:extLst>
          </p:cNvPr>
          <p:cNvGrpSpPr/>
          <p:nvPr/>
        </p:nvGrpSpPr>
        <p:grpSpPr>
          <a:xfrm>
            <a:off x="664772" y="1376772"/>
            <a:ext cx="8460941" cy="1044116"/>
            <a:chOff x="704528" y="1448780"/>
            <a:chExt cx="7920881" cy="1008112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16DCF52A-1869-4358-A5CC-CCCAB7E7A1F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8925ED20-F6D8-4707-8131-2554A5A0FBF0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= [0, 10, 20, 30, 40, 50, 60, 70, 80, 90]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del a[2:5]</a:t>
              </a:r>
              <a:endParaRPr lang="en-US" altLang="ko-KR">
                <a:solidFill>
                  <a:srgbClr val="000000"/>
                </a:solidFill>
                <a:latin typeface="Consolas" panose="020B0609020204030204" pitchFamily="49" charset="0"/>
              </a:endParaRP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print(a)</a:t>
              </a:r>
            </a:p>
          </p:txBody>
        </p:sp>
      </p:grp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46F4989-BA13-490A-B77F-5BFDD179C767}"/>
              </a:ext>
            </a:extLst>
          </p:cNvPr>
          <p:cNvSpPr/>
          <p:nvPr/>
        </p:nvSpPr>
        <p:spPr>
          <a:xfrm>
            <a:off x="2334698" y="299695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B6D88D5-797E-4695-A21F-46B0D57FA680}"/>
              </a:ext>
            </a:extLst>
          </p:cNvPr>
          <p:cNvSpPr/>
          <p:nvPr/>
        </p:nvSpPr>
        <p:spPr>
          <a:xfrm>
            <a:off x="2838754" y="299695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DDE952D-D7D0-4697-8F56-013643B9BF6C}"/>
              </a:ext>
            </a:extLst>
          </p:cNvPr>
          <p:cNvSpPr/>
          <p:nvPr/>
        </p:nvSpPr>
        <p:spPr>
          <a:xfrm>
            <a:off x="3342810" y="2996952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CD46583E-FC72-40CD-9070-3AB41C0EC416}"/>
              </a:ext>
            </a:extLst>
          </p:cNvPr>
          <p:cNvSpPr/>
          <p:nvPr/>
        </p:nvSpPr>
        <p:spPr>
          <a:xfrm>
            <a:off x="3846866" y="2996952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26021CC-5CB2-472C-A1CA-50638F8BCDDA}"/>
              </a:ext>
            </a:extLst>
          </p:cNvPr>
          <p:cNvSpPr/>
          <p:nvPr/>
        </p:nvSpPr>
        <p:spPr>
          <a:xfrm>
            <a:off x="4350922" y="2996952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95C24950-B667-4369-9E96-E00A0D88A360}"/>
              </a:ext>
            </a:extLst>
          </p:cNvPr>
          <p:cNvSpPr/>
          <p:nvPr/>
        </p:nvSpPr>
        <p:spPr>
          <a:xfrm>
            <a:off x="4856088" y="299695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4BF2A427-EC66-43E2-816F-4FE6E1BB1DC1}"/>
              </a:ext>
            </a:extLst>
          </p:cNvPr>
          <p:cNvSpPr/>
          <p:nvPr/>
        </p:nvSpPr>
        <p:spPr>
          <a:xfrm>
            <a:off x="5360144" y="299695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3E340C4C-F75B-44BA-9873-A4B0EA36E5D7}"/>
              </a:ext>
            </a:extLst>
          </p:cNvPr>
          <p:cNvSpPr/>
          <p:nvPr/>
        </p:nvSpPr>
        <p:spPr>
          <a:xfrm>
            <a:off x="5864200" y="299695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0082D62-248B-4CD7-81B9-210FC9F69B31}"/>
              </a:ext>
            </a:extLst>
          </p:cNvPr>
          <p:cNvSpPr/>
          <p:nvPr/>
        </p:nvSpPr>
        <p:spPr>
          <a:xfrm>
            <a:off x="6368256" y="299695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6472C53E-EBB7-4263-AC03-F1DBE8143F28}"/>
              </a:ext>
            </a:extLst>
          </p:cNvPr>
          <p:cNvSpPr/>
          <p:nvPr/>
        </p:nvSpPr>
        <p:spPr>
          <a:xfrm>
            <a:off x="6872312" y="299695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4471D76-DC0C-481C-A0E4-91184ADF325B}"/>
              </a:ext>
            </a:extLst>
          </p:cNvPr>
          <p:cNvSpPr txBox="1"/>
          <p:nvPr/>
        </p:nvSpPr>
        <p:spPr>
          <a:xfrm>
            <a:off x="1927018" y="3064314"/>
            <a:ext cx="311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a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0EB50098-B063-4633-A8D2-61E1E0BE0103}"/>
              </a:ext>
            </a:extLst>
          </p:cNvPr>
          <p:cNvSpPr/>
          <p:nvPr/>
        </p:nvSpPr>
        <p:spPr>
          <a:xfrm>
            <a:off x="2347968" y="4796043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94B7505B-FDE8-4629-BEB2-DB914BC93748}"/>
              </a:ext>
            </a:extLst>
          </p:cNvPr>
          <p:cNvSpPr/>
          <p:nvPr/>
        </p:nvSpPr>
        <p:spPr>
          <a:xfrm>
            <a:off x="2852024" y="4796043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71494D7B-1D51-4A3B-ACAF-6F1F23732F71}"/>
              </a:ext>
            </a:extLst>
          </p:cNvPr>
          <p:cNvSpPr/>
          <p:nvPr/>
        </p:nvSpPr>
        <p:spPr>
          <a:xfrm>
            <a:off x="3363073" y="4796043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B95B9FD5-5AEC-40F7-8E58-1D84518248A9}"/>
              </a:ext>
            </a:extLst>
          </p:cNvPr>
          <p:cNvSpPr/>
          <p:nvPr/>
        </p:nvSpPr>
        <p:spPr>
          <a:xfrm>
            <a:off x="3867129" y="4796043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B6802E16-38E8-4C4D-A7F3-34B4C4B9001B}"/>
              </a:ext>
            </a:extLst>
          </p:cNvPr>
          <p:cNvSpPr/>
          <p:nvPr/>
        </p:nvSpPr>
        <p:spPr>
          <a:xfrm>
            <a:off x="4371185" y="4796043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1489A120-174E-4C30-BDC7-16EC0E398017}"/>
              </a:ext>
            </a:extLst>
          </p:cNvPr>
          <p:cNvSpPr/>
          <p:nvPr/>
        </p:nvSpPr>
        <p:spPr>
          <a:xfrm>
            <a:off x="4875241" y="4796043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39616692-010A-4F0B-9FB7-A800DB58AA0B}"/>
              </a:ext>
            </a:extLst>
          </p:cNvPr>
          <p:cNvSpPr/>
          <p:nvPr/>
        </p:nvSpPr>
        <p:spPr>
          <a:xfrm>
            <a:off x="5379297" y="4796043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3AA0F9A-92FB-4B58-B528-EEF7BB019CB2}"/>
              </a:ext>
            </a:extLst>
          </p:cNvPr>
          <p:cNvSpPr txBox="1"/>
          <p:nvPr/>
        </p:nvSpPr>
        <p:spPr>
          <a:xfrm>
            <a:off x="1940288" y="4863405"/>
            <a:ext cx="311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a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7A34A807-DD4D-4938-9F2D-52AB361E140E}"/>
              </a:ext>
            </a:extLst>
          </p:cNvPr>
          <p:cNvSpPr txBox="1"/>
          <p:nvPr/>
        </p:nvSpPr>
        <p:spPr>
          <a:xfrm>
            <a:off x="2425738" y="3892406"/>
            <a:ext cx="1451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it-IT" altLang="ko-KR">
                <a:latin typeface="Consolas" panose="020B0609020204030204" pitchFamily="49" charset="0"/>
              </a:rPr>
              <a:t>del a[2:5]</a:t>
            </a:r>
          </a:p>
        </p:txBody>
      </p:sp>
      <p:sp>
        <p:nvSpPr>
          <p:cNvPr id="2" name="화살표: 아래쪽 1">
            <a:extLst>
              <a:ext uri="{FF2B5EF4-FFF2-40B4-BE49-F238E27FC236}">
                <a16:creationId xmlns:a16="http://schemas.microsoft.com/office/drawing/2014/main" id="{55E0C7C0-51DE-4762-A3F8-73437B793B01}"/>
              </a:ext>
            </a:extLst>
          </p:cNvPr>
          <p:cNvSpPr/>
          <p:nvPr/>
        </p:nvSpPr>
        <p:spPr>
          <a:xfrm>
            <a:off x="4519306" y="3825044"/>
            <a:ext cx="582085" cy="730151"/>
          </a:xfrm>
          <a:prstGeom prst="downArrow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52609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6271" y="255527"/>
            <a:ext cx="4432623" cy="381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7078" bIns="17078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defTabSz="894695" fontAlgn="base" latinLnBrk="1">
              <a:spcBef>
                <a:spcPct val="0"/>
              </a:spcBef>
              <a:spcAft>
                <a:spcPct val="0"/>
              </a:spcAft>
              <a:defRPr/>
            </a:pPr>
            <a:endParaRPr lang="ko-KR" altLang="en-US" sz="1898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1D2953AF-69CC-4EC0-8201-F06FBD0236A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개발 환경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6FFEFB5-F3C3-4E4E-9B5A-3AB3F5831A3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545790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1-3 </a:t>
            </a:r>
            <a:r>
              <a:rPr lang="ko-KR" altLang="en-US">
                <a:latin typeface="+mj-ea"/>
                <a:ea typeface="+mj-ea"/>
              </a:rPr>
              <a:t>파이썬 개발 환경 설정</a:t>
            </a:r>
          </a:p>
          <a:p>
            <a:endParaRPr lang="ko-KR" altLang="en-US">
              <a:latin typeface="+mj-ea"/>
              <a:ea typeface="+mj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E1CFFE-CFAC-442F-A9A4-15088C39296D}"/>
              </a:ext>
            </a:extLst>
          </p:cNvPr>
          <p:cNvSpPr txBox="1"/>
          <p:nvPr/>
        </p:nvSpPr>
        <p:spPr>
          <a:xfrm>
            <a:off x="464524" y="938763"/>
            <a:ext cx="28322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63580"/>
            <a:r>
              <a:rPr lang="en-US" altLang="ko-KR" sz="2000" b="1">
                <a:latin typeface="+mj-ea"/>
                <a:ea typeface="+mj-ea"/>
              </a:rPr>
              <a:t>Python Interpreter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CC4FE8-4470-47CD-A71E-5C97C9906580}"/>
              </a:ext>
            </a:extLst>
          </p:cNvPr>
          <p:cNvSpPr txBox="1"/>
          <p:nvPr/>
        </p:nvSpPr>
        <p:spPr>
          <a:xfrm>
            <a:off x="942154" y="1448780"/>
            <a:ext cx="511870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ㆍ</a:t>
            </a:r>
            <a:r>
              <a:rPr lang="en-US" altLang="ko-KR"/>
              <a:t>2.7</a:t>
            </a:r>
            <a:r>
              <a:rPr lang="ko-KR" altLang="en-US"/>
              <a:t>과 </a:t>
            </a:r>
            <a:r>
              <a:rPr lang="en-US" altLang="ko-KR"/>
              <a:t>3.X</a:t>
            </a:r>
            <a:r>
              <a:rPr lang="ko-KR" altLang="en-US"/>
              <a:t>버전이 현재 주로 사용되고 있음</a:t>
            </a:r>
          </a:p>
          <a:p>
            <a:r>
              <a:rPr lang="ko-KR" altLang="en-US"/>
              <a:t>ㆍ기존 라이브러리 사용 여부에 따라 버전을 선택</a:t>
            </a:r>
          </a:p>
          <a:p>
            <a:r>
              <a:rPr lang="ko-KR" altLang="en-US"/>
              <a:t>ㆍ최근 </a:t>
            </a:r>
            <a:r>
              <a:rPr lang="en-US" altLang="ko-KR"/>
              <a:t>3.X</a:t>
            </a:r>
            <a:r>
              <a:rPr lang="ko-KR" altLang="en-US"/>
              <a:t>를 사용하기 시작하는 추세</a:t>
            </a:r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EC68606E-B2A4-4E5D-A8D0-E0CA5D2B3C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2913175"/>
              </p:ext>
            </p:extLst>
          </p:nvPr>
        </p:nvGraphicFramePr>
        <p:xfrm>
          <a:off x="668524" y="2448815"/>
          <a:ext cx="8640960" cy="17002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4176">
                  <a:extLst>
                    <a:ext uri="{9D8B030D-6E8A-4147-A177-3AD203B41FA5}">
                      <a16:colId xmlns:a16="http://schemas.microsoft.com/office/drawing/2014/main" val="2113721550"/>
                    </a:ext>
                  </a:extLst>
                </a:gridCol>
                <a:gridCol w="3852428">
                  <a:extLst>
                    <a:ext uri="{9D8B030D-6E8A-4147-A177-3AD203B41FA5}">
                      <a16:colId xmlns:a16="http://schemas.microsoft.com/office/drawing/2014/main" val="1327638311"/>
                    </a:ext>
                  </a:extLst>
                </a:gridCol>
                <a:gridCol w="3204356">
                  <a:extLst>
                    <a:ext uri="{9D8B030D-6E8A-4147-A177-3AD203B41FA5}">
                      <a16:colId xmlns:a16="http://schemas.microsoft.com/office/drawing/2014/main" val="1977934693"/>
                    </a:ext>
                  </a:extLst>
                </a:gridCol>
              </a:tblGrid>
              <a:tr h="4212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종류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설명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Download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896114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Python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1463" b="0" i="0" u="none" strike="noStrike" kern="1200" baseline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일반적인 파이썬</a:t>
                      </a:r>
                      <a:r>
                        <a:rPr lang="en-US" altLang="ko-KR" sz="1463" b="0" i="0" u="none" strike="noStrike" kern="1200" baseline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463" b="0" i="0" u="none" strike="noStrike" kern="1200" baseline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기본적인 모듈을 포함 	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>
                          <a:hlinkClick r:id="rId3"/>
                        </a:rPr>
                        <a:t>https://www.python.org/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035008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Anaconda</a:t>
                      </a:r>
                      <a:endParaRPr lang="ko-KR" altLang="en-US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r>
                        <a:rPr lang="ko-KR" altLang="en-US" sz="1463" b="0" i="0" u="none" strike="noStrike" kern="1200" baseline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다양한 과학 계산용 모듈들을 묶어서 패키지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>
                          <a:hlinkClick r:id="rId4"/>
                        </a:rPr>
                        <a:t>https://www.anaconda.com/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605134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Canopy</a:t>
                      </a:r>
                      <a:endParaRPr lang="ko-KR" altLang="en-US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>
                          <a:hlinkClick r:id="rId5"/>
                        </a:rPr>
                        <a:t>https://www.enthought.com/canopy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76858615"/>
                  </a:ext>
                </a:extLst>
              </a:tr>
            </a:tbl>
          </a:graphicData>
        </a:graphic>
      </p:graphicFrame>
      <p:pic>
        <p:nvPicPr>
          <p:cNvPr id="6146" name="Picture 2" descr="주피터 노트북 익스텐션을 활용하여 생산성 높이기 - Hello, world! I'm JunPyoPark">
            <a:extLst>
              <a:ext uri="{FF2B5EF4-FFF2-40B4-BE49-F238E27FC236}">
                <a16:creationId xmlns:a16="http://schemas.microsoft.com/office/drawing/2014/main" id="{84865653-31DC-4C8E-9C14-A8053F35A1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4581128"/>
            <a:ext cx="3038475" cy="1504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아나콘다 기초 - 구현 - 한스월드">
            <a:extLst>
              <a:ext uri="{FF2B5EF4-FFF2-40B4-BE49-F238E27FC236}">
                <a16:creationId xmlns:a16="http://schemas.microsoft.com/office/drawing/2014/main" id="{4BD495D1-1AC5-4350-AF5E-CCCD13B710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19" r="20682"/>
          <a:stretch/>
        </p:blipFill>
        <p:spPr bwMode="auto">
          <a:xfrm>
            <a:off x="1817375" y="4885086"/>
            <a:ext cx="2520280" cy="106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9E2138DD-7033-4DC2-AF97-8FA7BCA49939}"/>
              </a:ext>
            </a:extLst>
          </p:cNvPr>
          <p:cNvSpPr txBox="1"/>
          <p:nvPr/>
        </p:nvSpPr>
        <p:spPr>
          <a:xfrm>
            <a:off x="668524" y="4646011"/>
            <a:ext cx="28322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63580"/>
            <a:r>
              <a:rPr lang="ko-KR" altLang="en-US" sz="2000" b="1">
                <a:latin typeface="+mj-ea"/>
                <a:ea typeface="+mj-ea"/>
              </a:rPr>
              <a:t>우리의 선택</a:t>
            </a:r>
            <a:endParaRPr lang="en-US" altLang="ko-KR" sz="2000" b="1">
              <a:latin typeface="+mj-ea"/>
              <a:ea typeface="+mj-ea"/>
            </a:endParaRPr>
          </a:p>
        </p:txBody>
      </p:sp>
      <p:sp>
        <p:nvSpPr>
          <p:cNvPr id="8" name="십자형 7">
            <a:extLst>
              <a:ext uri="{FF2B5EF4-FFF2-40B4-BE49-F238E27FC236}">
                <a16:creationId xmlns:a16="http://schemas.microsoft.com/office/drawing/2014/main" id="{78EC1047-2B57-4A58-BAA4-97D6CE893869}"/>
              </a:ext>
            </a:extLst>
          </p:cNvPr>
          <p:cNvSpPr/>
          <p:nvPr/>
        </p:nvSpPr>
        <p:spPr>
          <a:xfrm>
            <a:off x="4481671" y="5223697"/>
            <a:ext cx="432048" cy="432048"/>
          </a:xfrm>
          <a:prstGeom prst="plus">
            <a:avLst>
              <a:gd name="adj" fmla="val 38347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D30695-014F-4375-B051-607C044F60C0}"/>
              </a:ext>
            </a:extLst>
          </p:cNvPr>
          <p:cNvSpPr txBox="1"/>
          <p:nvPr/>
        </p:nvSpPr>
        <p:spPr>
          <a:xfrm>
            <a:off x="2536031" y="6053466"/>
            <a:ext cx="15215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/>
              <a:t>간편한 파이썬</a:t>
            </a:r>
            <a:endParaRPr lang="en-US" altLang="ko-KR" sz="1400"/>
          </a:p>
          <a:p>
            <a:r>
              <a:rPr lang="ko-KR" altLang="en-US" sz="1400"/>
              <a:t>패키지 관리 도구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67F8B96-8E31-479D-82C5-B80D32082A9B}"/>
              </a:ext>
            </a:extLst>
          </p:cNvPr>
          <p:cNvSpPr txBox="1"/>
          <p:nvPr/>
        </p:nvSpPr>
        <p:spPr>
          <a:xfrm>
            <a:off x="5673080" y="6053466"/>
            <a:ext cx="14814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/>
              <a:t>간편한 파이썬</a:t>
            </a:r>
            <a:endParaRPr lang="en-US" altLang="ko-KR" sz="1400"/>
          </a:p>
          <a:p>
            <a:r>
              <a:rPr lang="ko-KR" altLang="en-US" sz="1400"/>
              <a:t>웹기반 개발환경</a:t>
            </a:r>
            <a:endParaRPr lang="en-US" altLang="ko-KR" sz="1400"/>
          </a:p>
        </p:txBody>
      </p:sp>
    </p:spTree>
    <p:extLst>
      <p:ext uri="{BB962C8B-B14F-4D97-AF65-F5344CB8AC3E}">
        <p14:creationId xmlns:p14="http://schemas.microsoft.com/office/powerpoint/2010/main" val="2102403812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r>
              <a:rPr lang="ko-KR" altLang="en-US">
                <a:solidFill>
                  <a:srgbClr val="000000"/>
                </a:solidFill>
              </a:rPr>
              <a:t>딕셔너리란</a:t>
            </a:r>
            <a:r>
              <a:rPr lang="en-US" altLang="ko-KR">
                <a:solidFill>
                  <a:srgbClr val="000000"/>
                </a:solidFill>
              </a:rPr>
              <a:t>?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4-3 </a:t>
            </a:r>
            <a:r>
              <a:rPr lang="ko-KR" altLang="en-US">
                <a:latin typeface="+mj-ea"/>
                <a:ea typeface="+mj-ea"/>
              </a:rPr>
              <a:t>딕셔너리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39654"/>
            <a:ext cx="8750140" cy="39703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사람은 누구든지 </a:t>
            </a:r>
            <a:r>
              <a:rPr lang="en-US" altLang="ko-KR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"</a:t>
            </a:r>
            <a:r>
              <a:rPr lang="ko-KR" altLang="en-US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이름</a:t>
            </a:r>
            <a:r>
              <a:rPr lang="en-US" altLang="ko-KR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" = "</a:t>
            </a:r>
            <a:r>
              <a:rPr lang="ko-KR" altLang="en-US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홍길동</a:t>
            </a:r>
            <a:r>
              <a:rPr lang="en-US" altLang="ko-KR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", "</a:t>
            </a:r>
            <a:r>
              <a:rPr lang="ko-KR" altLang="en-US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생일</a:t>
            </a:r>
            <a:r>
              <a:rPr lang="en-US" altLang="ko-KR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" = "</a:t>
            </a:r>
            <a:r>
              <a:rPr lang="ko-KR" altLang="en-US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몇 월 며칠</a:t>
            </a:r>
            <a:r>
              <a:rPr lang="en-US" altLang="ko-KR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" </a:t>
            </a:r>
            <a:r>
              <a:rPr lang="ko-KR" altLang="en-US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등으로 구별할 수 있다</a:t>
            </a:r>
            <a:r>
              <a:rPr lang="en-US" altLang="ko-KR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 </a:t>
            </a:r>
            <a:r>
              <a:rPr lang="ko-KR" altLang="en-US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파이썬은 영리하게도 이러한 대응 관계를 나타낼 수 있는 자료형을 가지고 있다</a:t>
            </a:r>
            <a:r>
              <a:rPr lang="en-US" altLang="ko-KR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 </a:t>
            </a:r>
            <a:r>
              <a:rPr lang="ko-KR" altLang="en-US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요즘 사용하는 대부분의 언어도 이러한 대응 관계를 나타내는 자료형을 갖고 있는데</a:t>
            </a:r>
            <a:r>
              <a:rPr lang="en-US" altLang="ko-KR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이를 연관 배열</a:t>
            </a:r>
            <a:r>
              <a:rPr lang="en-US" altLang="ko-KR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(Associative array) </a:t>
            </a:r>
            <a:r>
              <a:rPr lang="ko-KR" altLang="en-US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또는 해시</a:t>
            </a:r>
            <a:r>
              <a:rPr lang="en-US" altLang="ko-KR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(Hash)</a:t>
            </a:r>
            <a:r>
              <a:rPr lang="ko-KR" altLang="en-US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라고 한다</a:t>
            </a:r>
            <a:r>
              <a:rPr lang="en-US" altLang="ko-KR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</a:p>
          <a:p>
            <a:pPr algn="l"/>
            <a:endParaRPr lang="en-US" altLang="ko-KR" i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algn="l"/>
            <a:r>
              <a:rPr lang="ko-KR" altLang="en-US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파이썬에서는 이러한 자료형을 딕셔너리</a:t>
            </a:r>
            <a:r>
              <a:rPr lang="en-US" altLang="ko-KR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(Dictionary)</a:t>
            </a:r>
            <a:r>
              <a:rPr lang="ko-KR" altLang="en-US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라고 하는데</a:t>
            </a:r>
            <a:r>
              <a:rPr lang="en-US" altLang="ko-KR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단어 그대로 해석하면 사전이라는 뜻이다</a:t>
            </a:r>
            <a:r>
              <a:rPr lang="en-US" altLang="ko-KR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 </a:t>
            </a:r>
            <a:r>
              <a:rPr lang="ko-KR" altLang="en-US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즉 </a:t>
            </a:r>
            <a:r>
              <a:rPr lang="en-US" altLang="ko-KR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"people"</a:t>
            </a:r>
            <a:r>
              <a:rPr lang="ko-KR" altLang="en-US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이라는 단어에 </a:t>
            </a:r>
            <a:r>
              <a:rPr lang="en-US" altLang="ko-KR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"</a:t>
            </a:r>
            <a:r>
              <a:rPr lang="ko-KR" altLang="en-US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사람</a:t>
            </a:r>
            <a:r>
              <a:rPr lang="en-US" altLang="ko-KR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", "baseball"</a:t>
            </a:r>
            <a:r>
              <a:rPr lang="ko-KR" altLang="en-US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이라는 단어에 </a:t>
            </a:r>
            <a:r>
              <a:rPr lang="en-US" altLang="ko-KR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"</a:t>
            </a:r>
            <a:r>
              <a:rPr lang="ko-KR" altLang="en-US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야구</a:t>
            </a:r>
            <a:r>
              <a:rPr lang="en-US" altLang="ko-KR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"</a:t>
            </a:r>
            <a:r>
              <a:rPr lang="ko-KR" altLang="en-US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라는 뜻이 부합되듯이 딕셔너리는 </a:t>
            </a:r>
            <a:r>
              <a:rPr lang="en-US" altLang="ko-KR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Key</a:t>
            </a:r>
            <a:r>
              <a:rPr lang="ko-KR" altLang="en-US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와 </a:t>
            </a:r>
            <a:r>
              <a:rPr lang="en-US" altLang="ko-KR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Value</a:t>
            </a:r>
            <a:r>
              <a:rPr lang="ko-KR" altLang="en-US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를 한 쌍으로 갖는 자료형이다</a:t>
            </a:r>
            <a:r>
              <a:rPr lang="en-US" altLang="ko-KR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 </a:t>
            </a:r>
            <a:r>
              <a:rPr lang="ko-KR" altLang="en-US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예컨대 </a:t>
            </a:r>
            <a:r>
              <a:rPr lang="en-US" altLang="ko-KR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Key</a:t>
            </a:r>
            <a:r>
              <a:rPr lang="ko-KR" altLang="en-US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가 </a:t>
            </a:r>
            <a:r>
              <a:rPr lang="en-US" altLang="ko-KR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"baseball"</a:t>
            </a:r>
            <a:r>
              <a:rPr lang="ko-KR" altLang="en-US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이라면 </a:t>
            </a:r>
            <a:r>
              <a:rPr lang="en-US" altLang="ko-KR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Value</a:t>
            </a:r>
            <a:r>
              <a:rPr lang="ko-KR" altLang="en-US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는 </a:t>
            </a:r>
            <a:r>
              <a:rPr lang="en-US" altLang="ko-KR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"</a:t>
            </a:r>
            <a:r>
              <a:rPr lang="ko-KR" altLang="en-US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야구</a:t>
            </a:r>
            <a:r>
              <a:rPr lang="en-US" altLang="ko-KR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"</a:t>
            </a:r>
            <a:r>
              <a:rPr lang="ko-KR" altLang="en-US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가 될 것이다</a:t>
            </a:r>
            <a:r>
              <a:rPr lang="en-US" altLang="ko-KR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</a:p>
          <a:p>
            <a:pPr algn="l"/>
            <a:endParaRPr lang="en-US" altLang="ko-KR" i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algn="l"/>
            <a:r>
              <a:rPr lang="ko-KR" altLang="en-US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딕셔너리는 리스트나 튜플처럼 순차적으로</a:t>
            </a:r>
            <a:r>
              <a:rPr lang="en-US" altLang="ko-KR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(sequential) </a:t>
            </a:r>
            <a:r>
              <a:rPr lang="ko-KR" altLang="en-US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해당 요솟값을 구하지 않고 </a:t>
            </a:r>
            <a:r>
              <a:rPr lang="en-US" altLang="ko-KR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Key</a:t>
            </a:r>
            <a:r>
              <a:rPr lang="ko-KR" altLang="en-US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를 통해 </a:t>
            </a:r>
            <a:r>
              <a:rPr lang="en-US" altLang="ko-KR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Value</a:t>
            </a:r>
            <a:r>
              <a:rPr lang="ko-KR" altLang="en-US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를 얻는다</a:t>
            </a:r>
            <a:r>
              <a:rPr lang="en-US" altLang="ko-KR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 </a:t>
            </a:r>
            <a:r>
              <a:rPr lang="ko-KR" altLang="en-US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이것이 바로 딕셔너리의 가장 큰 특징이다</a:t>
            </a:r>
            <a:r>
              <a:rPr lang="en-US" altLang="ko-KR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 baseball</a:t>
            </a:r>
            <a:r>
              <a:rPr lang="ko-KR" altLang="en-US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이라는 단어의 뜻을 찾기 위해 사전의 내용을 순차적으로 모두 검색하는 것이 아니라 </a:t>
            </a:r>
            <a:r>
              <a:rPr lang="en-US" altLang="ko-KR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baseball</a:t>
            </a:r>
            <a:r>
              <a:rPr lang="ko-KR" altLang="en-US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이라는 단어가 있는 곳만 펼쳐 보는 것이다</a:t>
            </a:r>
            <a:r>
              <a:rPr lang="en-US" altLang="ko-KR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  <a:endParaRPr lang="ko-KR" altLang="en-US" i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56900417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r>
              <a:rPr lang="ko-KR" altLang="en-US">
                <a:solidFill>
                  <a:srgbClr val="000000"/>
                </a:solidFill>
              </a:rPr>
              <a:t>딕셔너리</a:t>
            </a:r>
            <a:r>
              <a:rPr lang="en-US" altLang="ko-KR">
                <a:solidFill>
                  <a:srgbClr val="000000"/>
                </a:solidFill>
              </a:rPr>
              <a:t> </a:t>
            </a:r>
            <a:r>
              <a:rPr lang="ko-KR" altLang="en-US">
                <a:solidFill>
                  <a:srgbClr val="000000"/>
                </a:solidFill>
              </a:rPr>
              <a:t>만들기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4-3 </a:t>
            </a:r>
            <a:r>
              <a:rPr lang="ko-KR" altLang="en-US">
                <a:latin typeface="+mj-ea"/>
                <a:ea typeface="+mj-ea"/>
              </a:rPr>
              <a:t>딕셔너리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8504" y="1340768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altLang="ko-KR" i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Malgun Gothic" panose="020B0503020000020004" pitchFamily="50" charset="-127"/>
              </a:rPr>
              <a:t>{Key1:Value1, Key2:Value2, Key3:Value3, ...}</a:t>
            </a:r>
            <a:endParaRPr lang="ko-KR" altLang="en-US" i="0">
              <a:solidFill>
                <a:srgbClr val="000000"/>
              </a:solidFill>
              <a:effectLst/>
              <a:latin typeface="Consolas" panose="020B0609020204030204" pitchFamily="49" charset="0"/>
              <a:ea typeface="Malgun Gothic" panose="020B0503020000020004" pitchFamily="50" charset="-127"/>
            </a:endParaRPr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F8AFAD5A-F409-4D57-9DF8-DC9ABF996F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1002214"/>
            <a:ext cx="875014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sz="1600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딕셔너리 형태</a:t>
            </a: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A1E200D7-E37C-4FA1-996C-49FDD6DEC6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2023811"/>
            <a:ext cx="875014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sz="1600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딕셔너리 예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34A72E2A-073F-4A73-B0F4-A3D32B9A201E}"/>
              </a:ext>
            </a:extLst>
          </p:cNvPr>
          <p:cNvGrpSpPr/>
          <p:nvPr/>
        </p:nvGrpSpPr>
        <p:grpSpPr>
          <a:xfrm>
            <a:off x="690011" y="2456891"/>
            <a:ext cx="8460941" cy="715437"/>
            <a:chOff x="704528" y="1448780"/>
            <a:chExt cx="7920881" cy="100811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A9C1815-E181-498E-A8CF-DED7A35CCEBC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6EE11D90-80E9-4280-B7CB-0D9F80D67112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dic = {'name':'pey', 'phone':'01012345678', 'birth': '1118'}</a:t>
              </a:r>
            </a:p>
            <a:p>
              <a:r>
                <a:rPr lang="pt-BR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print(dic)</a:t>
              </a:r>
              <a:endParaRPr lang="pt-BR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966B1E42-4A1F-48E4-BCFC-6086910EADF4}"/>
              </a:ext>
            </a:extLst>
          </p:cNvPr>
          <p:cNvSpPr/>
          <p:nvPr/>
        </p:nvSpPr>
        <p:spPr>
          <a:xfrm>
            <a:off x="2756756" y="4081716"/>
            <a:ext cx="1476164" cy="468053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'name'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42DF48C-ABBC-4FF5-BFE0-64CCA50F66F6}"/>
              </a:ext>
            </a:extLst>
          </p:cNvPr>
          <p:cNvSpPr/>
          <p:nvPr/>
        </p:nvSpPr>
        <p:spPr>
          <a:xfrm>
            <a:off x="2756756" y="4549769"/>
            <a:ext cx="1476164" cy="468053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'phone'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5DA2AC6-078D-4290-82AB-D235777CECB0}"/>
              </a:ext>
            </a:extLst>
          </p:cNvPr>
          <p:cNvSpPr/>
          <p:nvPr/>
        </p:nvSpPr>
        <p:spPr>
          <a:xfrm>
            <a:off x="2756756" y="5017822"/>
            <a:ext cx="1476164" cy="468053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'birth'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FA2D2D-B601-45A8-9E0D-1B20AC56D025}"/>
              </a:ext>
            </a:extLst>
          </p:cNvPr>
          <p:cNvSpPr txBox="1"/>
          <p:nvPr/>
        </p:nvSpPr>
        <p:spPr>
          <a:xfrm>
            <a:off x="5241032" y="3973704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'pey'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495E13A-43E0-465E-97E9-FFA877088611}"/>
              </a:ext>
            </a:extLst>
          </p:cNvPr>
          <p:cNvSpPr txBox="1"/>
          <p:nvPr/>
        </p:nvSpPr>
        <p:spPr>
          <a:xfrm>
            <a:off x="5241032" y="4626422"/>
            <a:ext cx="1830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'01012345678'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68971E0-F063-412A-B59A-8264104E1772}"/>
              </a:ext>
            </a:extLst>
          </p:cNvPr>
          <p:cNvSpPr txBox="1"/>
          <p:nvPr/>
        </p:nvSpPr>
        <p:spPr>
          <a:xfrm>
            <a:off x="5233193" y="5413864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'1118'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16" name="연결선: 구부러짐 15">
            <a:extLst>
              <a:ext uri="{FF2B5EF4-FFF2-40B4-BE49-F238E27FC236}">
                <a16:creationId xmlns:a16="http://schemas.microsoft.com/office/drawing/2014/main" id="{C3892468-DA08-46AD-9140-F2CD24F61090}"/>
              </a:ext>
            </a:extLst>
          </p:cNvPr>
          <p:cNvCxnSpPr>
            <a:stCxn id="2" idx="3"/>
            <a:endCxn id="3" idx="1"/>
          </p:cNvCxnSpPr>
          <p:nvPr/>
        </p:nvCxnSpPr>
        <p:spPr>
          <a:xfrm flipV="1">
            <a:off x="4232920" y="4158370"/>
            <a:ext cx="1008112" cy="157373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연결선: 구부러짐 17">
            <a:extLst>
              <a:ext uri="{FF2B5EF4-FFF2-40B4-BE49-F238E27FC236}">
                <a16:creationId xmlns:a16="http://schemas.microsoft.com/office/drawing/2014/main" id="{B82050ED-D5B1-4E77-91B7-61ACE8175A54}"/>
              </a:ext>
            </a:extLst>
          </p:cNvPr>
          <p:cNvCxnSpPr>
            <a:cxnSpLocks/>
            <a:stCxn id="11" idx="3"/>
            <a:endCxn id="14" idx="1"/>
          </p:cNvCxnSpPr>
          <p:nvPr/>
        </p:nvCxnSpPr>
        <p:spPr>
          <a:xfrm>
            <a:off x="4232920" y="4783796"/>
            <a:ext cx="1008112" cy="27292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연결선: 구부러짐 20">
            <a:extLst>
              <a:ext uri="{FF2B5EF4-FFF2-40B4-BE49-F238E27FC236}">
                <a16:creationId xmlns:a16="http://schemas.microsoft.com/office/drawing/2014/main" id="{3B0A2A9B-A551-4186-BCF5-CBCD33E345D4}"/>
              </a:ext>
            </a:extLst>
          </p:cNvPr>
          <p:cNvCxnSpPr>
            <a:cxnSpLocks/>
            <a:stCxn id="12" idx="3"/>
            <a:endCxn id="15" idx="1"/>
          </p:cNvCxnSpPr>
          <p:nvPr/>
        </p:nvCxnSpPr>
        <p:spPr>
          <a:xfrm>
            <a:off x="4232920" y="5251849"/>
            <a:ext cx="1000273" cy="346681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69109EC-E980-4232-B718-4236532B602E}"/>
              </a:ext>
            </a:extLst>
          </p:cNvPr>
          <p:cNvSpPr txBox="1"/>
          <p:nvPr/>
        </p:nvSpPr>
        <p:spPr>
          <a:xfrm>
            <a:off x="2756756" y="3685672"/>
            <a:ext cx="1451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hash table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0595737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딕셔너리 쌍 추가</a:t>
            </a:r>
            <a:r>
              <a:rPr lang="en-US" altLang="ko-KR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삭제하기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4-3 </a:t>
            </a:r>
            <a:r>
              <a:rPr lang="ko-KR" altLang="en-US">
                <a:latin typeface="+mj-ea"/>
                <a:ea typeface="+mj-ea"/>
              </a:rPr>
              <a:t>딕셔너리</a:t>
            </a: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A1E200D7-E37C-4FA1-996C-49FDD6DEC6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358" y="942021"/>
            <a:ext cx="875014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sz="1600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딕셔너리 쌍 추가하기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34A72E2A-073F-4A73-B0F4-A3D32B9A201E}"/>
              </a:ext>
            </a:extLst>
          </p:cNvPr>
          <p:cNvGrpSpPr/>
          <p:nvPr/>
        </p:nvGrpSpPr>
        <p:grpSpPr>
          <a:xfrm>
            <a:off x="672873" y="1375101"/>
            <a:ext cx="8460941" cy="1045787"/>
            <a:chOff x="704528" y="1448780"/>
            <a:chExt cx="7920881" cy="100811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A9C1815-E181-498E-A8CF-DED7A35CCEBC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6EE11D90-80E9-4280-B7CB-0D9F80D67112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= {1: 'a'}</a:t>
              </a:r>
            </a:p>
            <a:p>
              <a:r>
                <a:rPr lang="pt-BR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a[2] = 'b'</a:t>
              </a:r>
            </a:p>
            <a:p>
              <a:r>
                <a:rPr lang="pt-BR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print(a)</a:t>
              </a:r>
              <a:endParaRPr lang="pt-BR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966B1E42-4A1F-48E4-BCFC-6086910EADF4}"/>
              </a:ext>
            </a:extLst>
          </p:cNvPr>
          <p:cNvSpPr/>
          <p:nvPr/>
        </p:nvSpPr>
        <p:spPr>
          <a:xfrm>
            <a:off x="1064568" y="3271624"/>
            <a:ext cx="1476164" cy="468053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42DF48C-ABBC-4FF5-BFE0-64CCA50F66F6}"/>
              </a:ext>
            </a:extLst>
          </p:cNvPr>
          <p:cNvSpPr/>
          <p:nvPr/>
        </p:nvSpPr>
        <p:spPr>
          <a:xfrm>
            <a:off x="1064568" y="3739677"/>
            <a:ext cx="1476164" cy="468053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2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FA2D2D-B601-45A8-9E0D-1B20AC56D025}"/>
              </a:ext>
            </a:extLst>
          </p:cNvPr>
          <p:cNvSpPr txBox="1"/>
          <p:nvPr/>
        </p:nvSpPr>
        <p:spPr>
          <a:xfrm>
            <a:off x="3548844" y="3163612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'a'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495E13A-43E0-465E-97E9-FFA877088611}"/>
              </a:ext>
            </a:extLst>
          </p:cNvPr>
          <p:cNvSpPr txBox="1"/>
          <p:nvPr/>
        </p:nvSpPr>
        <p:spPr>
          <a:xfrm>
            <a:off x="3548844" y="3816330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'b'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16" name="연결선: 구부러짐 15">
            <a:extLst>
              <a:ext uri="{FF2B5EF4-FFF2-40B4-BE49-F238E27FC236}">
                <a16:creationId xmlns:a16="http://schemas.microsoft.com/office/drawing/2014/main" id="{C3892468-DA08-46AD-9140-F2CD24F61090}"/>
              </a:ext>
            </a:extLst>
          </p:cNvPr>
          <p:cNvCxnSpPr>
            <a:stCxn id="2" idx="3"/>
            <a:endCxn id="3" idx="1"/>
          </p:cNvCxnSpPr>
          <p:nvPr/>
        </p:nvCxnSpPr>
        <p:spPr>
          <a:xfrm flipV="1">
            <a:off x="2540732" y="3348278"/>
            <a:ext cx="1008112" cy="157373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연결선: 구부러짐 17">
            <a:extLst>
              <a:ext uri="{FF2B5EF4-FFF2-40B4-BE49-F238E27FC236}">
                <a16:creationId xmlns:a16="http://schemas.microsoft.com/office/drawing/2014/main" id="{B82050ED-D5B1-4E77-91B7-61ACE8175A54}"/>
              </a:ext>
            </a:extLst>
          </p:cNvPr>
          <p:cNvCxnSpPr>
            <a:cxnSpLocks/>
            <a:stCxn id="11" idx="3"/>
            <a:endCxn id="14" idx="1"/>
          </p:cNvCxnSpPr>
          <p:nvPr/>
        </p:nvCxnSpPr>
        <p:spPr>
          <a:xfrm>
            <a:off x="2540732" y="3973704"/>
            <a:ext cx="1008112" cy="27292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69109EC-E980-4232-B718-4236532B602E}"/>
              </a:ext>
            </a:extLst>
          </p:cNvPr>
          <p:cNvSpPr txBox="1"/>
          <p:nvPr/>
        </p:nvSpPr>
        <p:spPr>
          <a:xfrm>
            <a:off x="1064568" y="287558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a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2D13655-E8BA-475B-A249-1C7F6F42AA0B}"/>
              </a:ext>
            </a:extLst>
          </p:cNvPr>
          <p:cNvSpPr/>
          <p:nvPr/>
        </p:nvSpPr>
        <p:spPr>
          <a:xfrm>
            <a:off x="5493060" y="3348277"/>
            <a:ext cx="1476164" cy="468053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F2C7D2C-A566-411C-8167-907C51264B05}"/>
              </a:ext>
            </a:extLst>
          </p:cNvPr>
          <p:cNvSpPr txBox="1"/>
          <p:nvPr/>
        </p:nvSpPr>
        <p:spPr>
          <a:xfrm>
            <a:off x="7977336" y="3240265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'b'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21" name="연결선: 구부러짐 20">
            <a:extLst>
              <a:ext uri="{FF2B5EF4-FFF2-40B4-BE49-F238E27FC236}">
                <a16:creationId xmlns:a16="http://schemas.microsoft.com/office/drawing/2014/main" id="{FC6135BE-79BF-42B6-8036-561E6743A25E}"/>
              </a:ext>
            </a:extLst>
          </p:cNvPr>
          <p:cNvCxnSpPr>
            <a:stCxn id="15" idx="3"/>
            <a:endCxn id="19" idx="1"/>
          </p:cNvCxnSpPr>
          <p:nvPr/>
        </p:nvCxnSpPr>
        <p:spPr>
          <a:xfrm flipV="1">
            <a:off x="6969224" y="3424931"/>
            <a:ext cx="1008112" cy="157373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F3E7CB14-CC5B-4E54-8D26-B117CE7B01A5}"/>
              </a:ext>
            </a:extLst>
          </p:cNvPr>
          <p:cNvSpPr txBox="1"/>
          <p:nvPr/>
        </p:nvSpPr>
        <p:spPr>
          <a:xfrm>
            <a:off x="5493060" y="295223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a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3405453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딕셔너리 쌍 추가</a:t>
            </a:r>
            <a:r>
              <a:rPr lang="en-US" altLang="ko-KR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삭제하기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4-3 </a:t>
            </a:r>
            <a:r>
              <a:rPr lang="ko-KR" altLang="en-US">
                <a:latin typeface="+mj-ea"/>
                <a:ea typeface="+mj-ea"/>
              </a:rPr>
              <a:t>딕셔너리</a:t>
            </a: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A1E200D7-E37C-4FA1-996C-49FDD6DEC6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358" y="942021"/>
            <a:ext cx="875014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sz="1600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딕셔너리 쌍 추가하기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34A72E2A-073F-4A73-B0F4-A3D32B9A201E}"/>
              </a:ext>
            </a:extLst>
          </p:cNvPr>
          <p:cNvGrpSpPr/>
          <p:nvPr/>
        </p:nvGrpSpPr>
        <p:grpSpPr>
          <a:xfrm>
            <a:off x="672873" y="1375101"/>
            <a:ext cx="8460941" cy="1045787"/>
            <a:chOff x="704528" y="1448780"/>
            <a:chExt cx="7920881" cy="100811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A9C1815-E181-498E-A8CF-DED7A35CCEBC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6EE11D90-80E9-4280-B7CB-0D9F80D67112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a['name'] = 'pey'</a:t>
              </a:r>
            </a:p>
            <a:p>
              <a:r>
                <a:rPr lang="pt-BR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a[3] = [1,2,3]</a:t>
              </a:r>
            </a:p>
            <a:p>
              <a:r>
                <a:rPr lang="pt-BR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print(a)</a:t>
              </a:r>
              <a:endParaRPr lang="pt-BR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966B1E42-4A1F-48E4-BCFC-6086910EADF4}"/>
              </a:ext>
            </a:extLst>
          </p:cNvPr>
          <p:cNvSpPr/>
          <p:nvPr/>
        </p:nvSpPr>
        <p:spPr>
          <a:xfrm>
            <a:off x="2864768" y="3640955"/>
            <a:ext cx="1476164" cy="468053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42DF48C-ABBC-4FF5-BFE0-64CCA50F66F6}"/>
              </a:ext>
            </a:extLst>
          </p:cNvPr>
          <p:cNvSpPr/>
          <p:nvPr/>
        </p:nvSpPr>
        <p:spPr>
          <a:xfrm>
            <a:off x="2864768" y="4109008"/>
            <a:ext cx="1476164" cy="468053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2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FA2D2D-B601-45A8-9E0D-1B20AC56D025}"/>
              </a:ext>
            </a:extLst>
          </p:cNvPr>
          <p:cNvSpPr txBox="1"/>
          <p:nvPr/>
        </p:nvSpPr>
        <p:spPr>
          <a:xfrm>
            <a:off x="5349044" y="3532943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'a'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495E13A-43E0-465E-97E9-FFA877088611}"/>
              </a:ext>
            </a:extLst>
          </p:cNvPr>
          <p:cNvSpPr txBox="1"/>
          <p:nvPr/>
        </p:nvSpPr>
        <p:spPr>
          <a:xfrm>
            <a:off x="5349044" y="4185661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'b'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16" name="연결선: 구부러짐 15">
            <a:extLst>
              <a:ext uri="{FF2B5EF4-FFF2-40B4-BE49-F238E27FC236}">
                <a16:creationId xmlns:a16="http://schemas.microsoft.com/office/drawing/2014/main" id="{C3892468-DA08-46AD-9140-F2CD24F61090}"/>
              </a:ext>
            </a:extLst>
          </p:cNvPr>
          <p:cNvCxnSpPr>
            <a:stCxn id="2" idx="3"/>
            <a:endCxn id="3" idx="1"/>
          </p:cNvCxnSpPr>
          <p:nvPr/>
        </p:nvCxnSpPr>
        <p:spPr>
          <a:xfrm flipV="1">
            <a:off x="4340932" y="3717609"/>
            <a:ext cx="1008112" cy="157373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연결선: 구부러짐 17">
            <a:extLst>
              <a:ext uri="{FF2B5EF4-FFF2-40B4-BE49-F238E27FC236}">
                <a16:creationId xmlns:a16="http://schemas.microsoft.com/office/drawing/2014/main" id="{B82050ED-D5B1-4E77-91B7-61ACE8175A54}"/>
              </a:ext>
            </a:extLst>
          </p:cNvPr>
          <p:cNvCxnSpPr>
            <a:cxnSpLocks/>
            <a:stCxn id="11" idx="3"/>
            <a:endCxn id="14" idx="1"/>
          </p:cNvCxnSpPr>
          <p:nvPr/>
        </p:nvCxnSpPr>
        <p:spPr>
          <a:xfrm>
            <a:off x="4340932" y="4343035"/>
            <a:ext cx="1008112" cy="27292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69109EC-E980-4232-B718-4236532B602E}"/>
              </a:ext>
            </a:extLst>
          </p:cNvPr>
          <p:cNvSpPr txBox="1"/>
          <p:nvPr/>
        </p:nvSpPr>
        <p:spPr>
          <a:xfrm>
            <a:off x="2864768" y="3244911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a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C0E7F1F-1D9D-457F-8CF9-ADC407DA85B6}"/>
              </a:ext>
            </a:extLst>
          </p:cNvPr>
          <p:cNvSpPr/>
          <p:nvPr/>
        </p:nvSpPr>
        <p:spPr>
          <a:xfrm>
            <a:off x="2864768" y="4574085"/>
            <a:ext cx="1476164" cy="468053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'name'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885E47D-EC39-4A77-867A-8B3664AFE652}"/>
              </a:ext>
            </a:extLst>
          </p:cNvPr>
          <p:cNvSpPr txBox="1"/>
          <p:nvPr/>
        </p:nvSpPr>
        <p:spPr>
          <a:xfrm>
            <a:off x="5349044" y="4650738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'pey'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19" name="연결선: 구부러짐 18">
            <a:extLst>
              <a:ext uri="{FF2B5EF4-FFF2-40B4-BE49-F238E27FC236}">
                <a16:creationId xmlns:a16="http://schemas.microsoft.com/office/drawing/2014/main" id="{6AD9D04B-4E53-4728-A475-5BB7AD8309E1}"/>
              </a:ext>
            </a:extLst>
          </p:cNvPr>
          <p:cNvCxnSpPr>
            <a:cxnSpLocks/>
            <a:stCxn id="15" idx="3"/>
            <a:endCxn id="17" idx="1"/>
          </p:cNvCxnSpPr>
          <p:nvPr/>
        </p:nvCxnSpPr>
        <p:spPr>
          <a:xfrm>
            <a:off x="4340932" y="4808112"/>
            <a:ext cx="1008112" cy="27292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E8B73B1-7083-4F23-93D7-4A73338B85FD}"/>
              </a:ext>
            </a:extLst>
          </p:cNvPr>
          <p:cNvSpPr/>
          <p:nvPr/>
        </p:nvSpPr>
        <p:spPr>
          <a:xfrm>
            <a:off x="2864768" y="5042138"/>
            <a:ext cx="1476164" cy="468053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3</a:t>
            </a:r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22" name="연결선: 구부러짐 21">
            <a:extLst>
              <a:ext uri="{FF2B5EF4-FFF2-40B4-BE49-F238E27FC236}">
                <a16:creationId xmlns:a16="http://schemas.microsoft.com/office/drawing/2014/main" id="{1D7603AB-7953-43A0-AB1C-13DF8A088958}"/>
              </a:ext>
            </a:extLst>
          </p:cNvPr>
          <p:cNvCxnSpPr>
            <a:cxnSpLocks/>
            <a:stCxn id="20" idx="3"/>
            <a:endCxn id="6" idx="1"/>
          </p:cNvCxnSpPr>
          <p:nvPr/>
        </p:nvCxnSpPr>
        <p:spPr>
          <a:xfrm>
            <a:off x="4340932" y="5276165"/>
            <a:ext cx="1008112" cy="88113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EFDF917B-3116-49EA-BC44-A53EF1E55B59}"/>
              </a:ext>
            </a:extLst>
          </p:cNvPr>
          <p:cNvSpPr/>
          <p:nvPr/>
        </p:nvSpPr>
        <p:spPr>
          <a:xfrm>
            <a:off x="5349044" y="5145931"/>
            <a:ext cx="436693" cy="436693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6592FF6-584F-43B6-93ED-84F9D0F2A0BE}"/>
              </a:ext>
            </a:extLst>
          </p:cNvPr>
          <p:cNvSpPr/>
          <p:nvPr/>
        </p:nvSpPr>
        <p:spPr>
          <a:xfrm>
            <a:off x="5781094" y="5145931"/>
            <a:ext cx="436693" cy="436693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E7464BF-BCD8-400E-9C9E-A1CBB298E60C}"/>
              </a:ext>
            </a:extLst>
          </p:cNvPr>
          <p:cNvSpPr/>
          <p:nvPr/>
        </p:nvSpPr>
        <p:spPr>
          <a:xfrm>
            <a:off x="6213144" y="5145931"/>
            <a:ext cx="436693" cy="436693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186720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딕셔너리 쌍 추가</a:t>
            </a:r>
            <a:r>
              <a:rPr lang="en-US" altLang="ko-KR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삭제하기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4-3 </a:t>
            </a:r>
            <a:r>
              <a:rPr lang="ko-KR" altLang="en-US">
                <a:latin typeface="+mj-ea"/>
                <a:ea typeface="+mj-ea"/>
              </a:rPr>
              <a:t>딕셔너리</a:t>
            </a: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A1E200D7-E37C-4FA1-996C-49FDD6DEC6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358" y="942021"/>
            <a:ext cx="875014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sz="1600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딕셔너리 요소 삭제하기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34A72E2A-073F-4A73-B0F4-A3D32B9A201E}"/>
              </a:ext>
            </a:extLst>
          </p:cNvPr>
          <p:cNvGrpSpPr/>
          <p:nvPr/>
        </p:nvGrpSpPr>
        <p:grpSpPr>
          <a:xfrm>
            <a:off x="671974" y="1375101"/>
            <a:ext cx="8460941" cy="832161"/>
            <a:chOff x="704528" y="1448780"/>
            <a:chExt cx="7920881" cy="100811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A9C1815-E181-498E-A8CF-DED7A35CCEBC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6EE11D90-80E9-4280-B7CB-0D9F80D67112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del a[1]</a:t>
              </a:r>
            </a:p>
            <a:p>
              <a:r>
                <a:rPr lang="pt-BR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print(a)</a:t>
              </a:r>
              <a:endParaRPr lang="pt-BR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966B1E42-4A1F-48E4-BCFC-6086910EADF4}"/>
              </a:ext>
            </a:extLst>
          </p:cNvPr>
          <p:cNvSpPr/>
          <p:nvPr/>
        </p:nvSpPr>
        <p:spPr>
          <a:xfrm>
            <a:off x="2864768" y="3640955"/>
            <a:ext cx="1476164" cy="468053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42DF48C-ABBC-4FF5-BFE0-64CCA50F66F6}"/>
              </a:ext>
            </a:extLst>
          </p:cNvPr>
          <p:cNvSpPr/>
          <p:nvPr/>
        </p:nvSpPr>
        <p:spPr>
          <a:xfrm>
            <a:off x="2864768" y="4109008"/>
            <a:ext cx="1476164" cy="468053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2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FA2D2D-B601-45A8-9E0D-1B20AC56D025}"/>
              </a:ext>
            </a:extLst>
          </p:cNvPr>
          <p:cNvSpPr txBox="1"/>
          <p:nvPr/>
        </p:nvSpPr>
        <p:spPr>
          <a:xfrm>
            <a:off x="5349044" y="3532943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'a'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495E13A-43E0-465E-97E9-FFA877088611}"/>
              </a:ext>
            </a:extLst>
          </p:cNvPr>
          <p:cNvSpPr txBox="1"/>
          <p:nvPr/>
        </p:nvSpPr>
        <p:spPr>
          <a:xfrm>
            <a:off x="5349044" y="4185661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'b'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16" name="연결선: 구부러짐 15">
            <a:extLst>
              <a:ext uri="{FF2B5EF4-FFF2-40B4-BE49-F238E27FC236}">
                <a16:creationId xmlns:a16="http://schemas.microsoft.com/office/drawing/2014/main" id="{C3892468-DA08-46AD-9140-F2CD24F61090}"/>
              </a:ext>
            </a:extLst>
          </p:cNvPr>
          <p:cNvCxnSpPr>
            <a:stCxn id="2" idx="3"/>
            <a:endCxn id="3" idx="1"/>
          </p:cNvCxnSpPr>
          <p:nvPr/>
        </p:nvCxnSpPr>
        <p:spPr>
          <a:xfrm flipV="1">
            <a:off x="4340932" y="3717609"/>
            <a:ext cx="1008112" cy="157373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연결선: 구부러짐 17">
            <a:extLst>
              <a:ext uri="{FF2B5EF4-FFF2-40B4-BE49-F238E27FC236}">
                <a16:creationId xmlns:a16="http://schemas.microsoft.com/office/drawing/2014/main" id="{B82050ED-D5B1-4E77-91B7-61ACE8175A54}"/>
              </a:ext>
            </a:extLst>
          </p:cNvPr>
          <p:cNvCxnSpPr>
            <a:cxnSpLocks/>
            <a:stCxn id="11" idx="3"/>
            <a:endCxn id="14" idx="1"/>
          </p:cNvCxnSpPr>
          <p:nvPr/>
        </p:nvCxnSpPr>
        <p:spPr>
          <a:xfrm>
            <a:off x="4340932" y="4343035"/>
            <a:ext cx="1008112" cy="27292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69109EC-E980-4232-B718-4236532B602E}"/>
              </a:ext>
            </a:extLst>
          </p:cNvPr>
          <p:cNvSpPr txBox="1"/>
          <p:nvPr/>
        </p:nvSpPr>
        <p:spPr>
          <a:xfrm>
            <a:off x="2864768" y="3244911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a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C0E7F1F-1D9D-457F-8CF9-ADC407DA85B6}"/>
              </a:ext>
            </a:extLst>
          </p:cNvPr>
          <p:cNvSpPr/>
          <p:nvPr/>
        </p:nvSpPr>
        <p:spPr>
          <a:xfrm>
            <a:off x="2864768" y="4574085"/>
            <a:ext cx="1476164" cy="468053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'name'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885E47D-EC39-4A77-867A-8B3664AFE652}"/>
              </a:ext>
            </a:extLst>
          </p:cNvPr>
          <p:cNvSpPr txBox="1"/>
          <p:nvPr/>
        </p:nvSpPr>
        <p:spPr>
          <a:xfrm>
            <a:off x="5349044" y="4650738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'pey'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19" name="연결선: 구부러짐 18">
            <a:extLst>
              <a:ext uri="{FF2B5EF4-FFF2-40B4-BE49-F238E27FC236}">
                <a16:creationId xmlns:a16="http://schemas.microsoft.com/office/drawing/2014/main" id="{6AD9D04B-4E53-4728-A475-5BB7AD8309E1}"/>
              </a:ext>
            </a:extLst>
          </p:cNvPr>
          <p:cNvCxnSpPr>
            <a:cxnSpLocks/>
            <a:stCxn id="15" idx="3"/>
            <a:endCxn id="17" idx="1"/>
          </p:cNvCxnSpPr>
          <p:nvPr/>
        </p:nvCxnSpPr>
        <p:spPr>
          <a:xfrm>
            <a:off x="4340932" y="4808112"/>
            <a:ext cx="1008112" cy="27292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E8B73B1-7083-4F23-93D7-4A73338B85FD}"/>
              </a:ext>
            </a:extLst>
          </p:cNvPr>
          <p:cNvSpPr/>
          <p:nvPr/>
        </p:nvSpPr>
        <p:spPr>
          <a:xfrm>
            <a:off x="2864768" y="5042138"/>
            <a:ext cx="1476164" cy="468053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3</a:t>
            </a:r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22" name="연결선: 구부러짐 21">
            <a:extLst>
              <a:ext uri="{FF2B5EF4-FFF2-40B4-BE49-F238E27FC236}">
                <a16:creationId xmlns:a16="http://schemas.microsoft.com/office/drawing/2014/main" id="{1D7603AB-7953-43A0-AB1C-13DF8A088958}"/>
              </a:ext>
            </a:extLst>
          </p:cNvPr>
          <p:cNvCxnSpPr>
            <a:cxnSpLocks/>
            <a:stCxn id="20" idx="3"/>
            <a:endCxn id="6" idx="1"/>
          </p:cNvCxnSpPr>
          <p:nvPr/>
        </p:nvCxnSpPr>
        <p:spPr>
          <a:xfrm>
            <a:off x="4340932" y="5276165"/>
            <a:ext cx="1008112" cy="88113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EFDF917B-3116-49EA-BC44-A53EF1E55B59}"/>
              </a:ext>
            </a:extLst>
          </p:cNvPr>
          <p:cNvSpPr/>
          <p:nvPr/>
        </p:nvSpPr>
        <p:spPr>
          <a:xfrm>
            <a:off x="5349044" y="5145931"/>
            <a:ext cx="436693" cy="436693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6592FF6-584F-43B6-93ED-84F9D0F2A0BE}"/>
              </a:ext>
            </a:extLst>
          </p:cNvPr>
          <p:cNvSpPr/>
          <p:nvPr/>
        </p:nvSpPr>
        <p:spPr>
          <a:xfrm>
            <a:off x="5781094" y="5145931"/>
            <a:ext cx="436693" cy="436693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E7464BF-BCD8-400E-9C9E-A1CBB298E60C}"/>
              </a:ext>
            </a:extLst>
          </p:cNvPr>
          <p:cNvSpPr/>
          <p:nvPr/>
        </p:nvSpPr>
        <p:spPr>
          <a:xfrm>
            <a:off x="6213144" y="5145931"/>
            <a:ext cx="436693" cy="436693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349DD305-9D75-41FF-B146-15BF33763911}"/>
              </a:ext>
            </a:extLst>
          </p:cNvPr>
          <p:cNvCxnSpPr/>
          <p:nvPr/>
        </p:nvCxnSpPr>
        <p:spPr>
          <a:xfrm flipV="1">
            <a:off x="2864768" y="3640955"/>
            <a:ext cx="1476164" cy="46805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5794746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딕셔너리에서 </a:t>
            </a:r>
            <a:r>
              <a:rPr lang="en-US" altLang="ko-KR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Key </a:t>
            </a:r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사용해 </a:t>
            </a:r>
            <a:r>
              <a:rPr lang="en-US" altLang="ko-KR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Value </a:t>
            </a:r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얻기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4-3 </a:t>
            </a:r>
            <a:r>
              <a:rPr lang="ko-KR" altLang="en-US">
                <a:latin typeface="+mj-ea"/>
                <a:ea typeface="+mj-ea"/>
              </a:rPr>
              <a:t>딕셔너리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34A72E2A-073F-4A73-B0F4-A3D32B9A201E}"/>
              </a:ext>
            </a:extLst>
          </p:cNvPr>
          <p:cNvGrpSpPr/>
          <p:nvPr/>
        </p:nvGrpSpPr>
        <p:grpSpPr>
          <a:xfrm>
            <a:off x="671974" y="1375101"/>
            <a:ext cx="8460941" cy="1085927"/>
            <a:chOff x="704528" y="1448780"/>
            <a:chExt cx="7920881" cy="100811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A9C1815-E181-498E-A8CF-DED7A35CCEBC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6EE11D90-80E9-4280-B7CB-0D9F80D67112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grade = {'pey': 10, 'julliet': 99}</a:t>
              </a:r>
            </a:p>
            <a:p>
              <a:r>
                <a:rPr lang="pt-BR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print(grade['pey'])</a:t>
              </a:r>
            </a:p>
            <a:p>
              <a:r>
                <a:rPr lang="pt-BR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print(grade['julliet'])</a:t>
              </a: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966B1E42-4A1F-48E4-BCFC-6086910EADF4}"/>
              </a:ext>
            </a:extLst>
          </p:cNvPr>
          <p:cNvSpPr/>
          <p:nvPr/>
        </p:nvSpPr>
        <p:spPr>
          <a:xfrm>
            <a:off x="2864768" y="3640955"/>
            <a:ext cx="1476164" cy="468053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'pey'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42DF48C-ABBC-4FF5-BFE0-64CCA50F66F6}"/>
              </a:ext>
            </a:extLst>
          </p:cNvPr>
          <p:cNvSpPr/>
          <p:nvPr/>
        </p:nvSpPr>
        <p:spPr>
          <a:xfrm>
            <a:off x="2864768" y="4109008"/>
            <a:ext cx="1476164" cy="468053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'julliet'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FA2D2D-B601-45A8-9E0D-1B20AC56D025}"/>
              </a:ext>
            </a:extLst>
          </p:cNvPr>
          <p:cNvSpPr txBox="1"/>
          <p:nvPr/>
        </p:nvSpPr>
        <p:spPr>
          <a:xfrm>
            <a:off x="5349044" y="3532943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10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495E13A-43E0-465E-97E9-FFA877088611}"/>
              </a:ext>
            </a:extLst>
          </p:cNvPr>
          <p:cNvSpPr txBox="1"/>
          <p:nvPr/>
        </p:nvSpPr>
        <p:spPr>
          <a:xfrm>
            <a:off x="5349044" y="4185661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99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16" name="연결선: 구부러짐 15">
            <a:extLst>
              <a:ext uri="{FF2B5EF4-FFF2-40B4-BE49-F238E27FC236}">
                <a16:creationId xmlns:a16="http://schemas.microsoft.com/office/drawing/2014/main" id="{C3892468-DA08-46AD-9140-F2CD24F61090}"/>
              </a:ext>
            </a:extLst>
          </p:cNvPr>
          <p:cNvCxnSpPr>
            <a:stCxn id="2" idx="3"/>
            <a:endCxn id="3" idx="1"/>
          </p:cNvCxnSpPr>
          <p:nvPr/>
        </p:nvCxnSpPr>
        <p:spPr>
          <a:xfrm flipV="1">
            <a:off x="4340932" y="3717609"/>
            <a:ext cx="1008112" cy="157373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연결선: 구부러짐 17">
            <a:extLst>
              <a:ext uri="{FF2B5EF4-FFF2-40B4-BE49-F238E27FC236}">
                <a16:creationId xmlns:a16="http://schemas.microsoft.com/office/drawing/2014/main" id="{B82050ED-D5B1-4E77-91B7-61ACE8175A54}"/>
              </a:ext>
            </a:extLst>
          </p:cNvPr>
          <p:cNvCxnSpPr>
            <a:cxnSpLocks/>
            <a:stCxn id="11" idx="3"/>
            <a:endCxn id="14" idx="1"/>
          </p:cNvCxnSpPr>
          <p:nvPr/>
        </p:nvCxnSpPr>
        <p:spPr>
          <a:xfrm>
            <a:off x="4340932" y="4343035"/>
            <a:ext cx="1008112" cy="27292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69109EC-E980-4232-B718-4236532B602E}"/>
              </a:ext>
            </a:extLst>
          </p:cNvPr>
          <p:cNvSpPr txBox="1"/>
          <p:nvPr/>
        </p:nvSpPr>
        <p:spPr>
          <a:xfrm>
            <a:off x="2864768" y="3244911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a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9610925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딕셔너리 만들 때 주의할 사항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4-3 </a:t>
            </a:r>
            <a:r>
              <a:rPr lang="ko-KR" altLang="en-US">
                <a:latin typeface="+mj-ea"/>
                <a:ea typeface="+mj-ea"/>
              </a:rPr>
              <a:t>딕셔너리</a:t>
            </a: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A1E200D7-E37C-4FA1-996C-49FDD6DEC6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358" y="942021"/>
            <a:ext cx="875014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sz="1600" b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같은 키값을 추가할 때</a:t>
            </a:r>
            <a:endParaRPr lang="ko-KR" altLang="en-US" sz="1600" b="1" i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34A72E2A-073F-4A73-B0F4-A3D32B9A201E}"/>
              </a:ext>
            </a:extLst>
          </p:cNvPr>
          <p:cNvGrpSpPr/>
          <p:nvPr/>
        </p:nvGrpSpPr>
        <p:grpSpPr>
          <a:xfrm>
            <a:off x="671974" y="1375101"/>
            <a:ext cx="8460941" cy="1045787"/>
            <a:chOff x="704528" y="1448780"/>
            <a:chExt cx="7920881" cy="100811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A9C1815-E181-498E-A8CF-DED7A35CCEBC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6EE11D90-80E9-4280-B7CB-0D9F80D67112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= {1:'a'}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a[1] = 'b'</a:t>
              </a:r>
              <a:endParaRPr lang="pt-BR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pt-BR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print(a)</a:t>
              </a: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966B1E42-4A1F-48E4-BCFC-6086910EADF4}"/>
              </a:ext>
            </a:extLst>
          </p:cNvPr>
          <p:cNvSpPr/>
          <p:nvPr/>
        </p:nvSpPr>
        <p:spPr>
          <a:xfrm>
            <a:off x="2864768" y="3640955"/>
            <a:ext cx="1476164" cy="468053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FA2D2D-B601-45A8-9E0D-1B20AC56D025}"/>
              </a:ext>
            </a:extLst>
          </p:cNvPr>
          <p:cNvSpPr txBox="1"/>
          <p:nvPr/>
        </p:nvSpPr>
        <p:spPr>
          <a:xfrm>
            <a:off x="5349044" y="3532943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'a'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495E13A-43E0-465E-97E9-FFA877088611}"/>
              </a:ext>
            </a:extLst>
          </p:cNvPr>
          <p:cNvSpPr txBox="1"/>
          <p:nvPr/>
        </p:nvSpPr>
        <p:spPr>
          <a:xfrm>
            <a:off x="5349044" y="4185661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'b'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16" name="연결선: 구부러짐 15">
            <a:extLst>
              <a:ext uri="{FF2B5EF4-FFF2-40B4-BE49-F238E27FC236}">
                <a16:creationId xmlns:a16="http://schemas.microsoft.com/office/drawing/2014/main" id="{C3892468-DA08-46AD-9140-F2CD24F61090}"/>
              </a:ext>
            </a:extLst>
          </p:cNvPr>
          <p:cNvCxnSpPr>
            <a:stCxn id="2" idx="3"/>
            <a:endCxn id="3" idx="1"/>
          </p:cNvCxnSpPr>
          <p:nvPr/>
        </p:nvCxnSpPr>
        <p:spPr>
          <a:xfrm flipV="1">
            <a:off x="4340932" y="3717609"/>
            <a:ext cx="1008112" cy="157373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연결선: 구부러짐 17">
            <a:extLst>
              <a:ext uri="{FF2B5EF4-FFF2-40B4-BE49-F238E27FC236}">
                <a16:creationId xmlns:a16="http://schemas.microsoft.com/office/drawing/2014/main" id="{B82050ED-D5B1-4E77-91B7-61ACE8175A54}"/>
              </a:ext>
            </a:extLst>
          </p:cNvPr>
          <p:cNvCxnSpPr>
            <a:cxnSpLocks/>
            <a:stCxn id="2" idx="3"/>
            <a:endCxn id="14" idx="1"/>
          </p:cNvCxnSpPr>
          <p:nvPr/>
        </p:nvCxnSpPr>
        <p:spPr>
          <a:xfrm>
            <a:off x="4340932" y="3874982"/>
            <a:ext cx="1008112" cy="495345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69109EC-E980-4232-B718-4236532B602E}"/>
              </a:ext>
            </a:extLst>
          </p:cNvPr>
          <p:cNvSpPr txBox="1"/>
          <p:nvPr/>
        </p:nvSpPr>
        <p:spPr>
          <a:xfrm>
            <a:off x="2864768" y="3244911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a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AD052ADA-288B-4170-8AB1-81D29A311476}"/>
              </a:ext>
            </a:extLst>
          </p:cNvPr>
          <p:cNvCxnSpPr/>
          <p:nvPr/>
        </p:nvCxnSpPr>
        <p:spPr>
          <a:xfrm>
            <a:off x="4953000" y="3614243"/>
            <a:ext cx="144016" cy="28803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0808676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딕셔너리 만들 때 주의할 사항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4-3 </a:t>
            </a:r>
            <a:r>
              <a:rPr lang="ko-KR" altLang="en-US">
                <a:latin typeface="+mj-ea"/>
                <a:ea typeface="+mj-ea"/>
              </a:rPr>
              <a:t>딕셔너리</a:t>
            </a: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A1E200D7-E37C-4FA1-996C-49FDD6DEC6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358" y="942021"/>
            <a:ext cx="875014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sz="1600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리스트는 키값이 될 수 없다</a:t>
            </a:r>
            <a:r>
              <a:rPr lang="en-US" altLang="ko-KR" sz="1600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  <a:endParaRPr lang="ko-KR" altLang="en-US" sz="1600" b="1" i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34A72E2A-073F-4A73-B0F4-A3D32B9A201E}"/>
              </a:ext>
            </a:extLst>
          </p:cNvPr>
          <p:cNvGrpSpPr/>
          <p:nvPr/>
        </p:nvGrpSpPr>
        <p:grpSpPr>
          <a:xfrm>
            <a:off x="671974" y="1375100"/>
            <a:ext cx="8460942" cy="577736"/>
            <a:chOff x="704528" y="1448779"/>
            <a:chExt cx="7920882" cy="1008113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A9C1815-E181-498E-A8CF-DED7A35CCEBC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6EE11D90-80E9-4280-B7CB-0D9F80D67112}"/>
                </a:ext>
              </a:extLst>
            </p:cNvPr>
            <p:cNvSpPr/>
            <p:nvPr/>
          </p:nvSpPr>
          <p:spPr>
            <a:xfrm>
              <a:off x="776538" y="1448779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= {[1,2] : 'hi'}</a:t>
              </a:r>
              <a:endParaRPr lang="pt-BR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966B1E42-4A1F-48E4-BCFC-6086910EADF4}"/>
              </a:ext>
            </a:extLst>
          </p:cNvPr>
          <p:cNvSpPr/>
          <p:nvPr/>
        </p:nvSpPr>
        <p:spPr>
          <a:xfrm>
            <a:off x="2864768" y="2600908"/>
            <a:ext cx="1476164" cy="468053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[1,2]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495E13A-43E0-465E-97E9-FFA877088611}"/>
              </a:ext>
            </a:extLst>
          </p:cNvPr>
          <p:cNvSpPr txBox="1"/>
          <p:nvPr/>
        </p:nvSpPr>
        <p:spPr>
          <a:xfrm>
            <a:off x="5334199" y="2650269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hi</a:t>
            </a:r>
            <a:r>
              <a:rPr lang="pt-BR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'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18" name="연결선: 구부러짐 17">
            <a:extLst>
              <a:ext uri="{FF2B5EF4-FFF2-40B4-BE49-F238E27FC236}">
                <a16:creationId xmlns:a16="http://schemas.microsoft.com/office/drawing/2014/main" id="{B82050ED-D5B1-4E77-91B7-61ACE8175A54}"/>
              </a:ext>
            </a:extLst>
          </p:cNvPr>
          <p:cNvCxnSpPr>
            <a:cxnSpLocks/>
            <a:stCxn id="2" idx="3"/>
            <a:endCxn id="14" idx="1"/>
          </p:cNvCxnSpPr>
          <p:nvPr/>
        </p:nvCxnSpPr>
        <p:spPr>
          <a:xfrm>
            <a:off x="4340932" y="2834935"/>
            <a:ext cx="993267" cy="12700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69109EC-E980-4232-B718-4236532B602E}"/>
              </a:ext>
            </a:extLst>
          </p:cNvPr>
          <p:cNvSpPr txBox="1"/>
          <p:nvPr/>
        </p:nvSpPr>
        <p:spPr>
          <a:xfrm>
            <a:off x="2864768" y="2204864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a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17" name="Rectangle 8">
            <a:extLst>
              <a:ext uri="{FF2B5EF4-FFF2-40B4-BE49-F238E27FC236}">
                <a16:creationId xmlns:a16="http://schemas.microsoft.com/office/drawing/2014/main" id="{1098C50A-57D7-4601-A35E-66EA212B8F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358" y="3501008"/>
            <a:ext cx="875014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sz="1600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튜플은 키값이 될 수 있다</a:t>
            </a:r>
            <a:r>
              <a:rPr lang="en-US" altLang="ko-KR" sz="1600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  <a:endParaRPr lang="ko-KR" altLang="en-US" sz="1600" b="1" i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6878A41B-C856-4074-A122-7B8947C9952D}"/>
              </a:ext>
            </a:extLst>
          </p:cNvPr>
          <p:cNvGrpSpPr/>
          <p:nvPr/>
        </p:nvGrpSpPr>
        <p:grpSpPr>
          <a:xfrm>
            <a:off x="671974" y="3934087"/>
            <a:ext cx="8460942" cy="761848"/>
            <a:chOff x="704528" y="1448779"/>
            <a:chExt cx="7920882" cy="1008113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98577CA2-85F9-46E2-9BBA-EA80BB7FE36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788BBED9-118D-443D-9177-F2E7E23C6819}"/>
                </a:ext>
              </a:extLst>
            </p:cNvPr>
            <p:cNvSpPr/>
            <p:nvPr/>
          </p:nvSpPr>
          <p:spPr>
            <a:xfrm>
              <a:off x="776538" y="1448779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= {(1,2) : 'hi'}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print(a)</a:t>
              </a:r>
              <a:endParaRPr lang="pt-BR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928D204-333F-4A24-9EF4-F4611E9ACF1A}"/>
              </a:ext>
            </a:extLst>
          </p:cNvPr>
          <p:cNvSpPr/>
          <p:nvPr/>
        </p:nvSpPr>
        <p:spPr>
          <a:xfrm>
            <a:off x="2864768" y="5159895"/>
            <a:ext cx="1476164" cy="468053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(1,2)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828ED80-1D2A-4362-8DFF-C7A3A3718CF6}"/>
              </a:ext>
            </a:extLst>
          </p:cNvPr>
          <p:cNvSpPr txBox="1"/>
          <p:nvPr/>
        </p:nvSpPr>
        <p:spPr>
          <a:xfrm>
            <a:off x="5334199" y="5209256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hi</a:t>
            </a:r>
            <a:r>
              <a:rPr lang="pt-BR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'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25" name="연결선: 구부러짐 24">
            <a:extLst>
              <a:ext uri="{FF2B5EF4-FFF2-40B4-BE49-F238E27FC236}">
                <a16:creationId xmlns:a16="http://schemas.microsoft.com/office/drawing/2014/main" id="{F4A88323-7755-4EF8-87BB-EAD4F12233E4}"/>
              </a:ext>
            </a:extLst>
          </p:cNvPr>
          <p:cNvCxnSpPr>
            <a:cxnSpLocks/>
            <a:stCxn id="22" idx="3"/>
            <a:endCxn id="23" idx="1"/>
          </p:cNvCxnSpPr>
          <p:nvPr/>
        </p:nvCxnSpPr>
        <p:spPr>
          <a:xfrm>
            <a:off x="4340932" y="5393922"/>
            <a:ext cx="993267" cy="12700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E7D98757-CBFA-4E99-A718-1322ECB7C8A4}"/>
              </a:ext>
            </a:extLst>
          </p:cNvPr>
          <p:cNvSpPr txBox="1"/>
          <p:nvPr/>
        </p:nvSpPr>
        <p:spPr>
          <a:xfrm>
            <a:off x="2864768" y="4763851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a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27" name="Rectangle 8">
            <a:extLst>
              <a:ext uri="{FF2B5EF4-FFF2-40B4-BE49-F238E27FC236}">
                <a16:creationId xmlns:a16="http://schemas.microsoft.com/office/drawing/2014/main" id="{E0700EC4-1D97-46F7-8142-44FB48A251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2495" y="6077675"/>
            <a:ext cx="875014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altLang="ko-KR" sz="1600" b="0" i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※ </a:t>
            </a:r>
            <a:r>
              <a:rPr lang="ko-KR" altLang="en-US" sz="1600" b="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딕셔너리의 </a:t>
            </a:r>
            <a:r>
              <a:rPr lang="en-US" altLang="ko-KR" sz="1600" b="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Key</a:t>
            </a:r>
            <a:r>
              <a:rPr lang="ko-KR" altLang="en-US" sz="1600" b="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로 쓸 수 있느냐 없느냐는 </a:t>
            </a:r>
            <a:r>
              <a:rPr lang="en-US" altLang="ko-KR" sz="1600" b="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Key</a:t>
            </a:r>
            <a:r>
              <a:rPr lang="ko-KR" altLang="en-US" sz="1600" b="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가 변하는 값인지 변하지 않는 값인지에 달려 있다</a:t>
            </a:r>
            <a:r>
              <a:rPr lang="en-US" altLang="ko-KR" sz="1600" b="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 </a:t>
            </a:r>
            <a:endParaRPr lang="ko-KR" altLang="en-US" sz="1600" b="1" i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33933921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딕셔너리 관련 함수들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4-3 </a:t>
            </a:r>
            <a:r>
              <a:rPr lang="ko-KR" altLang="en-US">
                <a:latin typeface="+mj-ea"/>
                <a:ea typeface="+mj-ea"/>
              </a:rPr>
              <a:t>딕셔너리</a:t>
            </a: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A1E200D7-E37C-4FA1-996C-49FDD6DEC6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358" y="942021"/>
            <a:ext cx="875014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altLang="ko-KR" sz="1600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Key </a:t>
            </a:r>
            <a:r>
              <a:rPr lang="ko-KR" altLang="en-US" sz="1600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리스트 만들기</a:t>
            </a:r>
            <a:r>
              <a:rPr lang="en-US" altLang="ko-KR" sz="1600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(keys)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34A72E2A-073F-4A73-B0F4-A3D32B9A201E}"/>
              </a:ext>
            </a:extLst>
          </p:cNvPr>
          <p:cNvGrpSpPr/>
          <p:nvPr/>
        </p:nvGrpSpPr>
        <p:grpSpPr>
          <a:xfrm>
            <a:off x="671974" y="1375100"/>
            <a:ext cx="8460942" cy="793760"/>
            <a:chOff x="704528" y="1448779"/>
            <a:chExt cx="7920882" cy="1008113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A9C1815-E181-498E-A8CF-DED7A35CCEBC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6EE11D90-80E9-4280-B7CB-0D9F80D67112}"/>
                </a:ext>
              </a:extLst>
            </p:cNvPr>
            <p:cNvSpPr/>
            <p:nvPr/>
          </p:nvSpPr>
          <p:spPr>
            <a:xfrm>
              <a:off x="776538" y="1448779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= {'name': 'pey', 'phone': '01012345678', 'birth': '1118'}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print(a.keys())</a:t>
              </a:r>
            </a:p>
          </p:txBody>
        </p:sp>
      </p:grpSp>
      <p:sp>
        <p:nvSpPr>
          <p:cNvPr id="17" name="Rectangle 8">
            <a:extLst>
              <a:ext uri="{FF2B5EF4-FFF2-40B4-BE49-F238E27FC236}">
                <a16:creationId xmlns:a16="http://schemas.microsoft.com/office/drawing/2014/main" id="{1098C50A-57D7-4601-A35E-66EA212B8F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358" y="3501008"/>
            <a:ext cx="875014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altLang="ko-KR" sz="1600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Value </a:t>
            </a:r>
            <a:r>
              <a:rPr lang="ko-KR" altLang="en-US" sz="1600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리스트 만들기</a:t>
            </a:r>
            <a:r>
              <a:rPr lang="en-US" altLang="ko-KR" sz="1600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(values)</a:t>
            </a:r>
            <a:endParaRPr lang="ko-KR" altLang="en-US" sz="1600" b="1" i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6878A41B-C856-4074-A122-7B8947C9952D}"/>
              </a:ext>
            </a:extLst>
          </p:cNvPr>
          <p:cNvGrpSpPr/>
          <p:nvPr/>
        </p:nvGrpSpPr>
        <p:grpSpPr>
          <a:xfrm>
            <a:off x="671974" y="3934087"/>
            <a:ext cx="8460942" cy="404562"/>
            <a:chOff x="704528" y="1448779"/>
            <a:chExt cx="7920882" cy="1008113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98577CA2-85F9-46E2-9BBA-EA80BB7FE36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788BBED9-118D-443D-9177-F2E7E23C6819}"/>
                </a:ext>
              </a:extLst>
            </p:cNvPr>
            <p:cNvSpPr/>
            <p:nvPr/>
          </p:nvSpPr>
          <p:spPr>
            <a:xfrm>
              <a:off x="776538" y="1448779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print(a.values())</a:t>
              </a:r>
              <a:endParaRPr lang="pt-BR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87D96FEB-BDC1-41C5-9CD5-B30FF8D4813D}"/>
              </a:ext>
            </a:extLst>
          </p:cNvPr>
          <p:cNvGrpSpPr/>
          <p:nvPr/>
        </p:nvGrpSpPr>
        <p:grpSpPr>
          <a:xfrm>
            <a:off x="671974" y="2380120"/>
            <a:ext cx="8460942" cy="793760"/>
            <a:chOff x="704528" y="1448779"/>
            <a:chExt cx="7920882" cy="1008113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B154E178-FDEA-42A7-8441-CC3F91806BE9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0C771FEE-DEEA-4686-A188-78A1E8F53A5A}"/>
                </a:ext>
              </a:extLst>
            </p:cNvPr>
            <p:cNvSpPr/>
            <p:nvPr/>
          </p:nvSpPr>
          <p:spPr>
            <a:xfrm>
              <a:off x="776538" y="1448779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for k in a.keys():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   print(k)</a:t>
              </a:r>
            </a:p>
          </p:txBody>
        </p:sp>
      </p:grpSp>
      <p:sp>
        <p:nvSpPr>
          <p:cNvPr id="31" name="Rectangle 8">
            <a:extLst>
              <a:ext uri="{FF2B5EF4-FFF2-40B4-BE49-F238E27FC236}">
                <a16:creationId xmlns:a16="http://schemas.microsoft.com/office/drawing/2014/main" id="{15DB8ACF-EFC8-4286-B239-D9511DEE74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483" y="4758952"/>
            <a:ext cx="875014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altLang="ko-KR" sz="1600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Key, Value </a:t>
            </a:r>
            <a:r>
              <a:rPr lang="ko-KR" altLang="en-US" sz="1600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쌍 얻기</a:t>
            </a:r>
            <a:r>
              <a:rPr lang="en-US" altLang="ko-KR" sz="1600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(items)</a:t>
            </a: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C50DEC80-4FB5-4264-A71A-70F93A43329D}"/>
              </a:ext>
            </a:extLst>
          </p:cNvPr>
          <p:cNvGrpSpPr/>
          <p:nvPr/>
        </p:nvGrpSpPr>
        <p:grpSpPr>
          <a:xfrm>
            <a:off x="676099" y="5192031"/>
            <a:ext cx="8460942" cy="404562"/>
            <a:chOff x="704528" y="1448779"/>
            <a:chExt cx="7920882" cy="1008113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3BAB5E95-1090-46E0-8B28-B2EFC65B8BBB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C3D6D4C6-DDD5-4AD2-B711-E882CC9BE9C0}"/>
                </a:ext>
              </a:extLst>
            </p:cNvPr>
            <p:cNvSpPr/>
            <p:nvPr/>
          </p:nvSpPr>
          <p:spPr>
            <a:xfrm>
              <a:off x="776538" y="1448779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print(a.items())</a:t>
              </a:r>
              <a:endParaRPr lang="pt-BR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A9D7B3F1-713D-44EC-858C-6E4FB1A8FEF3}"/>
              </a:ext>
            </a:extLst>
          </p:cNvPr>
          <p:cNvGrpSpPr/>
          <p:nvPr/>
        </p:nvGrpSpPr>
        <p:grpSpPr>
          <a:xfrm>
            <a:off x="671974" y="5814615"/>
            <a:ext cx="8460942" cy="674726"/>
            <a:chOff x="704528" y="1448779"/>
            <a:chExt cx="7920882" cy="1008113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8350003F-FD77-4B93-AAD6-61A32A96BDDE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2715E47E-7E8F-4600-96FD-CA20A1F65B90}"/>
                </a:ext>
              </a:extLst>
            </p:cNvPr>
            <p:cNvSpPr/>
            <p:nvPr/>
          </p:nvSpPr>
          <p:spPr>
            <a:xfrm>
              <a:off x="776538" y="1448779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for k, v in a.items():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   print(k, v)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3808610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딕셔너리 관련 함수들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4-3 </a:t>
            </a:r>
            <a:r>
              <a:rPr lang="ko-KR" altLang="en-US">
                <a:latin typeface="+mj-ea"/>
                <a:ea typeface="+mj-ea"/>
              </a:rPr>
              <a:t>딕셔너리</a:t>
            </a: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A1E200D7-E37C-4FA1-996C-49FDD6DEC6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358" y="942021"/>
            <a:ext cx="875014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altLang="ko-KR" sz="1600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Key: Value </a:t>
            </a:r>
            <a:r>
              <a:rPr lang="ko-KR" altLang="en-US" sz="1600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쌍 모두 지우기</a:t>
            </a:r>
            <a:r>
              <a:rPr lang="en-US" altLang="ko-KR" sz="1600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(clear)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34A72E2A-073F-4A73-B0F4-A3D32B9A201E}"/>
              </a:ext>
            </a:extLst>
          </p:cNvPr>
          <p:cNvGrpSpPr/>
          <p:nvPr/>
        </p:nvGrpSpPr>
        <p:grpSpPr>
          <a:xfrm>
            <a:off x="671974" y="1375100"/>
            <a:ext cx="8460942" cy="793760"/>
            <a:chOff x="704528" y="1448779"/>
            <a:chExt cx="7920882" cy="1008113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A9C1815-E181-498E-A8CF-DED7A35CCEBC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6EE11D90-80E9-4280-B7CB-0D9F80D67112}"/>
                </a:ext>
              </a:extLst>
            </p:cNvPr>
            <p:cNvSpPr/>
            <p:nvPr/>
          </p:nvSpPr>
          <p:spPr>
            <a:xfrm>
              <a:off x="776538" y="1448779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a.clear()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print(a)</a:t>
              </a:r>
            </a:p>
          </p:txBody>
        </p:sp>
      </p:grpSp>
      <p:sp>
        <p:nvSpPr>
          <p:cNvPr id="17" name="Rectangle 8">
            <a:extLst>
              <a:ext uri="{FF2B5EF4-FFF2-40B4-BE49-F238E27FC236}">
                <a16:creationId xmlns:a16="http://schemas.microsoft.com/office/drawing/2014/main" id="{1098C50A-57D7-4601-A35E-66EA212B8F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358" y="3501008"/>
            <a:ext cx="875014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altLang="ko-KR" sz="1600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Key</a:t>
            </a:r>
            <a:r>
              <a:rPr lang="ko-KR" altLang="en-US" sz="1600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로 </a:t>
            </a:r>
            <a:r>
              <a:rPr lang="en-US" altLang="ko-KR" sz="1600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Value</a:t>
            </a:r>
            <a:r>
              <a:rPr lang="ko-KR" altLang="en-US" sz="1600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얻기</a:t>
            </a:r>
            <a:r>
              <a:rPr lang="en-US" altLang="ko-KR" sz="1600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(get)</a:t>
            </a:r>
            <a:endParaRPr lang="ko-KR" altLang="en-US" sz="1600" b="1" i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6878A41B-C856-4074-A122-7B8947C9952D}"/>
              </a:ext>
            </a:extLst>
          </p:cNvPr>
          <p:cNvGrpSpPr/>
          <p:nvPr/>
        </p:nvGrpSpPr>
        <p:grpSpPr>
          <a:xfrm>
            <a:off x="671974" y="3934087"/>
            <a:ext cx="8460942" cy="935074"/>
            <a:chOff x="704528" y="1448779"/>
            <a:chExt cx="7920882" cy="1008113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98577CA2-85F9-46E2-9BBA-EA80BB7FE36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788BBED9-118D-443D-9177-F2E7E23C6819}"/>
                </a:ext>
              </a:extLst>
            </p:cNvPr>
            <p:cNvSpPr/>
            <p:nvPr/>
          </p:nvSpPr>
          <p:spPr>
            <a:xfrm>
              <a:off x="776538" y="1448779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= {'name':'pey', 'phone':'01012345678', 'birth': '1118'}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print(a.get('name'))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print(a.get('phone'))</a:t>
              </a: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87D96FEB-BDC1-41C5-9CD5-B30FF8D4813D}"/>
              </a:ext>
            </a:extLst>
          </p:cNvPr>
          <p:cNvGrpSpPr/>
          <p:nvPr/>
        </p:nvGrpSpPr>
        <p:grpSpPr>
          <a:xfrm>
            <a:off x="671974" y="2380120"/>
            <a:ext cx="8460942" cy="793760"/>
            <a:chOff x="704528" y="1448779"/>
            <a:chExt cx="7920882" cy="1008113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B154E178-FDEA-42A7-8441-CC3F91806BE9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0C771FEE-DEEA-4686-A188-78A1E8F53A5A}"/>
                </a:ext>
              </a:extLst>
            </p:cNvPr>
            <p:cNvSpPr/>
            <p:nvPr/>
          </p:nvSpPr>
          <p:spPr>
            <a:xfrm>
              <a:off x="776538" y="1448779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for k in a.keys():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   print(k)</a:t>
              </a: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4B9F04CC-180C-465F-96DA-95485E1731A5}"/>
              </a:ext>
            </a:extLst>
          </p:cNvPr>
          <p:cNvGrpSpPr/>
          <p:nvPr/>
        </p:nvGrpSpPr>
        <p:grpSpPr>
          <a:xfrm>
            <a:off x="671974" y="5061810"/>
            <a:ext cx="8460942" cy="707450"/>
            <a:chOff x="704528" y="1448779"/>
            <a:chExt cx="7920882" cy="1008113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33AF44E8-689C-4B54-86E4-09D1093A392D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926E86E1-BEC0-4644-8D09-A37FAA7214DD}"/>
                </a:ext>
              </a:extLst>
            </p:cNvPr>
            <p:cNvSpPr/>
            <p:nvPr/>
          </p:nvSpPr>
          <p:spPr>
            <a:xfrm>
              <a:off x="776538" y="1448779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print(a.get('nokey'))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print(a['nokey'])</a:t>
              </a: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6C88EE0-5838-4EE7-8476-5626E172E477}"/>
              </a:ext>
            </a:extLst>
          </p:cNvPr>
          <p:cNvGrpSpPr/>
          <p:nvPr/>
        </p:nvGrpSpPr>
        <p:grpSpPr>
          <a:xfrm>
            <a:off x="671974" y="5954337"/>
            <a:ext cx="8460942" cy="426991"/>
            <a:chOff x="704528" y="1448779"/>
            <a:chExt cx="7920882" cy="1008113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47F395F0-974B-4237-B5CF-3AFF1B9BF460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4FD34D07-6B69-4A4B-BD9D-FC67EEDCDD2B}"/>
                </a:ext>
              </a:extLst>
            </p:cNvPr>
            <p:cNvSpPr/>
            <p:nvPr/>
          </p:nvSpPr>
          <p:spPr>
            <a:xfrm>
              <a:off x="776538" y="1448779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print(a.get(</a:t>
              </a:r>
              <a:r>
                <a:rPr lang="en-US" altLang="ko-KR" b="0" i="0">
                  <a:solidFill>
                    <a:srgbClr val="880000"/>
                  </a:solidFill>
                  <a:effectLst/>
                  <a:latin typeface="Consolas" panose="020B0609020204030204" pitchFamily="49" charset="0"/>
                </a:rPr>
                <a:t>'foo'</a:t>
              </a:r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altLang="ko-KR" b="0" i="0">
                  <a:solidFill>
                    <a:srgbClr val="880000"/>
                  </a:solidFill>
                  <a:effectLst/>
                  <a:latin typeface="Consolas" panose="020B0609020204030204" pitchFamily="49" charset="0"/>
                </a:rPr>
                <a:t>'bar'</a:t>
              </a:r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))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646732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6271" y="255527"/>
            <a:ext cx="4432623" cy="381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7078" bIns="17078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defTabSz="894695" fontAlgn="base" latinLnBrk="1">
              <a:spcBef>
                <a:spcPct val="0"/>
              </a:spcBef>
              <a:spcAft>
                <a:spcPct val="0"/>
              </a:spcAft>
              <a:defRPr/>
            </a:pPr>
            <a:endParaRPr lang="ko-KR" altLang="en-US" sz="1898" b="1">
              <a:solidFill>
                <a:srgbClr val="000000"/>
              </a:solidFill>
              <a:ea typeface="-2002" pitchFamily="18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39225B1-2CCF-46A2-BD18-F2A11DD72F33}"/>
              </a:ext>
            </a:extLst>
          </p:cNvPr>
          <p:cNvGrpSpPr/>
          <p:nvPr/>
        </p:nvGrpSpPr>
        <p:grpSpPr>
          <a:xfrm>
            <a:off x="461941" y="1582998"/>
            <a:ext cx="9102757" cy="4539032"/>
            <a:chOff x="574158" y="815909"/>
            <a:chExt cx="10694627" cy="533280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1699130-31A5-46D0-8C54-2F594E79A1F3}"/>
                </a:ext>
              </a:extLst>
            </p:cNvPr>
            <p:cNvSpPr txBox="1"/>
            <p:nvPr/>
          </p:nvSpPr>
          <p:spPr>
            <a:xfrm>
              <a:off x="574158" y="815909"/>
              <a:ext cx="5294349" cy="4172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708">
                  <a:hlinkClick r:id="rId3"/>
                </a:rPr>
                <a:t>https://www.anaconda.com/products/individual</a:t>
              </a:r>
              <a:endParaRPr lang="ko-KR" altLang="en-US" sz="1708"/>
            </a:p>
          </p:txBody>
        </p:sp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BA08F4F3-54A0-4E87-A39C-4057BBD3F66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4158" y="1498555"/>
              <a:ext cx="5449055" cy="4650162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8B4E4144-1BEC-486F-AE55-D79A989D6B5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504951" y="1588103"/>
              <a:ext cx="3763834" cy="4560613"/>
            </a:xfrm>
            <a:prstGeom prst="rect">
              <a:avLst/>
            </a:prstGeom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3A59501-19EB-4873-BE96-DF12C9065D15}"/>
                </a:ext>
              </a:extLst>
            </p:cNvPr>
            <p:cNvSpPr/>
            <p:nvPr/>
          </p:nvSpPr>
          <p:spPr>
            <a:xfrm>
              <a:off x="574158" y="5640404"/>
              <a:ext cx="1302768" cy="50831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08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F8A57A40-C274-48CC-90F4-702AB8045653}"/>
                </a:ext>
              </a:extLst>
            </p:cNvPr>
            <p:cNvSpPr/>
            <p:nvPr/>
          </p:nvSpPr>
          <p:spPr>
            <a:xfrm>
              <a:off x="7504950" y="3022332"/>
              <a:ext cx="3763833" cy="50831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08"/>
            </a:p>
          </p:txBody>
        </p:sp>
      </p:grp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1D2953AF-69CC-4EC0-8201-F06FBD0236A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아나콘다 설치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6FFEFB5-F3C3-4E4E-9B5A-3AB3F5831A3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1-3 </a:t>
            </a:r>
            <a:r>
              <a:rPr lang="ko-KR" altLang="en-US">
                <a:latin typeface="+mj-ea"/>
                <a:ea typeface="+mj-ea"/>
              </a:rPr>
              <a:t>파이썬 개발 환경 설정</a:t>
            </a:r>
          </a:p>
        </p:txBody>
      </p:sp>
    </p:spTree>
    <p:extLst>
      <p:ext uri="{BB962C8B-B14F-4D97-AF65-F5344CB8AC3E}">
        <p14:creationId xmlns:p14="http://schemas.microsoft.com/office/powerpoint/2010/main" val="1870032118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딕셔너리 관련 함수들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4-3 </a:t>
            </a:r>
            <a:r>
              <a:rPr lang="ko-KR" altLang="en-US">
                <a:latin typeface="+mj-ea"/>
                <a:ea typeface="+mj-ea"/>
              </a:rPr>
              <a:t>딕셔너리</a:t>
            </a: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A1E200D7-E37C-4FA1-996C-49FDD6DEC6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358" y="942021"/>
            <a:ext cx="875014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sz="1600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해당 </a:t>
            </a:r>
            <a:r>
              <a:rPr lang="en-US" altLang="ko-KR" sz="1600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Key</a:t>
            </a:r>
            <a:r>
              <a:rPr lang="ko-KR" altLang="en-US" sz="1600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가 딕셔너리 안에 있는지 조사하기</a:t>
            </a:r>
            <a:r>
              <a:rPr lang="en-US" altLang="ko-KR" sz="1600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(in)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6878A41B-C856-4074-A122-7B8947C9952D}"/>
              </a:ext>
            </a:extLst>
          </p:cNvPr>
          <p:cNvGrpSpPr/>
          <p:nvPr/>
        </p:nvGrpSpPr>
        <p:grpSpPr>
          <a:xfrm>
            <a:off x="671974" y="1412776"/>
            <a:ext cx="8460942" cy="935074"/>
            <a:chOff x="704528" y="1448779"/>
            <a:chExt cx="7920882" cy="1008113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98577CA2-85F9-46E2-9BBA-EA80BB7FE36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788BBED9-118D-443D-9177-F2E7E23C6819}"/>
                </a:ext>
              </a:extLst>
            </p:cNvPr>
            <p:cNvSpPr/>
            <p:nvPr/>
          </p:nvSpPr>
          <p:spPr>
            <a:xfrm>
              <a:off x="776538" y="1448779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= {'name':'pey', 'phone':'01012345678', 'birth': '1118'}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print('name' in a)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print('email' in a)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30565285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연습문제</a:t>
            </a: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A1E200D7-E37C-4FA1-996C-49FDD6DEC6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358" y="942021"/>
            <a:ext cx="875014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altLang="ko-KR" sz="160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1. </a:t>
            </a:r>
            <a:r>
              <a:rPr lang="ko-KR" altLang="en-US" sz="160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다음 소스 코드를 완성하여 리스트 </a:t>
            </a:r>
            <a:r>
              <a:rPr lang="en-US" altLang="ko-KR" sz="160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[5, 3, 1, -1, -3, -5, -7, -9]</a:t>
            </a:r>
            <a:r>
              <a:rPr lang="ko-KR" altLang="en-US" sz="160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가 출력되게 하시오</a:t>
            </a:r>
            <a:r>
              <a:rPr lang="en-US" altLang="ko-KR" sz="160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</a:p>
          <a:p>
            <a:pPr algn="l"/>
            <a:r>
              <a:rPr lang="en-US" altLang="ko-KR" sz="160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   </a:t>
            </a:r>
            <a:r>
              <a:rPr lang="ko-KR" altLang="en-US" sz="160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리스트를 만들 때는 </a:t>
            </a:r>
            <a:r>
              <a:rPr lang="en-US" altLang="ko-KR" sz="160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range</a:t>
            </a:r>
            <a:r>
              <a:rPr lang="ko-KR" altLang="en-US" sz="160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를 사용하시오</a:t>
            </a:r>
            <a:r>
              <a:rPr lang="en-US" altLang="ko-KR" sz="160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  <a:endParaRPr lang="en-US" altLang="ko-KR" sz="1600" i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6878A41B-C856-4074-A122-7B8947C9952D}"/>
              </a:ext>
            </a:extLst>
          </p:cNvPr>
          <p:cNvGrpSpPr/>
          <p:nvPr/>
        </p:nvGrpSpPr>
        <p:grpSpPr>
          <a:xfrm>
            <a:off x="671974" y="1736812"/>
            <a:ext cx="8460942" cy="792088"/>
            <a:chOff x="704528" y="1448779"/>
            <a:chExt cx="7920882" cy="1008113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98577CA2-85F9-46E2-9BBA-EA80BB7FE36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788BBED9-118D-443D-9177-F2E7E23C6819}"/>
                </a:ext>
              </a:extLst>
            </p:cNvPr>
            <p:cNvSpPr/>
            <p:nvPr/>
          </p:nvSpPr>
          <p:spPr>
            <a:xfrm>
              <a:off x="776538" y="1448779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= </a:t>
              </a:r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list(</a:t>
              </a:r>
              <a:r>
                <a:rPr lang="ko-KR" altLang="en-US">
                  <a:solidFill>
                    <a:srgbClr val="000000"/>
                  </a:solidFill>
                  <a:latin typeface="Consolas" panose="020B0609020204030204" pitchFamily="49" charset="0"/>
                </a:rPr>
                <a:t>   </a:t>
              </a:r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range(5, -10, -2)</a:t>
              </a:r>
              <a:r>
                <a:rPr lang="ko-KR" altLang="en-US">
                  <a:solidFill>
                    <a:srgbClr val="000000"/>
                  </a:solidFill>
                  <a:latin typeface="Consolas" panose="020B0609020204030204" pitchFamily="49" charset="0"/>
                </a:rPr>
                <a:t>   </a:t>
              </a:r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)</a:t>
              </a:r>
              <a:endParaRPr lang="en-US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print(a)</a:t>
              </a:r>
            </a:p>
          </p:txBody>
        </p: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DE2F1EA5-6E77-4088-8A6C-B4C92776398E}"/>
              </a:ext>
            </a:extLst>
          </p:cNvPr>
          <p:cNvSpPr/>
          <p:nvPr/>
        </p:nvSpPr>
        <p:spPr>
          <a:xfrm>
            <a:off x="2216696" y="1803976"/>
            <a:ext cx="2469794" cy="360040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2938987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연습문제</a:t>
            </a: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ED15C327-0AAD-41BA-81BB-7FF75EAD96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8844" y="944724"/>
            <a:ext cx="875014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altLang="ko-KR" sz="160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2. </a:t>
            </a:r>
            <a:r>
              <a:rPr lang="ko-KR" altLang="en-US" sz="160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표준 입력으로 문자열 두 개가 각 줄에 입력된다</a:t>
            </a:r>
            <a:r>
              <a:rPr lang="en-US" altLang="ko-KR" sz="160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 </a:t>
            </a:r>
            <a:r>
              <a:rPr lang="ko-KR" altLang="en-US" sz="160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첫 번째 문자열에서 인덱스가 홀수인 문자와 두 번째 문자열에서 인덱스가 짝수인 문자를 연결하여 출력하는 프로그램을 구현하시오</a:t>
            </a:r>
            <a:r>
              <a:rPr lang="en-US" altLang="ko-KR" sz="160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DB1F6DD2-9248-4144-A6B5-40C04BDC7CC0}"/>
              </a:ext>
            </a:extLst>
          </p:cNvPr>
          <p:cNvGrpSpPr/>
          <p:nvPr/>
        </p:nvGrpSpPr>
        <p:grpSpPr>
          <a:xfrm>
            <a:off x="671460" y="2384884"/>
            <a:ext cx="8460942" cy="648072"/>
            <a:chOff x="704528" y="1448779"/>
            <a:chExt cx="7920882" cy="1008113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2AAD8C2F-16BE-4EE8-8502-377C355BB6DB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7A8179BF-CE76-4979-A8AD-A1DDB472D964}"/>
                </a:ext>
              </a:extLst>
            </p:cNvPr>
            <p:cNvSpPr/>
            <p:nvPr/>
          </p:nvSpPr>
          <p:spPr>
            <a:xfrm>
              <a:off x="776538" y="1448779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python</a:t>
              </a:r>
            </a:p>
            <a:p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python</a:t>
              </a:r>
              <a:endParaRPr lang="en-US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C7F5517-CDD4-4CE0-AB4D-66346F481A83}"/>
              </a:ext>
            </a:extLst>
          </p:cNvPr>
          <p:cNvSpPr txBox="1"/>
          <p:nvPr/>
        </p:nvSpPr>
        <p:spPr>
          <a:xfrm>
            <a:off x="748380" y="2060848"/>
            <a:ext cx="1234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latin typeface="Consolas" panose="020B0609020204030204" pitchFamily="49" charset="0"/>
              </a:rPr>
              <a:t>표준 입력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80337185-753F-4024-B2D9-19D0428B2F1B}"/>
              </a:ext>
            </a:extLst>
          </p:cNvPr>
          <p:cNvGrpSpPr/>
          <p:nvPr/>
        </p:nvGrpSpPr>
        <p:grpSpPr>
          <a:xfrm>
            <a:off x="671460" y="3501008"/>
            <a:ext cx="8460942" cy="468052"/>
            <a:chOff x="704528" y="1448779"/>
            <a:chExt cx="7920882" cy="1008113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2BF6830D-E8C7-4568-AB39-D100EB8BEAEB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2CBA0003-07ED-4C79-BDD2-61615EA13F08}"/>
                </a:ext>
              </a:extLst>
            </p:cNvPr>
            <p:cNvSpPr/>
            <p:nvPr/>
          </p:nvSpPr>
          <p:spPr>
            <a:xfrm>
              <a:off x="776538" y="1448779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yhnpto</a:t>
              </a: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DC091326-E687-444A-BCBF-8D8087D8AB96}"/>
              </a:ext>
            </a:extLst>
          </p:cNvPr>
          <p:cNvSpPr txBox="1"/>
          <p:nvPr/>
        </p:nvSpPr>
        <p:spPr>
          <a:xfrm>
            <a:off x="748380" y="3176972"/>
            <a:ext cx="1234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latin typeface="Consolas" panose="020B0609020204030204" pitchFamily="49" charset="0"/>
              </a:rPr>
              <a:t>표준 출력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0638F033-3006-4B4E-81F4-BB71B9F69AEF}"/>
              </a:ext>
            </a:extLst>
          </p:cNvPr>
          <p:cNvGrpSpPr/>
          <p:nvPr/>
        </p:nvGrpSpPr>
        <p:grpSpPr>
          <a:xfrm>
            <a:off x="666551" y="4486162"/>
            <a:ext cx="8460942" cy="1715145"/>
            <a:chOff x="704528" y="1448779"/>
            <a:chExt cx="7920882" cy="1008113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3FED820A-3498-49CC-9101-808C240DA25E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DB9F6E8A-8370-437F-A88D-62647FFE0D0A}"/>
                </a:ext>
              </a:extLst>
            </p:cNvPr>
            <p:cNvSpPr/>
            <p:nvPr/>
          </p:nvSpPr>
          <p:spPr>
            <a:xfrm>
              <a:off x="776538" y="1448779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first = input("</a:t>
              </a:r>
              <a:r>
                <a:rPr lang="ko-KR" altLang="en-US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첫 번째 문자열 </a:t>
              </a:r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: ")</a:t>
              </a:r>
            </a:p>
            <a:p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second = input("</a:t>
              </a:r>
              <a:r>
                <a:rPr lang="ko-KR" altLang="en-US">
                  <a:solidFill>
                    <a:srgbClr val="000000"/>
                  </a:solidFill>
                  <a:latin typeface="Consolas" panose="020B0609020204030204" pitchFamily="49" charset="0"/>
                </a:rPr>
                <a:t>두 번째 문자열 </a:t>
              </a:r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: ")</a:t>
              </a:r>
            </a:p>
            <a:p>
              <a:endParaRPr lang="en-US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temp = first[1::2]+second[::2]</a:t>
              </a:r>
              <a:endParaRPr lang="en-US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print(temp)</a:t>
              </a:r>
              <a:endParaRPr lang="en-US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BD6473D1-E8BB-45EC-BAD2-215DC685AC8B}"/>
              </a:ext>
            </a:extLst>
          </p:cNvPr>
          <p:cNvSpPr txBox="1"/>
          <p:nvPr/>
        </p:nvSpPr>
        <p:spPr>
          <a:xfrm>
            <a:off x="748380" y="411826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latin typeface="Consolas" panose="020B0609020204030204" pitchFamily="49" charset="0"/>
              </a:rPr>
              <a:t>구현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F4B9448-1CCB-4173-8409-E9D81C922FB9}"/>
              </a:ext>
            </a:extLst>
          </p:cNvPr>
          <p:cNvSpPr/>
          <p:nvPr/>
        </p:nvSpPr>
        <p:spPr>
          <a:xfrm>
            <a:off x="1676636" y="5481228"/>
            <a:ext cx="3024336" cy="26216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4697305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연습문제</a:t>
            </a: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ED15C327-0AAD-41BA-81BB-7FF75EAD96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8844" y="944724"/>
            <a:ext cx="875014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altLang="ko-KR" sz="160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3. </a:t>
            </a:r>
            <a:r>
              <a:rPr lang="ko-KR" altLang="en-US" sz="160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다음의 딕셔너리로 부터 아래 조건에 부합하는 자료구조를 생성하라</a:t>
            </a:r>
            <a:r>
              <a:rPr lang="en-US" altLang="ko-KR" sz="160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DB1F6DD2-9248-4144-A6B5-40C04BDC7CC0}"/>
              </a:ext>
            </a:extLst>
          </p:cNvPr>
          <p:cNvGrpSpPr/>
          <p:nvPr/>
        </p:nvGrpSpPr>
        <p:grpSpPr>
          <a:xfrm>
            <a:off x="671460" y="1520788"/>
            <a:ext cx="8460942" cy="648072"/>
            <a:chOff x="704528" y="1448779"/>
            <a:chExt cx="7920882" cy="1008113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2AAD8C2F-16BE-4EE8-8502-377C355BB6DB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7A8179BF-CE76-4979-A8AD-A1DDB472D964}"/>
                </a:ext>
              </a:extLst>
            </p:cNvPr>
            <p:cNvSpPr/>
            <p:nvPr/>
          </p:nvSpPr>
          <p:spPr>
            <a:xfrm>
              <a:off x="776538" y="1448779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icecream = {'</a:t>
              </a:r>
              <a:r>
                <a:rPr lang="ko-KR" altLang="en-US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탱크보이</a:t>
              </a:r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': 1200, '</a:t>
              </a:r>
              <a:r>
                <a:rPr lang="ko-KR" altLang="en-US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폴라포</a:t>
              </a:r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': 1200, '</a:t>
              </a:r>
              <a:r>
                <a:rPr lang="ko-KR" altLang="en-US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빵빠레</a:t>
              </a:r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': 1800, '</a:t>
              </a:r>
              <a:r>
                <a:rPr lang="ko-KR" altLang="en-US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월드콘</a:t>
              </a:r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': 1500, '</a:t>
              </a:r>
              <a:r>
                <a:rPr lang="ko-KR" altLang="en-US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메로나</a:t>
              </a:r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': 1000}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80337185-753F-4024-B2D9-19D0428B2F1B}"/>
              </a:ext>
            </a:extLst>
          </p:cNvPr>
          <p:cNvGrpSpPr/>
          <p:nvPr/>
        </p:nvGrpSpPr>
        <p:grpSpPr>
          <a:xfrm>
            <a:off x="666551" y="2960948"/>
            <a:ext cx="8460942" cy="468052"/>
            <a:chOff x="704528" y="1448779"/>
            <a:chExt cx="7920882" cy="1008113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2BF6830D-E8C7-4568-AB39-D100EB8BEAEB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2CBA0003-07ED-4C79-BDD2-61615EA13F08}"/>
                </a:ext>
              </a:extLst>
            </p:cNvPr>
            <p:cNvSpPr/>
            <p:nvPr/>
          </p:nvSpPr>
          <p:spPr>
            <a:xfrm>
              <a:off x="776538" y="1448779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keys = list(icecream.keys()) </a:t>
              </a: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DC091326-E687-444A-BCBF-8D8087D8AB96}"/>
              </a:ext>
            </a:extLst>
          </p:cNvPr>
          <p:cNvSpPr txBox="1"/>
          <p:nvPr/>
        </p:nvSpPr>
        <p:spPr>
          <a:xfrm>
            <a:off x="596516" y="2471713"/>
            <a:ext cx="694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b="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다음의 딕셔너리로부터 </a:t>
            </a:r>
            <a:r>
              <a:rPr lang="en-US" altLang="ko-KR" b="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keys </a:t>
            </a:r>
            <a:r>
              <a:rPr lang="ko-KR" altLang="en-US" b="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값으로만 구성된 리스트를 생성하라</a:t>
            </a:r>
            <a:r>
              <a:rPr lang="en-US" altLang="ko-KR" b="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0DF85D2-A9DA-4FF6-B581-EAF1F117A80B}"/>
              </a:ext>
            </a:extLst>
          </p:cNvPr>
          <p:cNvSpPr/>
          <p:nvPr/>
        </p:nvSpPr>
        <p:spPr>
          <a:xfrm>
            <a:off x="2083323" y="3527124"/>
            <a:ext cx="3024336" cy="26216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85C35F8F-46F7-4666-84B9-276FB03A4461}"/>
              </a:ext>
            </a:extLst>
          </p:cNvPr>
          <p:cNvGrpSpPr/>
          <p:nvPr/>
        </p:nvGrpSpPr>
        <p:grpSpPr>
          <a:xfrm>
            <a:off x="664440" y="4228279"/>
            <a:ext cx="8460942" cy="468052"/>
            <a:chOff x="704528" y="1448779"/>
            <a:chExt cx="7920882" cy="1008113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6B693AD7-A110-4012-8F2C-904C71437CB4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BE152E3D-2E57-4FE6-BE96-5D9DA7186BAB}"/>
                </a:ext>
              </a:extLst>
            </p:cNvPr>
            <p:cNvSpPr/>
            <p:nvPr/>
          </p:nvSpPr>
          <p:spPr>
            <a:xfrm>
              <a:off x="776538" y="1448779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values = tuple(icecream.values()) </a:t>
              </a: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D24AD151-4290-41D9-B6F7-2CCE6C6DBF43}"/>
              </a:ext>
            </a:extLst>
          </p:cNvPr>
          <p:cNvSpPr txBox="1"/>
          <p:nvPr/>
        </p:nvSpPr>
        <p:spPr>
          <a:xfrm>
            <a:off x="594405" y="3739044"/>
            <a:ext cx="71372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b="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다음의 딕셔너리로부터 </a:t>
            </a:r>
            <a:r>
              <a:rPr lang="en-US" altLang="ko-KR" b="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values </a:t>
            </a:r>
            <a:r>
              <a:rPr lang="ko-KR" altLang="en-US" b="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값으로만 구성된 </a:t>
            </a:r>
            <a:r>
              <a:rPr lang="ko-KR" altLang="en-US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튜플을</a:t>
            </a:r>
            <a:r>
              <a:rPr lang="ko-KR" altLang="en-US" b="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생성하라</a:t>
            </a:r>
            <a:r>
              <a:rPr lang="en-US" altLang="ko-KR" b="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E5C9DED-BF12-426D-94A7-F06256D01DC3}"/>
              </a:ext>
            </a:extLst>
          </p:cNvPr>
          <p:cNvSpPr/>
          <p:nvPr/>
        </p:nvSpPr>
        <p:spPr>
          <a:xfrm>
            <a:off x="2072680" y="4875291"/>
            <a:ext cx="3024336" cy="26216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6B47B7A9-3D7E-4EE6-8B50-4255A14F80D5}"/>
              </a:ext>
            </a:extLst>
          </p:cNvPr>
          <p:cNvGrpSpPr/>
          <p:nvPr/>
        </p:nvGrpSpPr>
        <p:grpSpPr>
          <a:xfrm>
            <a:off x="664440" y="5547798"/>
            <a:ext cx="8460942" cy="830284"/>
            <a:chOff x="704528" y="1448779"/>
            <a:chExt cx="7920882" cy="1008113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5DC4BEB5-00CC-4E5D-8C14-E4AD9DB1BC03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A9B960BF-D55F-4295-949D-0ABCD69147DB}"/>
                </a:ext>
              </a:extLst>
            </p:cNvPr>
            <p:cNvSpPr/>
            <p:nvPr/>
          </p:nvSpPr>
          <p:spPr>
            <a:xfrm>
              <a:off x="776538" y="1448779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total = sum(icecream.values())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print(total) </a:t>
              </a: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D1CE549D-55D0-4720-8140-2385C98FAB98}"/>
              </a:ext>
            </a:extLst>
          </p:cNvPr>
          <p:cNvSpPr txBox="1"/>
          <p:nvPr/>
        </p:nvSpPr>
        <p:spPr>
          <a:xfrm>
            <a:off x="594405" y="5058563"/>
            <a:ext cx="64155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b="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다음의 딕셔너리로부터 아이스크림 가격의 총합을 출력하라</a:t>
            </a:r>
            <a:r>
              <a:rPr lang="en-US" altLang="ko-KR" b="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75FD54F3-3E2E-46D9-A050-3577EECEA2C1}"/>
              </a:ext>
            </a:extLst>
          </p:cNvPr>
          <p:cNvSpPr/>
          <p:nvPr/>
        </p:nvSpPr>
        <p:spPr>
          <a:xfrm>
            <a:off x="3314786" y="6389322"/>
            <a:ext cx="2772371" cy="26216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9705463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연습문제</a:t>
            </a: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ED15C327-0AAD-41BA-81BB-7FF75EAD96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8844" y="944724"/>
            <a:ext cx="875014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altLang="ko-KR" sz="160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4. </a:t>
            </a:r>
            <a:r>
              <a:rPr lang="ko-KR" altLang="en-US" sz="160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다음의 </a:t>
            </a:r>
            <a:r>
              <a:rPr lang="en-US" altLang="ko-KR" sz="160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date</a:t>
            </a:r>
            <a:r>
              <a:rPr lang="ko-KR" altLang="en-US" sz="160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와 </a:t>
            </a:r>
            <a:r>
              <a:rPr lang="en-US" altLang="ko-KR" sz="160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close_price </a:t>
            </a:r>
            <a:r>
              <a:rPr lang="ko-KR" altLang="en-US" sz="160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두 개의 리스트를 </a:t>
            </a:r>
            <a:r>
              <a:rPr lang="en-US" altLang="ko-KR" sz="160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close_table </a:t>
            </a:r>
            <a:r>
              <a:rPr lang="ko-KR" altLang="en-US" sz="160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이름의 딕셔너리로 생성하라</a:t>
            </a:r>
            <a:r>
              <a:rPr lang="en-US" altLang="ko-KR" sz="160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DB1F6DD2-9248-4144-A6B5-40C04BDC7CC0}"/>
              </a:ext>
            </a:extLst>
          </p:cNvPr>
          <p:cNvGrpSpPr/>
          <p:nvPr/>
        </p:nvGrpSpPr>
        <p:grpSpPr>
          <a:xfrm>
            <a:off x="671460" y="1520788"/>
            <a:ext cx="8460942" cy="648072"/>
            <a:chOff x="704528" y="1448779"/>
            <a:chExt cx="7920882" cy="1008113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2AAD8C2F-16BE-4EE8-8502-377C355BB6DB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7A8179BF-CE76-4979-A8AD-A1DDB472D964}"/>
                </a:ext>
              </a:extLst>
            </p:cNvPr>
            <p:cNvSpPr/>
            <p:nvPr/>
          </p:nvSpPr>
          <p:spPr>
            <a:xfrm>
              <a:off x="776538" y="1448779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date = ['09/05', '09/06', '09/07', '09/08', '09/09']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close_price = [10500, 10300, 10100, 10800, 11000]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80337185-753F-4024-B2D9-19D0428B2F1B}"/>
              </a:ext>
            </a:extLst>
          </p:cNvPr>
          <p:cNvGrpSpPr/>
          <p:nvPr/>
        </p:nvGrpSpPr>
        <p:grpSpPr>
          <a:xfrm>
            <a:off x="666551" y="2960948"/>
            <a:ext cx="8460942" cy="468052"/>
            <a:chOff x="704528" y="1448779"/>
            <a:chExt cx="7920882" cy="1008113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2BF6830D-E8C7-4568-AB39-D100EB8BEAEB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2CBA0003-07ED-4C79-BDD2-61615EA13F08}"/>
                </a:ext>
              </a:extLst>
            </p:cNvPr>
            <p:cNvSpPr/>
            <p:nvPr/>
          </p:nvSpPr>
          <p:spPr>
            <a:xfrm>
              <a:off x="776538" y="1448779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print(close_table)</a:t>
              </a: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DC091326-E687-444A-BCBF-8D8087D8AB96}"/>
              </a:ext>
            </a:extLst>
          </p:cNvPr>
          <p:cNvSpPr txBox="1"/>
          <p:nvPr/>
        </p:nvSpPr>
        <p:spPr>
          <a:xfrm>
            <a:off x="594405" y="2591616"/>
            <a:ext cx="1404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실행 예시 </a:t>
            </a:r>
            <a:r>
              <a:rPr lang="en-US" altLang="ko-KR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: </a:t>
            </a:r>
            <a:endParaRPr lang="ko-KR" altLang="en-US">
              <a:latin typeface="Consolas" panose="020B0609020204030204" pitchFamily="49" charset="0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6B47B7A9-3D7E-4EE6-8B50-4255A14F80D5}"/>
              </a:ext>
            </a:extLst>
          </p:cNvPr>
          <p:cNvGrpSpPr/>
          <p:nvPr/>
        </p:nvGrpSpPr>
        <p:grpSpPr>
          <a:xfrm>
            <a:off x="664440" y="4329100"/>
            <a:ext cx="8460942" cy="1368152"/>
            <a:chOff x="704528" y="1448779"/>
            <a:chExt cx="7920882" cy="1008113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5DC4BEB5-00CC-4E5D-8C14-E4AD9DB1BC03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A9B960BF-D55F-4295-949D-0ABCD69147DB}"/>
                </a:ext>
              </a:extLst>
            </p:cNvPr>
            <p:cNvSpPr/>
            <p:nvPr/>
          </p:nvSpPr>
          <p:spPr>
            <a:xfrm>
              <a:off x="776538" y="1448779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date = ['09/05', '09/06', '09/07', '09/08', '09/09']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close_price = [10500, 10300, 10100, 10800, 11000]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close_table = dict(zip(date, close_price))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print(close_table)</a:t>
              </a: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D1CE549D-55D0-4720-8140-2385C98FAB98}"/>
              </a:ext>
            </a:extLst>
          </p:cNvPr>
          <p:cNvSpPr txBox="1"/>
          <p:nvPr/>
        </p:nvSpPr>
        <p:spPr>
          <a:xfrm>
            <a:off x="671460" y="3568371"/>
            <a:ext cx="81355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 b="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{'09/05': 10500, '09/06': 10300, '09/07': 10100, '09/08': 10800, '09/09': 11000}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75FD54F3-3E2E-46D9-A050-3577EECEA2C1}"/>
              </a:ext>
            </a:extLst>
          </p:cNvPr>
          <p:cNvSpPr/>
          <p:nvPr/>
        </p:nvSpPr>
        <p:spPr>
          <a:xfrm>
            <a:off x="2864767" y="5888035"/>
            <a:ext cx="3564396" cy="26216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D208F77-598D-4E99-A1F4-60066EC8AB12}"/>
              </a:ext>
            </a:extLst>
          </p:cNvPr>
          <p:cNvSpPr txBox="1"/>
          <p:nvPr/>
        </p:nvSpPr>
        <p:spPr>
          <a:xfrm>
            <a:off x="592294" y="3974963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구현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9191084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4891095" y="3104964"/>
            <a:ext cx="4441589" cy="315086"/>
          </a:xfrm>
        </p:spPr>
        <p:txBody>
          <a:bodyPr/>
          <a:lstStyle/>
          <a:p>
            <a:r>
              <a:rPr lang="en-US" altLang="ko-KR" b="1">
                <a:latin typeface="+mn-ea"/>
              </a:rPr>
              <a:t>5. </a:t>
            </a:r>
            <a:r>
              <a:rPr lang="ko-KR" altLang="en-US" b="1">
                <a:latin typeface="+mn-ea"/>
              </a:rPr>
              <a:t>제어 구조</a:t>
            </a:r>
            <a:endParaRPr lang="ko-KR" altLang="en-US" b="1" dirty="0">
              <a:latin typeface="+mn-ea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883150" y="4234766"/>
            <a:ext cx="4464050" cy="595035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b="1">
                <a:latin typeface="+mn-ea"/>
              </a:rPr>
              <a:t>5-1 if else </a:t>
            </a:r>
            <a:r>
              <a:rPr lang="ko-KR" altLang="en-US" sz="1600" b="1">
                <a:latin typeface="+mn-ea"/>
              </a:rPr>
              <a:t>문</a:t>
            </a:r>
            <a:endParaRPr lang="en-US" altLang="ko-KR" sz="1600" b="1">
              <a:latin typeface="+mn-ea"/>
            </a:endParaRPr>
          </a:p>
          <a:p>
            <a:pPr marL="0" indent="0">
              <a:buNone/>
            </a:pPr>
            <a:r>
              <a:rPr lang="en-US" altLang="ko-KR" sz="1600" b="1">
                <a:latin typeface="+mn-ea"/>
              </a:rPr>
              <a:t>5-2 </a:t>
            </a:r>
            <a:r>
              <a:rPr lang="ko-KR" altLang="en-US" sz="1600" b="1">
                <a:latin typeface="+mn-ea"/>
              </a:rPr>
              <a:t>반복문</a:t>
            </a:r>
            <a:endParaRPr lang="en-US" altLang="ko-KR" sz="1600" b="1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06650871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조건문 이란</a:t>
            </a:r>
            <a:r>
              <a:rPr lang="en-US" altLang="ko-KR" sz="2400" b="1">
                <a:solidFill>
                  <a:srgbClr val="000000"/>
                </a:solidFill>
              </a:rPr>
              <a:t>?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5-1 if else </a:t>
            </a:r>
            <a:r>
              <a:rPr lang="ko-KR" altLang="en-US">
                <a:latin typeface="+mj-ea"/>
                <a:ea typeface="+mj-ea"/>
              </a:rPr>
              <a:t>문</a:t>
            </a:r>
          </a:p>
        </p:txBody>
      </p:sp>
      <p:sp>
        <p:nvSpPr>
          <p:cNvPr id="25" name="Rectangle 8">
            <a:extLst>
              <a:ext uri="{FF2B5EF4-FFF2-40B4-BE49-F238E27FC236}">
                <a16:creationId xmlns:a16="http://schemas.microsoft.com/office/drawing/2014/main" id="{F6AA6536-FE2D-4551-8A65-66FB854C94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9217" y="1295738"/>
            <a:ext cx="8854283" cy="4193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R="0" algn="l">
              <a:lnSpc>
                <a:spcPct val="150000"/>
              </a:lnSpc>
            </a:pP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프로그램 예시 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in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생활</a:t>
            </a:r>
            <a:endParaRPr lang="ko-KR" altLang="en-US" sz="1800" b="0" i="0" u="none" strike="noStrike" baseline="0">
              <a:latin typeface="맑은 고딕" panose="020B0503020000020004" pitchFamily="50" charset="-127"/>
            </a:endParaRPr>
          </a:p>
          <a:p>
            <a:pPr algn="l">
              <a:lnSpc>
                <a:spcPct val="150000"/>
              </a:lnSpc>
            </a:pPr>
            <a:endParaRPr lang="ko-KR" altLang="en-US" sz="1800" b="0" i="0" u="none" strike="noStrike" baseline="0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pPr marR="57760" algn="l">
              <a:lnSpc>
                <a:spcPct val="150000"/>
              </a:lnSpc>
            </a:pP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ㆍ지하철 앞 차 간격이 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10M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이하면 속도를 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10km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이하로 늦춰라</a:t>
            </a:r>
            <a:endParaRPr lang="ko-KR" altLang="en-US" sz="1800" b="0" i="0" u="none" strike="noStrike" baseline="0">
              <a:latin typeface="맑은 고딕" panose="020B0503020000020004" pitchFamily="50" charset="-127"/>
            </a:endParaRPr>
          </a:p>
          <a:p>
            <a:pPr marR="86120" algn="l">
              <a:lnSpc>
                <a:spcPct val="150000"/>
              </a:lnSpc>
            </a:pP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ㆍ사용자가 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20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세 이하면 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VOD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를 플레이 하지 마라</a:t>
            </a:r>
            <a:endParaRPr lang="ko-KR" altLang="en-US" sz="1800" b="0" i="0" u="none" strike="noStrike" baseline="0">
              <a:latin typeface="맑은 고딕" panose="020B0503020000020004" pitchFamily="50" charset="-127"/>
            </a:endParaRPr>
          </a:p>
          <a:p>
            <a:pPr marR="0" algn="l">
              <a:lnSpc>
                <a:spcPct val="150000"/>
              </a:lnSpc>
            </a:pP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ㆍ휴대폰 패턴이 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5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회 틀리면 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20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초 동안 대기 상태로 만들어라</a:t>
            </a:r>
            <a:endParaRPr lang="en-US" altLang="ko-KR" sz="1800" b="1" i="0" u="none" strike="noStrike" baseline="0">
              <a:latin typeface="맑은 고딕" panose="020B0503020000020004" pitchFamily="50" charset="-127"/>
            </a:endParaRPr>
          </a:p>
          <a:p>
            <a:pPr marR="0" algn="l">
              <a:lnSpc>
                <a:spcPct val="150000"/>
              </a:lnSpc>
            </a:pPr>
            <a:endParaRPr lang="en-US" altLang="ko-KR" b="1">
              <a:latin typeface="맑은 고딕" panose="020B0503020000020004" pitchFamily="50" charset="-127"/>
            </a:endParaRPr>
          </a:p>
          <a:p>
            <a:pPr marR="0" algn="l">
              <a:lnSpc>
                <a:spcPct val="150000"/>
              </a:lnSpc>
            </a:pP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조건문은 조건을 나타내는 기준과 실행해야 할 명령으로 구성됨</a:t>
            </a:r>
            <a:endParaRPr lang="ko-KR" altLang="en-US" sz="1800" b="0" i="0" u="none" strike="noStrike" baseline="0">
              <a:latin typeface="맑은 고딕" panose="020B0503020000020004" pitchFamily="50" charset="-127"/>
            </a:endParaRPr>
          </a:p>
          <a:p>
            <a:pPr marR="0" algn="l">
              <a:lnSpc>
                <a:spcPct val="150000"/>
              </a:lnSpc>
            </a:pP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조건의 참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,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거짓에 따라 실행해야 할 명령이 수행되거나 되지 않음</a:t>
            </a:r>
            <a:endParaRPr lang="en-US" altLang="ko-KR" sz="1800" b="1" i="0" u="none" strike="noStrike" baseline="0">
              <a:latin typeface="맑은 고딕" panose="020B0503020000020004" pitchFamily="50" charset="-127"/>
            </a:endParaRPr>
          </a:p>
          <a:p>
            <a:pPr marR="0" algn="l">
              <a:lnSpc>
                <a:spcPct val="150000"/>
              </a:lnSpc>
            </a:pPr>
            <a:endParaRPr lang="ko-KR" altLang="en-US" sz="1800" b="0" i="0" u="none" strike="noStrike" baseline="0">
              <a:latin typeface="맑은 고딕" panose="020B0503020000020004" pitchFamily="50" charset="-127"/>
            </a:endParaRPr>
          </a:p>
          <a:p>
            <a:pPr marR="0" algn="l">
              <a:lnSpc>
                <a:spcPct val="150000"/>
              </a:lnSpc>
            </a:pP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파이썬은 조건문으로 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if , else , elif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등의 명령 키워드를 사용함</a:t>
            </a:r>
          </a:p>
        </p:txBody>
      </p:sp>
    </p:spTree>
    <p:extLst>
      <p:ext uri="{BB962C8B-B14F-4D97-AF65-F5344CB8AC3E}">
        <p14:creationId xmlns:p14="http://schemas.microsoft.com/office/powerpoint/2010/main" val="1087534203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en-US" altLang="ko-KR" sz="2400" b="1">
                <a:solidFill>
                  <a:srgbClr val="000000"/>
                </a:solidFill>
              </a:rPr>
              <a:t>if-else</a:t>
            </a:r>
            <a:r>
              <a:rPr lang="ko-KR" altLang="en-US" sz="2400" b="1">
                <a:solidFill>
                  <a:srgbClr val="000000"/>
                </a:solidFill>
              </a:rPr>
              <a:t>문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5-1 if else </a:t>
            </a:r>
            <a:r>
              <a:rPr lang="ko-KR" altLang="en-US">
                <a:latin typeface="+mj-ea"/>
                <a:ea typeface="+mj-ea"/>
              </a:rPr>
              <a:t>문</a:t>
            </a:r>
          </a:p>
        </p:txBody>
      </p:sp>
      <p:sp>
        <p:nvSpPr>
          <p:cNvPr id="25" name="Rectangle 8">
            <a:extLst>
              <a:ext uri="{FF2B5EF4-FFF2-40B4-BE49-F238E27FC236}">
                <a16:creationId xmlns:a16="http://schemas.microsoft.com/office/drawing/2014/main" id="{F6AA6536-FE2D-4551-8A65-66FB854C94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9217" y="1295738"/>
            <a:ext cx="8854283" cy="4542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R="0" algn="l">
              <a:lnSpc>
                <a:spcPct val="150000"/>
              </a:lnSpc>
            </a:pP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가장 기본적인 조건문으로 조건에 따른 명령을 실행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F3E46D44-72B5-49B5-ABD3-23DCBE9761D5}"/>
              </a:ext>
            </a:extLst>
          </p:cNvPr>
          <p:cNvGrpSpPr/>
          <p:nvPr/>
        </p:nvGrpSpPr>
        <p:grpSpPr>
          <a:xfrm>
            <a:off x="679644" y="1962104"/>
            <a:ext cx="8460940" cy="2222980"/>
            <a:chOff x="704528" y="1448780"/>
            <a:chExt cx="7920880" cy="100811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CB48EF3-310D-4949-94ED-34FFC6D51CE1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B58C545-F3D6-473B-AAA8-858426167E2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print("Tell me your age?")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myage=int(input())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if myage &lt; 30 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print("Welcome to the Club")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else: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print("Oh! No. You are not accepted.")</a:t>
              </a: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8706A352-ED62-410A-A90B-386B6AA682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4880" y="5363942"/>
            <a:ext cx="8854283" cy="4542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R="0" algn="l">
              <a:lnSpc>
                <a:spcPct val="150000"/>
              </a:lnSpc>
            </a:pP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입력받은 값이 “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30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미만” 이라는 조건에 따</a:t>
            </a:r>
            <a:r>
              <a:rPr lang="ko-KR" altLang="en-US" b="1">
                <a:latin typeface="맑은 고딕" panose="020B0503020000020004" pitchFamily="50" charset="-127"/>
              </a:rPr>
              <a:t>라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 명령 실행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BF170B3-4C81-4B2A-B28C-05543900188B}"/>
              </a:ext>
            </a:extLst>
          </p:cNvPr>
          <p:cNvSpPr txBox="1"/>
          <p:nvPr/>
        </p:nvSpPr>
        <p:spPr>
          <a:xfrm>
            <a:off x="920963" y="4225881"/>
            <a:ext cx="25907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Tell me your age?</a:t>
            </a:r>
          </a:p>
          <a:p>
            <a:r>
              <a:rPr lang="en-US" altLang="ko-KR">
                <a:latin typeface="Consolas" panose="020B0609020204030204" pitchFamily="49" charset="0"/>
              </a:rPr>
              <a:t>23</a:t>
            </a:r>
          </a:p>
          <a:p>
            <a:r>
              <a:rPr lang="en-US" altLang="ko-KR">
                <a:latin typeface="Consolas" panose="020B0609020204030204" pitchFamily="49" charset="0"/>
              </a:rPr>
              <a:t>Welcome to the Club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4833747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en-US" altLang="ko-KR" sz="2400" b="1">
                <a:solidFill>
                  <a:srgbClr val="000000"/>
                </a:solidFill>
              </a:rPr>
              <a:t>if-else</a:t>
            </a:r>
            <a:r>
              <a:rPr lang="ko-KR" altLang="en-US" sz="2400" b="1">
                <a:solidFill>
                  <a:srgbClr val="000000"/>
                </a:solidFill>
              </a:rPr>
              <a:t>문 문법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5-1 if else </a:t>
            </a:r>
            <a:r>
              <a:rPr lang="ko-KR" altLang="en-US">
                <a:latin typeface="+mj-ea"/>
                <a:ea typeface="+mj-ea"/>
              </a:rPr>
              <a:t>문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F3E46D44-72B5-49B5-ABD3-23DCBE9761D5}"/>
              </a:ext>
            </a:extLst>
          </p:cNvPr>
          <p:cNvGrpSpPr/>
          <p:nvPr/>
        </p:nvGrpSpPr>
        <p:grpSpPr>
          <a:xfrm>
            <a:off x="679644" y="1484784"/>
            <a:ext cx="8460940" cy="2844316"/>
            <a:chOff x="704528" y="1448780"/>
            <a:chExt cx="7920880" cy="100811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CB48EF3-310D-4949-94ED-34FFC6D51CE1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B58C545-F3D6-473B-AAA8-858426167E2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if &lt;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조건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&gt;:        # if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를 쓰고 조건 삽입 후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":" 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입력</a:t>
              </a:r>
            </a:p>
            <a:p>
              <a:pPr>
                <a:lnSpc>
                  <a:spcPct val="150000"/>
                </a:lnSpc>
              </a:pP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&lt;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수행명령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1-1&gt; # 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들여쓰기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(indentation)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후 수행명령 입력</a:t>
              </a:r>
            </a:p>
            <a:p>
              <a:pPr>
                <a:lnSpc>
                  <a:spcPct val="150000"/>
                </a:lnSpc>
              </a:pP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&lt;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수행명령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1-2&gt; # 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같은 조건하에 실행일 경우 들여쓰기 유지</a:t>
              </a:r>
            </a:p>
            <a:p>
              <a:pPr>
                <a:lnSpc>
                  <a:spcPct val="150000"/>
                </a:lnSpc>
              </a:pP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else:             # 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조건이 불일치할 경우 수행할 명령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block</a:t>
              </a:r>
            </a:p>
            <a:p>
              <a:pPr>
                <a:lnSpc>
                  <a:spcPct val="150000"/>
                </a:lnSpc>
              </a:pP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&lt;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수행명령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2-1&gt; # 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조건 불일치시 수행할 명령 입력</a:t>
              </a:r>
            </a:p>
            <a:p>
              <a:pPr>
                <a:lnSpc>
                  <a:spcPct val="150000"/>
                </a:lnSpc>
              </a:pP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&lt;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수행명령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2-2&gt; # 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조건 불일치시 수행할 명령 들여쓰기 유지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8706A352-ED62-410A-A90B-386B6AA682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6318" y="4730572"/>
            <a:ext cx="8854283" cy="1285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R="0" algn="l">
              <a:lnSpc>
                <a:spcPct val="150000"/>
              </a:lnSpc>
            </a:pP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① 조건 판단 방법</a:t>
            </a:r>
          </a:p>
          <a:p>
            <a:pPr marR="0" algn="l">
              <a:lnSpc>
                <a:spcPct val="150000"/>
              </a:lnSpc>
            </a:pP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② 조건 일치시 수행 명령 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block “:”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와 들여쓰기</a:t>
            </a:r>
          </a:p>
          <a:p>
            <a:pPr marR="0" algn="l">
              <a:lnSpc>
                <a:spcPct val="150000"/>
              </a:lnSpc>
            </a:pP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③ 조건 불일치시 수행 명령 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block</a:t>
            </a:r>
            <a:endParaRPr lang="ko-KR" altLang="en-US" sz="1800" b="1" i="0" u="none" strike="noStrike" baseline="0"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84554471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조건 판단 방법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5-1 if else </a:t>
            </a:r>
            <a:r>
              <a:rPr lang="ko-KR" altLang="en-US">
                <a:latin typeface="+mj-ea"/>
                <a:ea typeface="+mj-ea"/>
              </a:rPr>
              <a:t>문</a:t>
            </a:r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27642A09-3F65-483C-B831-7762064A33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512" y="1432826"/>
            <a:ext cx="7884876" cy="784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if </a:t>
            </a:r>
            <a:r>
              <a:rPr lang="ko-KR" altLang="en-US" b="1">
                <a:latin typeface="+mj-ea"/>
                <a:ea typeface="+mj-ea"/>
              </a:rPr>
              <a:t>다음에 조건을 표기하여 참 또는 거짓을 판단함</a:t>
            </a: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</a:t>
            </a:r>
            <a:r>
              <a:rPr lang="ko-KR" altLang="en-US" b="1">
                <a:latin typeface="+mj-ea"/>
                <a:ea typeface="+mj-ea"/>
              </a:rPr>
              <a:t>참</a:t>
            </a:r>
            <a:r>
              <a:rPr lang="en-US" altLang="ko-KR" b="1">
                <a:latin typeface="+mj-ea"/>
                <a:ea typeface="+mj-ea"/>
              </a:rPr>
              <a:t>/</a:t>
            </a:r>
            <a:r>
              <a:rPr lang="ko-KR" altLang="en-US" b="1">
                <a:latin typeface="+mj-ea"/>
                <a:ea typeface="+mj-ea"/>
              </a:rPr>
              <a:t>거짓의 구분을 위해서는 비교 연산자를 활용</a:t>
            </a:r>
            <a:endParaRPr lang="en-US" altLang="ko-KR" b="1">
              <a:latin typeface="+mj-ea"/>
              <a:ea typeface="+mj-ea"/>
            </a:endParaRP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E68E21CE-DC94-4D90-B235-98734BFC7C93}"/>
              </a:ext>
            </a:extLst>
          </p:cNvPr>
          <p:cNvGraphicFramePr>
            <a:graphicFrameLocks noGrp="1"/>
          </p:cNvGraphicFramePr>
          <p:nvPr/>
        </p:nvGraphicFramePr>
        <p:xfrm>
          <a:off x="1651000" y="2489393"/>
          <a:ext cx="6603999" cy="36076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6144">
                  <a:extLst>
                    <a:ext uri="{9D8B030D-6E8A-4147-A177-3AD203B41FA5}">
                      <a16:colId xmlns:a16="http://schemas.microsoft.com/office/drawing/2014/main" val="2160099050"/>
                    </a:ext>
                  </a:extLst>
                </a:gridCol>
                <a:gridCol w="1404156">
                  <a:extLst>
                    <a:ext uri="{9D8B030D-6E8A-4147-A177-3AD203B41FA5}">
                      <a16:colId xmlns:a16="http://schemas.microsoft.com/office/drawing/2014/main" val="23396981"/>
                    </a:ext>
                  </a:extLst>
                </a:gridCol>
                <a:gridCol w="3903699">
                  <a:extLst>
                    <a:ext uri="{9D8B030D-6E8A-4147-A177-3AD203B41FA5}">
                      <a16:colId xmlns:a16="http://schemas.microsoft.com/office/drawing/2014/main" val="2318854647"/>
                    </a:ext>
                  </a:extLst>
                </a:gridCol>
              </a:tblGrid>
              <a:tr h="4008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비교연산자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비교상태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설명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06247017"/>
                  </a:ext>
                </a:extLst>
              </a:tr>
              <a:tr h="4008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x &lt; y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~ </a:t>
                      </a:r>
                      <a:r>
                        <a:rPr lang="ko-KR" altLang="en-US"/>
                        <a:t>보다 작음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x</a:t>
                      </a:r>
                      <a:r>
                        <a:rPr lang="ko-KR" altLang="en-US"/>
                        <a:t>과 </a:t>
                      </a:r>
                      <a:r>
                        <a:rPr lang="en-US" altLang="ko-KR"/>
                        <a:t>y</a:t>
                      </a:r>
                      <a:r>
                        <a:rPr lang="ko-KR" altLang="en-US"/>
                        <a:t>보다 작은지 검사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56714992"/>
                  </a:ext>
                </a:extLst>
              </a:tr>
              <a:tr h="4008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x &gt; y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~ </a:t>
                      </a:r>
                      <a:r>
                        <a:rPr lang="ko-KR" altLang="en-US"/>
                        <a:t>보다 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x</a:t>
                      </a:r>
                      <a:r>
                        <a:rPr lang="ko-KR" altLang="en-US"/>
                        <a:t>과 </a:t>
                      </a:r>
                      <a:r>
                        <a:rPr lang="en-US" altLang="ko-KR"/>
                        <a:t>y</a:t>
                      </a:r>
                      <a:r>
                        <a:rPr lang="ko-KR" altLang="en-US"/>
                        <a:t>보다 큰지 검사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40775641"/>
                  </a:ext>
                </a:extLst>
              </a:tr>
              <a:tr h="4008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x == y</a:t>
                      </a:r>
                      <a:endParaRPr lang="ko-KR" altLang="en-US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같음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x</a:t>
                      </a:r>
                      <a:r>
                        <a:rPr lang="ko-KR" altLang="en-US"/>
                        <a:t>와 </a:t>
                      </a:r>
                      <a:r>
                        <a:rPr lang="en-US" altLang="ko-KR"/>
                        <a:t>y</a:t>
                      </a:r>
                      <a:r>
                        <a:rPr lang="ko-KR" altLang="en-US"/>
                        <a:t>가 같은지 검사</a:t>
                      </a:r>
                      <a:endParaRPr lang="en-US" altLang="ko-KR"/>
                    </a:p>
                    <a:p>
                      <a:pPr algn="ctr" latinLnBrk="1"/>
                      <a:r>
                        <a:rPr lang="en-US" altLang="ko-KR"/>
                        <a:t>(</a:t>
                      </a:r>
                      <a:r>
                        <a:rPr lang="ko-KR" altLang="en-US"/>
                        <a:t>값과 메모리 주소</a:t>
                      </a:r>
                      <a:r>
                        <a:rPr lang="en-US" altLang="ko-KR"/>
                        <a:t>)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71878960"/>
                  </a:ext>
                </a:extLst>
              </a:tr>
              <a:tr h="4008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x is y</a:t>
                      </a:r>
                      <a:endParaRPr lang="ko-KR" altLang="en-US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275343"/>
                  </a:ext>
                </a:extLst>
              </a:tr>
              <a:tr h="4008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x != y</a:t>
                      </a:r>
                      <a:endParaRPr lang="ko-KR" altLang="en-US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같지 않음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x</a:t>
                      </a:r>
                      <a:r>
                        <a:rPr lang="ko-KR" altLang="en-US"/>
                        <a:t>와 </a:t>
                      </a:r>
                      <a:r>
                        <a:rPr lang="en-US" altLang="ko-KR"/>
                        <a:t>y</a:t>
                      </a:r>
                      <a:r>
                        <a:rPr lang="ko-KR" altLang="en-US"/>
                        <a:t>가 다른지 검사</a:t>
                      </a:r>
                      <a:endParaRPr lang="en-US" altLang="ko-KR"/>
                    </a:p>
                    <a:p>
                      <a:pPr algn="ctr" latinLnBrk="1"/>
                      <a:r>
                        <a:rPr lang="en-US" altLang="ko-KR"/>
                        <a:t>(</a:t>
                      </a:r>
                      <a:r>
                        <a:rPr lang="ko-KR" altLang="en-US"/>
                        <a:t>값과 메모리 주소</a:t>
                      </a:r>
                      <a:r>
                        <a:rPr lang="en-US" altLang="ko-KR"/>
                        <a:t>)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3552908"/>
                  </a:ext>
                </a:extLst>
              </a:tr>
              <a:tr h="4008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x is not y</a:t>
                      </a:r>
                      <a:endParaRPr lang="ko-KR" altLang="en-US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2998768"/>
                  </a:ext>
                </a:extLst>
              </a:tr>
              <a:tr h="4008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x &gt;= 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크거나 같음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x</a:t>
                      </a:r>
                      <a:r>
                        <a:rPr lang="ko-KR" altLang="en-US"/>
                        <a:t>과 </a:t>
                      </a:r>
                      <a:r>
                        <a:rPr lang="en-US" altLang="ko-KR"/>
                        <a:t>y</a:t>
                      </a:r>
                      <a:r>
                        <a:rPr lang="ko-KR" altLang="en-US"/>
                        <a:t>보다 이상인지 검사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68969453"/>
                  </a:ext>
                </a:extLst>
              </a:tr>
              <a:tr h="4008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x &lt;= y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작거나 같음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x</a:t>
                      </a:r>
                      <a:r>
                        <a:rPr lang="ko-KR" altLang="en-US"/>
                        <a:t>과 </a:t>
                      </a:r>
                      <a:r>
                        <a:rPr lang="en-US" altLang="ko-KR"/>
                        <a:t>y</a:t>
                      </a:r>
                      <a:r>
                        <a:rPr lang="ko-KR" altLang="en-US"/>
                        <a:t>보다 이하인지 검사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36646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07478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E8EA348A-808C-4B15-B096-943B08537E9C}"/>
              </a:ext>
            </a:extLst>
          </p:cNvPr>
          <p:cNvGrpSpPr/>
          <p:nvPr/>
        </p:nvGrpSpPr>
        <p:grpSpPr>
          <a:xfrm>
            <a:off x="966733" y="1178447"/>
            <a:ext cx="7646418" cy="4997704"/>
            <a:chOff x="1161447" y="146797"/>
            <a:chExt cx="10087742" cy="6593355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8E13CDB2-0214-451E-BADD-8947367613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61447" y="148279"/>
              <a:ext cx="4093948" cy="3203720"/>
            </a:xfrm>
            <a:prstGeom prst="rect">
              <a:avLst/>
            </a:prstGeom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7434073F-CD18-45EC-BCDB-5A4796242C65}"/>
                </a:ext>
              </a:extLst>
            </p:cNvPr>
            <p:cNvSpPr/>
            <p:nvPr/>
          </p:nvSpPr>
          <p:spPr>
            <a:xfrm>
              <a:off x="3817873" y="3000012"/>
              <a:ext cx="667499" cy="35327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08"/>
            </a:p>
          </p:txBody>
        </p:sp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F5FD253E-789F-4575-9D90-940C7253AE2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60734" y="146797"/>
              <a:ext cx="4088454" cy="3187236"/>
            </a:xfrm>
            <a:prstGeom prst="rect">
              <a:avLst/>
            </a:prstGeom>
          </p:spPr>
        </p:pic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7F4F1A15-8B3E-4D0E-983B-163087CEEF14}"/>
                </a:ext>
              </a:extLst>
            </p:cNvPr>
            <p:cNvSpPr/>
            <p:nvPr/>
          </p:nvSpPr>
          <p:spPr>
            <a:xfrm>
              <a:off x="9833664" y="2980762"/>
              <a:ext cx="667499" cy="35327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08"/>
            </a:p>
          </p:txBody>
        </p:sp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E2D7DE72-7D3D-4834-8E5D-06EEEB77A6B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61448" y="3554136"/>
              <a:ext cx="4093948" cy="3186016"/>
            </a:xfrm>
            <a:prstGeom prst="rect">
              <a:avLst/>
            </a:prstGeom>
          </p:spPr>
        </p:pic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D6977DFC-245D-4C27-9C19-802965334517}"/>
                </a:ext>
              </a:extLst>
            </p:cNvPr>
            <p:cNvSpPr/>
            <p:nvPr/>
          </p:nvSpPr>
          <p:spPr>
            <a:xfrm>
              <a:off x="3817872" y="6380948"/>
              <a:ext cx="667499" cy="35327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08"/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F45DF4C3-1A6E-4758-AC44-5C92998487F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160735" y="3554136"/>
              <a:ext cx="4088454" cy="3166494"/>
            </a:xfrm>
            <a:prstGeom prst="rect">
              <a:avLst/>
            </a:prstGeom>
          </p:spPr>
        </p:pic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B7113856-C923-456D-B2C6-0723A38C7DC2}"/>
                </a:ext>
              </a:extLst>
            </p:cNvPr>
            <p:cNvSpPr/>
            <p:nvPr/>
          </p:nvSpPr>
          <p:spPr>
            <a:xfrm>
              <a:off x="9833663" y="6380948"/>
              <a:ext cx="667499" cy="35327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08"/>
            </a:p>
          </p:txBody>
        </p:sp>
      </p:grp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004CFA9B-C174-4D58-AB3D-0C2B2568401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아나콘다 설치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03C237A-B6A7-46D6-A9BA-E619D185865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1-3 </a:t>
            </a:r>
            <a:r>
              <a:rPr lang="ko-KR" altLang="en-US">
                <a:latin typeface="+mj-ea"/>
                <a:ea typeface="+mj-ea"/>
              </a:rPr>
              <a:t>파이썬 개발 환경 설정</a:t>
            </a:r>
          </a:p>
        </p:txBody>
      </p:sp>
    </p:spTree>
    <p:extLst>
      <p:ext uri="{BB962C8B-B14F-4D97-AF65-F5344CB8AC3E}">
        <p14:creationId xmlns:p14="http://schemas.microsoft.com/office/powerpoint/2010/main" val="1916935629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조건 참</a:t>
            </a:r>
            <a:r>
              <a:rPr lang="en-US" altLang="ko-KR" sz="2400" b="1">
                <a:solidFill>
                  <a:srgbClr val="000000"/>
                </a:solidFill>
              </a:rPr>
              <a:t>/</a:t>
            </a:r>
            <a:r>
              <a:rPr lang="ko-KR" altLang="en-US" sz="2400" b="1">
                <a:solidFill>
                  <a:srgbClr val="000000"/>
                </a:solidFill>
              </a:rPr>
              <a:t>거짓의 구분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5-1 if else </a:t>
            </a:r>
            <a:r>
              <a:rPr lang="ko-KR" altLang="en-US">
                <a:latin typeface="+mj-ea"/>
                <a:ea typeface="+mj-ea"/>
              </a:rPr>
              <a:t>문</a:t>
            </a:r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27642A09-3F65-483C-B831-7762064A33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512" y="1432826"/>
            <a:ext cx="7884876" cy="784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</a:t>
            </a:r>
            <a:r>
              <a:rPr lang="ko-KR" altLang="en-US" b="1">
                <a:latin typeface="+mj-ea"/>
                <a:ea typeface="+mj-ea"/>
              </a:rPr>
              <a:t>숫자형의 경우는 수학에서의 참</a:t>
            </a:r>
            <a:r>
              <a:rPr lang="en-US" altLang="ko-KR" b="1">
                <a:latin typeface="+mj-ea"/>
                <a:ea typeface="+mj-ea"/>
              </a:rPr>
              <a:t>/</a:t>
            </a:r>
            <a:r>
              <a:rPr lang="ko-KR" altLang="en-US" b="1">
                <a:latin typeface="+mj-ea"/>
                <a:ea typeface="+mj-ea"/>
              </a:rPr>
              <a:t>거짓과 동일</a:t>
            </a: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</a:t>
            </a:r>
            <a:r>
              <a:rPr lang="ko-KR" altLang="en-US" b="1">
                <a:latin typeface="+mj-ea"/>
                <a:ea typeface="+mj-ea"/>
              </a:rPr>
              <a:t>컴퓨터는 존재하면 참 없으면 거짓이라고 판단함</a:t>
            </a:r>
            <a:endParaRPr lang="en-US" altLang="ko-KR" b="1">
              <a:latin typeface="+mj-ea"/>
              <a:ea typeface="+mj-ea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6B86DA33-A33D-453A-B725-C48EC9FE5A7A}"/>
              </a:ext>
            </a:extLst>
          </p:cNvPr>
          <p:cNvGrpSpPr/>
          <p:nvPr/>
        </p:nvGrpSpPr>
        <p:grpSpPr>
          <a:xfrm>
            <a:off x="679644" y="2574172"/>
            <a:ext cx="8460940" cy="1430892"/>
            <a:chOff x="704528" y="1448780"/>
            <a:chExt cx="7920880" cy="1008112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7851187-7874-44DA-84C5-3F4CEAEF453B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DB2F3D26-36D4-41EB-ABFE-E3C0A6EE243C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if 1: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print("True")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else: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print("False")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A1D394FC-96F3-4A73-B15C-815C82E1DFDE}"/>
              </a:ext>
            </a:extLst>
          </p:cNvPr>
          <p:cNvSpPr txBox="1"/>
          <p:nvPr/>
        </p:nvSpPr>
        <p:spPr>
          <a:xfrm>
            <a:off x="756562" y="3992248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True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12A76716-9B73-4182-AEDC-F288069BD9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9644" y="4684494"/>
            <a:ext cx="788487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마찬가지로 </a:t>
            </a:r>
            <a:r>
              <a:rPr lang="en-US" altLang="ko-KR" b="1">
                <a:latin typeface="+mj-ea"/>
                <a:ea typeface="+mj-ea"/>
              </a:rPr>
              <a:t>if “abc”: </a:t>
            </a:r>
            <a:r>
              <a:rPr lang="ko-KR" altLang="en-US" b="1">
                <a:latin typeface="+mj-ea"/>
                <a:ea typeface="+mj-ea"/>
              </a:rPr>
              <a:t>는 참</a:t>
            </a:r>
            <a:r>
              <a:rPr lang="en-US" altLang="ko-KR" b="1">
                <a:latin typeface="+mj-ea"/>
                <a:ea typeface="+mj-ea"/>
              </a:rPr>
              <a:t>, if “”: </a:t>
            </a:r>
            <a:r>
              <a:rPr lang="ko-KR" altLang="en-US" b="1">
                <a:latin typeface="+mj-ea"/>
                <a:ea typeface="+mj-ea"/>
              </a:rPr>
              <a:t>은 거짓임</a:t>
            </a:r>
            <a:endParaRPr lang="en-US" altLang="ko-KR" b="1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672777987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논리 키워드 사용</a:t>
            </a:r>
            <a:r>
              <a:rPr lang="en-US" altLang="ko-KR" sz="2400" b="1">
                <a:solidFill>
                  <a:srgbClr val="000000"/>
                </a:solidFill>
              </a:rPr>
              <a:t>: and, or, not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5-1 if else </a:t>
            </a:r>
            <a:r>
              <a:rPr lang="ko-KR" altLang="en-US">
                <a:latin typeface="+mj-ea"/>
                <a:ea typeface="+mj-ea"/>
              </a:rPr>
              <a:t>문</a:t>
            </a:r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27642A09-3F65-483C-B831-7762064A33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512" y="1432826"/>
            <a:ext cx="7884876" cy="784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</a:t>
            </a:r>
            <a:r>
              <a:rPr lang="ko-KR" altLang="en-US" b="1">
                <a:latin typeface="+mj-ea"/>
                <a:ea typeface="+mj-ea"/>
              </a:rPr>
              <a:t>조건문을 표현할 때 집합의 논리 키워드를 함께</a:t>
            </a:r>
          </a:p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 사용하여 참과 거짓을 판단하기도 함</a:t>
            </a:r>
            <a:endParaRPr lang="en-US" altLang="ko-KR" b="1">
              <a:latin typeface="+mj-ea"/>
              <a:ea typeface="+mj-ea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6B86DA33-A33D-453A-B725-C48EC9FE5A7A}"/>
              </a:ext>
            </a:extLst>
          </p:cNvPr>
          <p:cNvGrpSpPr/>
          <p:nvPr/>
        </p:nvGrpSpPr>
        <p:grpSpPr>
          <a:xfrm>
            <a:off x="679644" y="2574172"/>
            <a:ext cx="8460940" cy="1862940"/>
            <a:chOff x="704528" y="1448780"/>
            <a:chExt cx="7920880" cy="1008112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7851187-7874-44DA-84C5-3F4CEAEF453B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DB2F3D26-36D4-41EB-ABFE-E3C0A6EE243C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 8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b = 5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 a == 8 and b == 4 )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 a &gt; 7 or b &gt; 7 )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 not (a &gt; 7) )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2669C91-BDD5-4E25-95EB-38F603C8E07D}"/>
              </a:ext>
            </a:extLst>
          </p:cNvPr>
          <p:cNvSpPr txBox="1"/>
          <p:nvPr/>
        </p:nvSpPr>
        <p:spPr>
          <a:xfrm>
            <a:off x="848544" y="4510774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False</a:t>
            </a:r>
          </a:p>
          <a:p>
            <a:r>
              <a:rPr lang="en-US" altLang="ko-KR">
                <a:latin typeface="Consolas" panose="020B0609020204030204" pitchFamily="49" charset="0"/>
              </a:rPr>
              <a:t>True</a:t>
            </a:r>
          </a:p>
          <a:p>
            <a:r>
              <a:rPr lang="en-US" altLang="ko-KR">
                <a:latin typeface="Consolas" panose="020B0609020204030204" pitchFamily="49" charset="0"/>
              </a:rPr>
              <a:t>False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1424055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조건 판단 연습 </a:t>
            </a:r>
            <a:r>
              <a:rPr lang="en-US" altLang="ko-KR" sz="2400" b="1">
                <a:solidFill>
                  <a:srgbClr val="000000"/>
                </a:solidFill>
              </a:rPr>
              <a:t>(1/3)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5-1 if else </a:t>
            </a:r>
            <a:r>
              <a:rPr lang="ko-KR" altLang="en-US">
                <a:latin typeface="+mj-ea"/>
                <a:ea typeface="+mj-ea"/>
              </a:rPr>
              <a:t>문</a:t>
            </a:r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27642A09-3F65-483C-B831-7762064A33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512" y="1432826"/>
            <a:ext cx="788487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다음 프로그램 수행 결과는</a:t>
            </a:r>
            <a:r>
              <a:rPr lang="en-US" altLang="ko-KR" b="1">
                <a:latin typeface="+mj-ea"/>
                <a:ea typeface="+mj-ea"/>
              </a:rPr>
              <a:t>?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6B86DA33-A33D-453A-B725-C48EC9FE5A7A}"/>
              </a:ext>
            </a:extLst>
          </p:cNvPr>
          <p:cNvGrpSpPr/>
          <p:nvPr/>
        </p:nvGrpSpPr>
        <p:grpSpPr>
          <a:xfrm>
            <a:off x="679574" y="2286140"/>
            <a:ext cx="3553346" cy="3807156"/>
            <a:chOff x="704528" y="1448780"/>
            <a:chExt cx="7920880" cy="1008112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7851187-7874-44DA-84C5-3F4CEAEF453B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DB2F3D26-36D4-41EB-ABFE-E3C0A6EE243C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score=99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if score &gt;= 90: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grade = 'A'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if score &gt;= 80: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grade = 'B'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if score &gt;= 70: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grade = 'C'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if score &gt;= 60: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grade = 'D'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if score &lt; 60: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grade = 'F'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print(grade)</a:t>
              </a:r>
            </a:p>
          </p:txBody>
        </p:sp>
      </p:grpSp>
      <p:graphicFrame>
        <p:nvGraphicFramePr>
          <p:cNvPr id="3" name="표 5">
            <a:extLst>
              <a:ext uri="{FF2B5EF4-FFF2-40B4-BE49-F238E27FC236}">
                <a16:creationId xmlns:a16="http://schemas.microsoft.com/office/drawing/2014/main" id="{3844CD7E-06A4-4C40-80B8-3A99922FEC4B}"/>
              </a:ext>
            </a:extLst>
          </p:cNvPr>
          <p:cNvGraphicFramePr>
            <a:graphicFrameLocks noGrp="1"/>
          </p:cNvGraphicFramePr>
          <p:nvPr/>
        </p:nvGraphicFramePr>
        <p:xfrm>
          <a:off x="5529064" y="2307413"/>
          <a:ext cx="1920050" cy="34614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0025">
                  <a:extLst>
                    <a:ext uri="{9D8B030D-6E8A-4147-A177-3AD203B41FA5}">
                      <a16:colId xmlns:a16="http://schemas.microsoft.com/office/drawing/2014/main" val="3631745224"/>
                    </a:ext>
                  </a:extLst>
                </a:gridCol>
                <a:gridCol w="960025">
                  <a:extLst>
                    <a:ext uri="{9D8B030D-6E8A-4147-A177-3AD203B41FA5}">
                      <a16:colId xmlns:a16="http://schemas.microsoft.com/office/drawing/2014/main" val="1695430594"/>
                    </a:ext>
                  </a:extLst>
                </a:gridCol>
              </a:tblGrid>
              <a:tr h="4326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score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grade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4575287"/>
                  </a:ext>
                </a:extLst>
              </a:tr>
              <a:tr h="4326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38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84983079"/>
                  </a:ext>
                </a:extLst>
              </a:tr>
              <a:tr h="4326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37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2413959"/>
                  </a:ext>
                </a:extLst>
              </a:tr>
              <a:tr h="4326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7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5555910"/>
                  </a:ext>
                </a:extLst>
              </a:tr>
              <a:tr h="4326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16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06488859"/>
                  </a:ext>
                </a:extLst>
              </a:tr>
              <a:tr h="4326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95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28014229"/>
                  </a:ext>
                </a:extLst>
              </a:tr>
              <a:tr h="4326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71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91168020"/>
                  </a:ext>
                </a:extLst>
              </a:tr>
              <a:tr h="4326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63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508115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04927664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조건 판단 연습 </a:t>
            </a:r>
            <a:r>
              <a:rPr lang="en-US" altLang="ko-KR" sz="2400" b="1">
                <a:solidFill>
                  <a:srgbClr val="000000"/>
                </a:solidFill>
              </a:rPr>
              <a:t>(2/3)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5-1 if else </a:t>
            </a:r>
            <a:r>
              <a:rPr lang="ko-KR" altLang="en-US">
                <a:latin typeface="+mj-ea"/>
                <a:ea typeface="+mj-ea"/>
              </a:rPr>
              <a:t>문</a:t>
            </a:r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27642A09-3F65-483C-B831-7762064A33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512" y="1432826"/>
            <a:ext cx="788487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다음 프로그램 수행 결과는</a:t>
            </a:r>
            <a:r>
              <a:rPr lang="en-US" altLang="ko-KR" b="1">
                <a:latin typeface="+mj-ea"/>
                <a:ea typeface="+mj-ea"/>
              </a:rPr>
              <a:t>?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6B86DA33-A33D-453A-B725-C48EC9FE5A7A}"/>
              </a:ext>
            </a:extLst>
          </p:cNvPr>
          <p:cNvGrpSpPr/>
          <p:nvPr/>
        </p:nvGrpSpPr>
        <p:grpSpPr>
          <a:xfrm>
            <a:off x="679574" y="2286140"/>
            <a:ext cx="3553346" cy="3807156"/>
            <a:chOff x="704528" y="1448780"/>
            <a:chExt cx="7920880" cy="1008112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7851187-7874-44DA-84C5-3F4CEAEF453B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DB2F3D26-36D4-41EB-ABFE-E3C0A6EE243C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score=99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if score &gt;= 90: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grade = 'A'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if score &gt;= 80: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grade = 'B'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if score &gt;= 70: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grade = 'C'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if score &gt;= 60: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grade = 'D'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if score &lt; 60: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grade = 'F'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print(grade)</a:t>
              </a:r>
            </a:p>
          </p:txBody>
        </p:sp>
      </p:grpSp>
      <p:graphicFrame>
        <p:nvGraphicFramePr>
          <p:cNvPr id="3" name="표 5">
            <a:extLst>
              <a:ext uri="{FF2B5EF4-FFF2-40B4-BE49-F238E27FC236}">
                <a16:creationId xmlns:a16="http://schemas.microsoft.com/office/drawing/2014/main" id="{3844CD7E-06A4-4C40-80B8-3A99922FEC4B}"/>
              </a:ext>
            </a:extLst>
          </p:cNvPr>
          <p:cNvGraphicFramePr>
            <a:graphicFrameLocks noGrp="1"/>
          </p:cNvGraphicFramePr>
          <p:nvPr/>
        </p:nvGraphicFramePr>
        <p:xfrm>
          <a:off x="5529064" y="2307413"/>
          <a:ext cx="1920050" cy="34614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0025">
                  <a:extLst>
                    <a:ext uri="{9D8B030D-6E8A-4147-A177-3AD203B41FA5}">
                      <a16:colId xmlns:a16="http://schemas.microsoft.com/office/drawing/2014/main" val="3631745224"/>
                    </a:ext>
                  </a:extLst>
                </a:gridCol>
                <a:gridCol w="960025">
                  <a:extLst>
                    <a:ext uri="{9D8B030D-6E8A-4147-A177-3AD203B41FA5}">
                      <a16:colId xmlns:a16="http://schemas.microsoft.com/office/drawing/2014/main" val="1695430594"/>
                    </a:ext>
                  </a:extLst>
                </a:gridCol>
              </a:tblGrid>
              <a:tr h="4326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score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grade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4575287"/>
                  </a:ext>
                </a:extLst>
              </a:tr>
              <a:tr h="4326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38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/>
                        <a:t>F</a:t>
                      </a:r>
                      <a:endParaRPr lang="ko-KR" altLang="en-US" sz="1800" b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84983079"/>
                  </a:ext>
                </a:extLst>
              </a:tr>
              <a:tr h="4326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37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/>
                        <a:t>F</a:t>
                      </a:r>
                      <a:endParaRPr lang="ko-KR" altLang="en-US" sz="1800" b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2413959"/>
                  </a:ext>
                </a:extLst>
              </a:tr>
              <a:tr h="4326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7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/>
                        <a:t>F</a:t>
                      </a:r>
                      <a:endParaRPr lang="ko-KR" altLang="en-US" sz="1800" b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5555910"/>
                  </a:ext>
                </a:extLst>
              </a:tr>
              <a:tr h="4326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16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/>
                        <a:t>F</a:t>
                      </a:r>
                      <a:endParaRPr lang="ko-KR" altLang="en-US" sz="1800" b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06488859"/>
                  </a:ext>
                </a:extLst>
              </a:tr>
              <a:tr h="4326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95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/>
                        <a:t>D</a:t>
                      </a:r>
                      <a:endParaRPr lang="ko-KR" altLang="en-US" sz="1800" b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28014229"/>
                  </a:ext>
                </a:extLst>
              </a:tr>
              <a:tr h="4326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71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/>
                        <a:t>D</a:t>
                      </a:r>
                      <a:endParaRPr lang="ko-KR" altLang="en-US" sz="1800" b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91168020"/>
                  </a:ext>
                </a:extLst>
              </a:tr>
              <a:tr h="4326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63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/>
                        <a:t>D</a:t>
                      </a:r>
                      <a:endParaRPr lang="ko-KR" altLang="en-US" sz="1800" b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508115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09347949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조건 판단 연습 </a:t>
            </a:r>
            <a:r>
              <a:rPr lang="en-US" altLang="ko-KR" sz="2400" b="1">
                <a:solidFill>
                  <a:srgbClr val="000000"/>
                </a:solidFill>
              </a:rPr>
              <a:t>(3/3)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5-1 if else </a:t>
            </a:r>
            <a:r>
              <a:rPr lang="ko-KR" altLang="en-US">
                <a:latin typeface="+mj-ea"/>
                <a:ea typeface="+mj-ea"/>
              </a:rPr>
              <a:t>문</a:t>
            </a:r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27642A09-3F65-483C-B831-7762064A33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8317" y="1781267"/>
            <a:ext cx="788487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다음 프로그램 수행 결과는</a:t>
            </a:r>
            <a:r>
              <a:rPr lang="en-US" altLang="ko-KR" b="1">
                <a:latin typeface="+mj-ea"/>
                <a:ea typeface="+mj-ea"/>
              </a:rPr>
              <a:t>?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6B86DA33-A33D-453A-B725-C48EC9FE5A7A}"/>
              </a:ext>
            </a:extLst>
          </p:cNvPr>
          <p:cNvGrpSpPr/>
          <p:nvPr/>
        </p:nvGrpSpPr>
        <p:grpSpPr>
          <a:xfrm>
            <a:off x="679574" y="2286140"/>
            <a:ext cx="2509230" cy="3807156"/>
            <a:chOff x="704528" y="1448780"/>
            <a:chExt cx="7920880" cy="1008112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7851187-7874-44DA-84C5-3F4CEAEF453B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DB2F3D26-36D4-41EB-ABFE-E3C0A6EE243C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score=99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if score &gt;= 90: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grade = 'A'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if score &gt;= 80: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grade = 'B'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if score &gt;= 70: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grade = 'C'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if score &gt;= 60: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grade = 'D'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if score &lt; 60: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grade = 'F'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print(grade)</a:t>
              </a:r>
            </a:p>
          </p:txBody>
        </p:sp>
      </p:grpSp>
      <p:sp>
        <p:nvSpPr>
          <p:cNvPr id="11" name="Rectangle 8">
            <a:extLst>
              <a:ext uri="{FF2B5EF4-FFF2-40B4-BE49-F238E27FC236}">
                <a16:creationId xmlns:a16="http://schemas.microsoft.com/office/drawing/2014/main" id="{8616448A-85E6-40A8-8553-A890FBAB94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68824" y="2328247"/>
            <a:ext cx="7884876" cy="24468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</a:t>
            </a:r>
            <a:r>
              <a:rPr lang="ko-KR" altLang="en-US" b="1">
                <a:latin typeface="+mj-ea"/>
                <a:ea typeface="+mj-ea"/>
              </a:rPr>
              <a:t>모든 </a:t>
            </a:r>
            <a:r>
              <a:rPr lang="en-US" altLang="ko-KR" b="1">
                <a:latin typeface="+mj-ea"/>
                <a:ea typeface="+mj-ea"/>
              </a:rPr>
              <a:t>if</a:t>
            </a:r>
            <a:r>
              <a:rPr lang="ko-KR" altLang="en-US" b="1">
                <a:latin typeface="+mj-ea"/>
                <a:ea typeface="+mj-ea"/>
              </a:rPr>
              <a:t>문을 순차적으로 실행</a:t>
            </a:r>
            <a:endParaRPr lang="en-US" altLang="ko-KR" b="1">
              <a:latin typeface="+mj-ea"/>
              <a:ea typeface="+mj-ea"/>
            </a:endParaRPr>
          </a:p>
          <a:p>
            <a:pPr>
              <a:spcBef>
                <a:spcPct val="50000"/>
              </a:spcBef>
            </a:pPr>
            <a:endParaRPr lang="ko-KR" altLang="en-US" b="1">
              <a:latin typeface="+mj-ea"/>
              <a:ea typeface="+mj-ea"/>
            </a:endParaRP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- 95</a:t>
            </a:r>
            <a:r>
              <a:rPr lang="ko-KR" altLang="en-US" b="1">
                <a:latin typeface="+mj-ea"/>
                <a:ea typeface="+mj-ea"/>
              </a:rPr>
              <a:t>는 </a:t>
            </a:r>
            <a:r>
              <a:rPr lang="en-US" altLang="ko-KR" b="1">
                <a:latin typeface="+mj-ea"/>
                <a:ea typeface="+mj-ea"/>
              </a:rPr>
              <a:t>90</a:t>
            </a:r>
            <a:r>
              <a:rPr lang="ko-KR" altLang="en-US" b="1">
                <a:latin typeface="+mj-ea"/>
                <a:ea typeface="+mj-ea"/>
              </a:rPr>
              <a:t>초과지만 동시에 </a:t>
            </a:r>
            <a:r>
              <a:rPr lang="en-US" altLang="ko-KR" b="1">
                <a:latin typeface="+mj-ea"/>
                <a:ea typeface="+mj-ea"/>
              </a:rPr>
              <a:t>60</a:t>
            </a:r>
            <a:r>
              <a:rPr lang="ko-KR" altLang="en-US" b="1">
                <a:latin typeface="+mj-ea"/>
                <a:ea typeface="+mj-ea"/>
              </a:rPr>
              <a:t>초과 이기도 하므로</a:t>
            </a:r>
            <a:r>
              <a:rPr lang="en-US" altLang="ko-KR" b="1">
                <a:latin typeface="+mj-ea"/>
                <a:ea typeface="+mj-ea"/>
              </a:rPr>
              <a:t>, </a:t>
            </a: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   </a:t>
            </a:r>
            <a:r>
              <a:rPr lang="ko-KR" altLang="en-US" b="1">
                <a:latin typeface="+mj-ea"/>
                <a:ea typeface="+mj-ea"/>
              </a:rPr>
              <a:t>마지막 조건문에 따라 </a:t>
            </a:r>
            <a:r>
              <a:rPr lang="en-US" altLang="ko-KR" b="1">
                <a:latin typeface="+mj-ea"/>
                <a:ea typeface="+mj-ea"/>
              </a:rPr>
              <a:t>grade </a:t>
            </a:r>
            <a:r>
              <a:rPr lang="ko-KR" altLang="en-US" b="1">
                <a:latin typeface="+mj-ea"/>
                <a:ea typeface="+mj-ea"/>
              </a:rPr>
              <a:t>값에 “</a:t>
            </a:r>
            <a:r>
              <a:rPr lang="en-US" altLang="ko-KR" b="1">
                <a:latin typeface="+mj-ea"/>
                <a:ea typeface="+mj-ea"/>
              </a:rPr>
              <a:t>D”</a:t>
            </a:r>
            <a:r>
              <a:rPr lang="ko-KR" altLang="en-US" b="1">
                <a:latin typeface="+mj-ea"/>
                <a:ea typeface="+mj-ea"/>
              </a:rPr>
              <a:t>가 할당됨</a:t>
            </a:r>
            <a:endParaRPr lang="en-US" altLang="ko-KR" b="1">
              <a:latin typeface="+mj-ea"/>
              <a:ea typeface="+mj-ea"/>
            </a:endParaRPr>
          </a:p>
          <a:p>
            <a:pPr>
              <a:spcBef>
                <a:spcPct val="50000"/>
              </a:spcBef>
            </a:pPr>
            <a:endParaRPr lang="ko-KR" altLang="en-US" b="1">
              <a:latin typeface="+mj-ea"/>
              <a:ea typeface="+mj-ea"/>
            </a:endParaRP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</a:t>
            </a:r>
            <a:r>
              <a:rPr lang="ko-KR" altLang="en-US" b="1">
                <a:latin typeface="+mj-ea"/>
                <a:ea typeface="+mj-ea"/>
              </a:rPr>
              <a:t>이 문제를 해결하기 위해 </a:t>
            </a:r>
            <a:r>
              <a:rPr lang="en-US" altLang="ko-KR" b="1">
                <a:latin typeface="+mj-ea"/>
                <a:ea typeface="+mj-ea"/>
              </a:rPr>
              <a:t>elif</a:t>
            </a:r>
            <a:r>
              <a:rPr lang="ko-KR" altLang="en-US" b="1">
                <a:latin typeface="+mj-ea"/>
                <a:ea typeface="+mj-ea"/>
              </a:rPr>
              <a:t>와 </a:t>
            </a:r>
            <a:r>
              <a:rPr lang="en-US" altLang="ko-KR" b="1">
                <a:latin typeface="+mj-ea"/>
                <a:ea typeface="+mj-ea"/>
              </a:rPr>
              <a:t>else </a:t>
            </a:r>
            <a:r>
              <a:rPr lang="ko-KR" altLang="en-US" b="1">
                <a:latin typeface="+mj-ea"/>
                <a:ea typeface="+mj-ea"/>
              </a:rPr>
              <a:t>구문이 사용됨</a:t>
            </a:r>
            <a:endParaRPr lang="en-US" altLang="ko-KR" b="1">
              <a:latin typeface="+mj-ea"/>
              <a:ea typeface="+mj-ea"/>
            </a:endParaRPr>
          </a:p>
        </p:txBody>
      </p:sp>
      <p:sp>
        <p:nvSpPr>
          <p:cNvPr id="12" name="Rectangle 8">
            <a:extLst>
              <a:ext uri="{FF2B5EF4-FFF2-40B4-BE49-F238E27FC236}">
                <a16:creationId xmlns:a16="http://schemas.microsoft.com/office/drawing/2014/main" id="{E186F41C-B1AD-4090-9791-F097C5FCD0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3024" y="1113326"/>
            <a:ext cx="788487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 b="1">
                <a:latin typeface="+mj-ea"/>
                <a:ea typeface="+mj-ea"/>
              </a:rPr>
              <a:t>elif</a:t>
            </a:r>
            <a:r>
              <a:rPr lang="ko-KR" altLang="en-US" sz="2000" b="1">
                <a:latin typeface="+mj-ea"/>
                <a:ea typeface="+mj-ea"/>
              </a:rPr>
              <a:t>와 </a:t>
            </a:r>
            <a:r>
              <a:rPr lang="en-US" altLang="ko-KR" sz="2000" b="1">
                <a:latin typeface="+mj-ea"/>
                <a:ea typeface="+mj-ea"/>
              </a:rPr>
              <a:t>else</a:t>
            </a:r>
            <a:r>
              <a:rPr lang="ko-KR" altLang="en-US" sz="2000" b="1">
                <a:latin typeface="+mj-ea"/>
                <a:ea typeface="+mj-ea"/>
              </a:rPr>
              <a:t>를 사용하지 않은 경우</a:t>
            </a:r>
            <a:endParaRPr lang="en-US" altLang="ko-KR" sz="2000" b="1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638689511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조건 판단 연습 수정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5-1 if else </a:t>
            </a:r>
            <a:r>
              <a:rPr lang="ko-KR" altLang="en-US">
                <a:latin typeface="+mj-ea"/>
                <a:ea typeface="+mj-ea"/>
              </a:rPr>
              <a:t>문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6B86DA33-A33D-453A-B725-C48EC9FE5A7A}"/>
              </a:ext>
            </a:extLst>
          </p:cNvPr>
          <p:cNvGrpSpPr/>
          <p:nvPr/>
        </p:nvGrpSpPr>
        <p:grpSpPr>
          <a:xfrm>
            <a:off x="560512" y="2132856"/>
            <a:ext cx="2761258" cy="3807156"/>
            <a:chOff x="704528" y="1448780"/>
            <a:chExt cx="7920880" cy="1008112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7851187-7874-44DA-84C5-3F4CEAEF453B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DB2F3D26-36D4-41EB-ABFE-E3C0A6EE243C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score=99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if score &gt;= 90: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grade = 'A'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elif score &gt;= 80: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grade = 'B'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elif score &gt;= 70: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grade = 'C'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elif score &gt;= 60: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grade = 'D'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else: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grade = 'F'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print(grade)</a:t>
              </a:r>
            </a:p>
          </p:txBody>
        </p:sp>
      </p:grpSp>
      <p:sp>
        <p:nvSpPr>
          <p:cNvPr id="11" name="Rectangle 8">
            <a:extLst>
              <a:ext uri="{FF2B5EF4-FFF2-40B4-BE49-F238E27FC236}">
                <a16:creationId xmlns:a16="http://schemas.microsoft.com/office/drawing/2014/main" id="{8616448A-85E6-40A8-8553-A890FBAB94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20852" y="2564904"/>
            <a:ext cx="7884876" cy="784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</a:t>
            </a:r>
            <a:r>
              <a:rPr lang="ko-KR" altLang="en-US" b="1">
                <a:latin typeface="+mj-ea"/>
                <a:ea typeface="+mj-ea"/>
              </a:rPr>
              <a:t>수행할 명령문이 한 줄이면 붙여쓰기 가능</a:t>
            </a: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else </a:t>
            </a:r>
            <a:r>
              <a:rPr lang="ko-KR" altLang="en-US" b="1">
                <a:latin typeface="+mj-ea"/>
                <a:ea typeface="+mj-ea"/>
              </a:rPr>
              <a:t>키워드 뒤엔 조건 삭제</a:t>
            </a:r>
            <a:endParaRPr lang="en-US" altLang="ko-KR" b="1">
              <a:latin typeface="+mj-ea"/>
              <a:ea typeface="+mj-ea"/>
            </a:endParaRPr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F85ED2FC-6113-41D3-AFBB-5023889356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2520" y="1412776"/>
            <a:ext cx="788487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 b="1">
                <a:latin typeface="+mj-ea"/>
                <a:ea typeface="+mj-ea"/>
              </a:rPr>
              <a:t>elif</a:t>
            </a:r>
            <a:r>
              <a:rPr lang="ko-KR" altLang="en-US" sz="2000" b="1">
                <a:latin typeface="+mj-ea"/>
                <a:ea typeface="+mj-ea"/>
              </a:rPr>
              <a:t>와 </a:t>
            </a:r>
            <a:r>
              <a:rPr lang="en-US" altLang="ko-KR" sz="2000" b="1">
                <a:latin typeface="+mj-ea"/>
                <a:ea typeface="+mj-ea"/>
              </a:rPr>
              <a:t>else</a:t>
            </a:r>
            <a:r>
              <a:rPr lang="ko-KR" altLang="en-US" sz="2000" b="1">
                <a:latin typeface="+mj-ea"/>
                <a:ea typeface="+mj-ea"/>
              </a:rPr>
              <a:t>를 사용한 경우</a:t>
            </a:r>
            <a:endParaRPr lang="en-US" altLang="ko-KR" sz="2000" b="1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651018302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 sz="2400" b="1">
                <a:latin typeface="+mj-ea"/>
                <a:ea typeface="+mj-ea"/>
              </a:rPr>
              <a:t>반복문이란</a:t>
            </a:r>
            <a:r>
              <a:rPr lang="en-US" altLang="ko-KR" sz="2400" b="1">
                <a:latin typeface="+mj-ea"/>
                <a:ea typeface="+mj-ea"/>
              </a:rPr>
              <a:t>?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5-2 </a:t>
            </a:r>
            <a:r>
              <a:rPr lang="ko-KR" altLang="en-US">
                <a:latin typeface="+mj-ea"/>
                <a:ea typeface="+mj-ea"/>
              </a:rPr>
              <a:t>반복문</a:t>
            </a: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8616448A-85E6-40A8-8553-A890FBAB94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512" y="1432826"/>
            <a:ext cx="7884876" cy="4339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정해진 동작을 반복적으로 수행하게 하는 명령문</a:t>
            </a:r>
            <a:endParaRPr lang="en-US" altLang="ko-KR" b="1">
              <a:latin typeface="+mj-ea"/>
              <a:ea typeface="+mj-ea"/>
            </a:endParaRPr>
          </a:p>
          <a:p>
            <a:pPr>
              <a:spcBef>
                <a:spcPct val="50000"/>
              </a:spcBef>
            </a:pPr>
            <a:endParaRPr lang="en-US" altLang="ko-KR" b="1">
              <a:latin typeface="+mj-ea"/>
              <a:ea typeface="+mj-ea"/>
            </a:endParaRPr>
          </a:p>
          <a:p>
            <a:pPr>
              <a:spcBef>
                <a:spcPct val="50000"/>
              </a:spcBef>
            </a:pPr>
            <a:r>
              <a:rPr lang="ko-KR" altLang="en-US" sz="1600" b="1">
                <a:latin typeface="+mj-ea"/>
                <a:ea typeface="+mj-ea"/>
              </a:rPr>
              <a:t> 프로그램 예시 </a:t>
            </a:r>
            <a:r>
              <a:rPr lang="en-US" altLang="ko-KR" sz="1600" b="1">
                <a:latin typeface="+mj-ea"/>
                <a:ea typeface="+mj-ea"/>
              </a:rPr>
              <a:t>in </a:t>
            </a:r>
            <a:r>
              <a:rPr lang="ko-KR" altLang="en-US" sz="1600" b="1">
                <a:latin typeface="+mj-ea"/>
                <a:ea typeface="+mj-ea"/>
              </a:rPr>
              <a:t>생활</a:t>
            </a:r>
          </a:p>
          <a:p>
            <a:pPr>
              <a:spcBef>
                <a:spcPct val="50000"/>
              </a:spcBef>
            </a:pPr>
            <a:r>
              <a:rPr lang="ko-KR" altLang="en-US" sz="1600" b="1">
                <a:latin typeface="+mj-ea"/>
                <a:ea typeface="+mj-ea"/>
              </a:rPr>
              <a:t>ㆍ</a:t>
            </a:r>
            <a:r>
              <a:rPr lang="en-US" altLang="ko-KR" sz="1600" b="1">
                <a:latin typeface="+mj-ea"/>
                <a:ea typeface="+mj-ea"/>
              </a:rPr>
              <a:t>100</a:t>
            </a:r>
            <a:r>
              <a:rPr lang="ko-KR" altLang="en-US" sz="1600" b="1">
                <a:latin typeface="+mj-ea"/>
                <a:ea typeface="+mj-ea"/>
              </a:rPr>
              <a:t>명의 학생에 성적을 산출할 때</a:t>
            </a:r>
          </a:p>
          <a:p>
            <a:pPr>
              <a:spcBef>
                <a:spcPct val="50000"/>
              </a:spcBef>
            </a:pPr>
            <a:r>
              <a:rPr lang="ko-KR" altLang="en-US" sz="1600" b="1">
                <a:latin typeface="+mj-ea"/>
                <a:ea typeface="+mj-ea"/>
              </a:rPr>
              <a:t>ㆍ왓챠에서 영화 추천하기</a:t>
            </a:r>
          </a:p>
          <a:p>
            <a:pPr>
              <a:spcBef>
                <a:spcPct val="50000"/>
              </a:spcBef>
            </a:pPr>
            <a:r>
              <a:rPr lang="ko-KR" altLang="en-US" sz="1600" b="1">
                <a:latin typeface="+mj-ea"/>
                <a:ea typeface="+mj-ea"/>
              </a:rPr>
              <a:t>ㆍ워드에서 단어 바꾸기 명령 실행</a:t>
            </a:r>
            <a:endParaRPr lang="en-US" altLang="ko-KR" sz="1600" b="1">
              <a:latin typeface="+mj-ea"/>
              <a:ea typeface="+mj-ea"/>
            </a:endParaRPr>
          </a:p>
          <a:p>
            <a:pPr>
              <a:spcBef>
                <a:spcPct val="50000"/>
              </a:spcBef>
            </a:pPr>
            <a:endParaRPr lang="ko-KR" altLang="en-US" b="1">
              <a:latin typeface="+mj-ea"/>
              <a:ea typeface="+mj-ea"/>
            </a:endParaRPr>
          </a:p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반복문은 반복 시작 조건</a:t>
            </a:r>
            <a:r>
              <a:rPr lang="en-US" altLang="ko-KR" b="1">
                <a:latin typeface="+mj-ea"/>
                <a:ea typeface="+mj-ea"/>
              </a:rPr>
              <a:t>, </a:t>
            </a:r>
            <a:r>
              <a:rPr lang="ko-KR" altLang="en-US" b="1">
                <a:latin typeface="+mj-ea"/>
                <a:ea typeface="+mj-ea"/>
              </a:rPr>
              <a:t>종료 조건</a:t>
            </a:r>
            <a:r>
              <a:rPr lang="en-US" altLang="ko-KR" b="1">
                <a:latin typeface="+mj-ea"/>
                <a:ea typeface="+mj-ea"/>
              </a:rPr>
              <a:t>, </a:t>
            </a:r>
            <a:r>
              <a:rPr lang="ko-KR" altLang="en-US" b="1">
                <a:latin typeface="+mj-ea"/>
                <a:ea typeface="+mj-ea"/>
              </a:rPr>
              <a:t>수행 명령으로 구성됨</a:t>
            </a:r>
          </a:p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반복문 역시 반복 구문은 들여쓰기와 </a:t>
            </a:r>
            <a:r>
              <a:rPr lang="en-US" altLang="ko-KR" b="1">
                <a:latin typeface="+mj-ea"/>
                <a:ea typeface="+mj-ea"/>
              </a:rPr>
              <a:t>block</a:t>
            </a:r>
            <a:r>
              <a:rPr lang="ko-KR" altLang="en-US" b="1">
                <a:latin typeface="+mj-ea"/>
                <a:ea typeface="+mj-ea"/>
              </a:rPr>
              <a:t>으로 구분됨</a:t>
            </a:r>
          </a:p>
          <a:p>
            <a:pPr>
              <a:spcBef>
                <a:spcPct val="50000"/>
              </a:spcBef>
            </a:pPr>
            <a:endParaRPr lang="en-US" altLang="ko-KR" b="1">
              <a:latin typeface="+mj-ea"/>
              <a:ea typeface="+mj-ea"/>
            </a:endParaRPr>
          </a:p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파이썬은 반복문으로 </a:t>
            </a:r>
            <a:r>
              <a:rPr lang="en-US" altLang="ko-KR" b="1">
                <a:latin typeface="+mj-ea"/>
                <a:ea typeface="+mj-ea"/>
              </a:rPr>
              <a:t>for, while </a:t>
            </a:r>
            <a:r>
              <a:rPr lang="ko-KR" altLang="en-US" b="1">
                <a:latin typeface="+mj-ea"/>
                <a:ea typeface="+mj-ea"/>
              </a:rPr>
              <a:t>등의 명령 키워드를 사용함</a:t>
            </a:r>
            <a:endParaRPr lang="en-US" altLang="ko-KR" b="1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848037254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en-US" altLang="ko-KR" sz="2400" b="1">
                <a:latin typeface="+mj-ea"/>
                <a:ea typeface="+mj-ea"/>
              </a:rPr>
              <a:t>for</a:t>
            </a:r>
            <a:r>
              <a:rPr lang="ko-KR" altLang="en-US" sz="2400" b="1">
                <a:latin typeface="+mj-ea"/>
                <a:ea typeface="+mj-ea"/>
              </a:rPr>
              <a:t>문</a:t>
            </a:r>
            <a:r>
              <a:rPr lang="en-US" altLang="ko-KR" sz="2400" b="1">
                <a:latin typeface="+mj-ea"/>
                <a:ea typeface="+mj-ea"/>
              </a:rPr>
              <a:t>(1/2)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5-2 </a:t>
            </a:r>
            <a:r>
              <a:rPr lang="ko-KR" altLang="en-US">
                <a:latin typeface="+mj-ea"/>
                <a:ea typeface="+mj-ea"/>
              </a:rPr>
              <a:t>반복문</a:t>
            </a: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8616448A-85E6-40A8-8553-A890FBAB94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512" y="1432826"/>
            <a:ext cx="788487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기본적인 반복문</a:t>
            </a:r>
            <a:r>
              <a:rPr lang="en-US" altLang="ko-KR" b="1">
                <a:latin typeface="+mj-ea"/>
                <a:ea typeface="+mj-ea"/>
              </a:rPr>
              <a:t>, </a:t>
            </a:r>
            <a:r>
              <a:rPr lang="ko-KR" altLang="en-US" b="1">
                <a:latin typeface="+mj-ea"/>
                <a:ea typeface="+mj-ea"/>
              </a:rPr>
              <a:t>반복 범위를 지정하여 반복문 수행</a:t>
            </a:r>
            <a:endParaRPr lang="en-US" altLang="ko-KR" b="1">
              <a:latin typeface="+mj-ea"/>
              <a:ea typeface="+mj-ea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41AFE80-7FE1-4C5A-B47D-BE2FDAF7714A}"/>
              </a:ext>
            </a:extLst>
          </p:cNvPr>
          <p:cNvGrpSpPr/>
          <p:nvPr/>
        </p:nvGrpSpPr>
        <p:grpSpPr>
          <a:xfrm>
            <a:off x="679643" y="2574172"/>
            <a:ext cx="3805305" cy="1862940"/>
            <a:chOff x="704528" y="1448780"/>
            <a:chExt cx="7920880" cy="100811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2ED359D-37E1-46FE-80A5-A29E396A099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002F3BA-7E9C-4B42-B369-B94AAE72371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for looper in [1,2,3,4,5]: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 ("hello")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for looper in [1,2,3,4,5]: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 (looper)</a:t>
              </a: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A1C84EB0-3EBE-4D66-B899-7C8E1716E5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44988" y="2489979"/>
            <a:ext cx="4787962" cy="2031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① </a:t>
            </a:r>
            <a:r>
              <a:rPr lang="en-US" altLang="ko-KR" b="1">
                <a:latin typeface="+mj-ea"/>
                <a:ea typeface="+mj-ea"/>
              </a:rPr>
              <a:t>looper </a:t>
            </a:r>
            <a:r>
              <a:rPr lang="ko-KR" altLang="en-US" b="1">
                <a:latin typeface="+mj-ea"/>
                <a:ea typeface="+mj-ea"/>
              </a:rPr>
              <a:t>변수에 </a:t>
            </a:r>
            <a:r>
              <a:rPr lang="en-US" altLang="ko-KR" b="1">
                <a:latin typeface="+mj-ea"/>
                <a:ea typeface="+mj-ea"/>
              </a:rPr>
              <a:t>1 </a:t>
            </a:r>
            <a:r>
              <a:rPr lang="ko-KR" altLang="en-US" b="1">
                <a:latin typeface="+mj-ea"/>
                <a:ea typeface="+mj-ea"/>
              </a:rPr>
              <a:t>할당</a:t>
            </a:r>
          </a:p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② “</a:t>
            </a:r>
            <a:r>
              <a:rPr lang="en-US" altLang="ko-KR" b="1">
                <a:latin typeface="+mj-ea"/>
                <a:ea typeface="+mj-ea"/>
              </a:rPr>
              <a:t>Hello” </a:t>
            </a:r>
            <a:r>
              <a:rPr lang="ko-KR" altLang="en-US" b="1">
                <a:latin typeface="+mj-ea"/>
                <a:ea typeface="+mj-ea"/>
              </a:rPr>
              <a:t>출력</a:t>
            </a:r>
          </a:p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③ 리스트</a:t>
            </a:r>
            <a:r>
              <a:rPr lang="en-US" altLang="ko-KR" b="1">
                <a:latin typeface="+mj-ea"/>
                <a:ea typeface="+mj-ea"/>
              </a:rPr>
              <a:t>(</a:t>
            </a:r>
            <a:r>
              <a:rPr lang="ko-KR" altLang="en-US" b="1">
                <a:latin typeface="+mj-ea"/>
                <a:ea typeface="+mj-ea"/>
              </a:rPr>
              <a:t>대괄호속 숫자들</a:t>
            </a:r>
            <a:r>
              <a:rPr lang="en-US" altLang="ko-KR" b="1">
                <a:latin typeface="+mj-ea"/>
                <a:ea typeface="+mj-ea"/>
              </a:rPr>
              <a:t>) </a:t>
            </a:r>
            <a:r>
              <a:rPr lang="ko-KR" altLang="en-US" b="1">
                <a:latin typeface="+mj-ea"/>
                <a:ea typeface="+mj-ea"/>
              </a:rPr>
              <a:t>있는 값 </a:t>
            </a:r>
            <a:endParaRPr lang="en-US" altLang="ko-KR" b="1">
              <a:latin typeface="+mj-ea"/>
              <a:ea typeface="+mj-ea"/>
            </a:endParaRP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    </a:t>
            </a:r>
            <a:r>
              <a:rPr lang="ko-KR" altLang="en-US" b="1">
                <a:latin typeface="+mj-ea"/>
                <a:ea typeface="+mj-ea"/>
              </a:rPr>
              <a:t>차례로 </a:t>
            </a:r>
            <a:r>
              <a:rPr lang="en-US" altLang="ko-KR" b="1">
                <a:latin typeface="+mj-ea"/>
                <a:ea typeface="+mj-ea"/>
              </a:rPr>
              <a:t>looper </a:t>
            </a:r>
            <a:r>
              <a:rPr lang="ko-KR" altLang="en-US" b="1">
                <a:latin typeface="+mj-ea"/>
                <a:ea typeface="+mj-ea"/>
              </a:rPr>
              <a:t>할당</a:t>
            </a:r>
          </a:p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④ </a:t>
            </a:r>
            <a:r>
              <a:rPr lang="en-US" altLang="ko-KR" b="1">
                <a:latin typeface="+mj-ea"/>
                <a:ea typeface="+mj-ea"/>
              </a:rPr>
              <a:t>5</a:t>
            </a:r>
            <a:r>
              <a:rPr lang="ko-KR" altLang="en-US" b="1">
                <a:latin typeface="+mj-ea"/>
                <a:ea typeface="+mj-ea"/>
              </a:rPr>
              <a:t>까지 할당한 후 반복 </a:t>
            </a:r>
            <a:r>
              <a:rPr lang="en-US" altLang="ko-KR" b="1">
                <a:latin typeface="+mj-ea"/>
                <a:ea typeface="+mj-ea"/>
              </a:rPr>
              <a:t>block </a:t>
            </a:r>
            <a:r>
              <a:rPr lang="ko-KR" altLang="en-US" b="1">
                <a:latin typeface="+mj-ea"/>
                <a:ea typeface="+mj-ea"/>
              </a:rPr>
              <a:t>수행 후 종료</a:t>
            </a:r>
            <a:endParaRPr lang="en-US" altLang="ko-KR" b="1">
              <a:latin typeface="+mj-ea"/>
              <a:ea typeface="+mj-ea"/>
            </a:endParaRPr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AEE143FC-D5B9-47CF-9125-0BFAB38FEC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4237" y="5205535"/>
            <a:ext cx="788487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만약 </a:t>
            </a:r>
            <a:r>
              <a:rPr lang="en-US" altLang="ko-KR" b="1">
                <a:latin typeface="+mj-ea"/>
                <a:ea typeface="+mj-ea"/>
              </a:rPr>
              <a:t>100</a:t>
            </a:r>
            <a:r>
              <a:rPr lang="ko-KR" altLang="en-US" b="1">
                <a:latin typeface="+mj-ea"/>
                <a:ea typeface="+mj-ea"/>
              </a:rPr>
              <a:t>번 반복해야 하는 프로그램을 짜야 한다면</a:t>
            </a:r>
            <a:r>
              <a:rPr lang="en-US" altLang="ko-KR" b="1">
                <a:latin typeface="+mj-ea"/>
                <a:ea typeface="+mj-ea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718995201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en-US" altLang="ko-KR" sz="2400" b="1">
                <a:latin typeface="+mj-ea"/>
                <a:ea typeface="+mj-ea"/>
              </a:rPr>
              <a:t>for</a:t>
            </a:r>
            <a:r>
              <a:rPr lang="ko-KR" altLang="en-US" sz="2400" b="1">
                <a:latin typeface="+mj-ea"/>
                <a:ea typeface="+mj-ea"/>
              </a:rPr>
              <a:t>문</a:t>
            </a:r>
            <a:r>
              <a:rPr lang="en-US" altLang="ko-KR" sz="2400" b="1">
                <a:latin typeface="+mj-ea"/>
                <a:ea typeface="+mj-ea"/>
              </a:rPr>
              <a:t>(2/2)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5-2 </a:t>
            </a:r>
            <a:r>
              <a:rPr lang="ko-KR" altLang="en-US">
                <a:latin typeface="+mj-ea"/>
                <a:ea typeface="+mj-ea"/>
              </a:rPr>
              <a:t>반복문</a:t>
            </a: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8616448A-85E6-40A8-8553-A890FBAB94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512" y="1432826"/>
            <a:ext cx="788487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range() </a:t>
            </a:r>
            <a:r>
              <a:rPr lang="ko-KR" altLang="en-US" b="1">
                <a:latin typeface="+mj-ea"/>
                <a:ea typeface="+mj-ea"/>
              </a:rPr>
              <a:t>사용하기</a:t>
            </a:r>
            <a:endParaRPr lang="en-US" altLang="ko-KR" b="1">
              <a:latin typeface="+mj-ea"/>
              <a:ea typeface="+mj-ea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41AFE80-7FE1-4C5A-B47D-BE2FDAF7714A}"/>
              </a:ext>
            </a:extLst>
          </p:cNvPr>
          <p:cNvGrpSpPr/>
          <p:nvPr/>
        </p:nvGrpSpPr>
        <p:grpSpPr>
          <a:xfrm>
            <a:off x="787655" y="2240868"/>
            <a:ext cx="8197793" cy="1862940"/>
            <a:chOff x="704528" y="1448780"/>
            <a:chExt cx="7920880" cy="100811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2ED359D-37E1-46FE-80A5-A29E396A099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002F3BA-7E9C-4B42-B369-B94AAE72371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for looper in [1,2,3,4,5]: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 ("hello")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for looper in range(0,5):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 ("hello")</a:t>
              </a:r>
            </a:p>
          </p:txBody>
        </p:sp>
      </p:grpSp>
      <p:sp>
        <p:nvSpPr>
          <p:cNvPr id="10" name="Rectangle 8">
            <a:extLst>
              <a:ext uri="{FF2B5EF4-FFF2-40B4-BE49-F238E27FC236}">
                <a16:creationId xmlns:a16="http://schemas.microsoft.com/office/drawing/2014/main" id="{AEE143FC-D5B9-47CF-9125-0BFAB38FEC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166" y="4689140"/>
            <a:ext cx="7884876" cy="16158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왜 </a:t>
            </a:r>
            <a:r>
              <a:rPr lang="en-US" altLang="ko-KR" b="1">
                <a:latin typeface="+mj-ea"/>
                <a:ea typeface="+mj-ea"/>
              </a:rPr>
              <a:t>range(1,5) </a:t>
            </a:r>
            <a:r>
              <a:rPr lang="ko-KR" altLang="en-US" b="1">
                <a:latin typeface="+mj-ea"/>
                <a:ea typeface="+mj-ea"/>
              </a:rPr>
              <a:t>과 아닌</a:t>
            </a:r>
            <a:r>
              <a:rPr lang="en-US" altLang="ko-KR" b="1">
                <a:latin typeface="+mj-ea"/>
                <a:ea typeface="+mj-ea"/>
              </a:rPr>
              <a:t>range(0,5) </a:t>
            </a:r>
            <a:r>
              <a:rPr lang="ko-KR" altLang="en-US" b="1">
                <a:latin typeface="+mj-ea"/>
                <a:ea typeface="+mj-ea"/>
              </a:rPr>
              <a:t>인가</a:t>
            </a:r>
            <a:r>
              <a:rPr lang="en-US" altLang="ko-KR" b="1">
                <a:latin typeface="+mj-ea"/>
                <a:ea typeface="+mj-ea"/>
              </a:rPr>
              <a:t>?</a:t>
            </a: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  : range()</a:t>
            </a:r>
            <a:r>
              <a:rPr lang="ko-KR" altLang="en-US" b="1">
                <a:latin typeface="+mj-ea"/>
                <a:ea typeface="+mj-ea"/>
              </a:rPr>
              <a:t>는 마지막 숫자 바로 앞까지 리스트를 만들어줌</a:t>
            </a:r>
          </a:p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   즉</a:t>
            </a:r>
            <a:r>
              <a:rPr lang="en-US" altLang="ko-KR" b="1">
                <a:latin typeface="+mj-ea"/>
                <a:ea typeface="+mj-ea"/>
              </a:rPr>
              <a:t>, range(1,5) = [1,2,3,4] </a:t>
            </a:r>
            <a:r>
              <a:rPr lang="ko-KR" altLang="en-US" b="1">
                <a:latin typeface="+mj-ea"/>
                <a:ea typeface="+mj-ea"/>
              </a:rPr>
              <a:t>까지 같은 의미</a:t>
            </a: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   ※ range(0,5) = [0,1,2,3,4] = range(5)</a:t>
            </a:r>
            <a:r>
              <a:rPr lang="ko-KR" altLang="en-US" b="1">
                <a:latin typeface="+mj-ea"/>
                <a:ea typeface="+mj-ea"/>
              </a:rPr>
              <a:t>는 같은 의미</a:t>
            </a:r>
            <a:endParaRPr lang="en-US" altLang="ko-KR" b="1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812911564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en-US" altLang="ko-KR" sz="2400" b="1">
                <a:latin typeface="+mj-ea"/>
                <a:ea typeface="+mj-ea"/>
              </a:rPr>
              <a:t>for</a:t>
            </a:r>
            <a:r>
              <a:rPr lang="ko-KR" altLang="en-US" sz="2400" b="1">
                <a:latin typeface="+mj-ea"/>
                <a:ea typeface="+mj-ea"/>
              </a:rPr>
              <a:t>문의 다양한 반복문 조건 표현</a:t>
            </a:r>
            <a:r>
              <a:rPr lang="en-US" altLang="ko-KR" sz="2400" b="1">
                <a:latin typeface="+mj-ea"/>
                <a:ea typeface="+mj-ea"/>
              </a:rPr>
              <a:t>(1/2)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5-2 </a:t>
            </a:r>
            <a:r>
              <a:rPr lang="ko-KR" altLang="en-US">
                <a:latin typeface="+mj-ea"/>
                <a:ea typeface="+mj-ea"/>
              </a:rPr>
              <a:t>반복문</a:t>
            </a: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8616448A-85E6-40A8-8553-A890FBAB94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512" y="1432826"/>
            <a:ext cx="788487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문자열을 한자씩 리스트로 처리</a:t>
            </a:r>
            <a:endParaRPr lang="en-US" altLang="ko-KR" b="1">
              <a:latin typeface="+mj-ea"/>
              <a:ea typeface="+mj-ea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41AFE80-7FE1-4C5A-B47D-BE2FDAF7714A}"/>
              </a:ext>
            </a:extLst>
          </p:cNvPr>
          <p:cNvGrpSpPr/>
          <p:nvPr/>
        </p:nvGrpSpPr>
        <p:grpSpPr>
          <a:xfrm>
            <a:off x="787655" y="1954448"/>
            <a:ext cx="8197793" cy="792088"/>
            <a:chOff x="704528" y="1448780"/>
            <a:chExt cx="7920880" cy="100811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2ED359D-37E1-46FE-80A5-A29E396A099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002F3BA-7E9C-4B42-B369-B94AAE72371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nn-NO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for i in 'abcdefg':    </a:t>
              </a:r>
            </a:p>
            <a:p>
              <a:r>
                <a:rPr lang="nn-NO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print(i)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2" name="Rectangle 8">
            <a:extLst>
              <a:ext uri="{FF2B5EF4-FFF2-40B4-BE49-F238E27FC236}">
                <a16:creationId xmlns:a16="http://schemas.microsoft.com/office/drawing/2014/main" id="{C5A97770-E18E-4BF0-AB61-7BE43C73E6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918" y="3447438"/>
            <a:ext cx="957665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각각의 문자열 리스트로 처리</a:t>
            </a:r>
            <a:endParaRPr lang="en-US" altLang="ko-KR" b="1">
              <a:latin typeface="+mj-ea"/>
              <a:ea typeface="+mj-ea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3A3EAAE-990C-4BB1-B3A6-1D9439C5F60C}"/>
              </a:ext>
            </a:extLst>
          </p:cNvPr>
          <p:cNvGrpSpPr/>
          <p:nvPr/>
        </p:nvGrpSpPr>
        <p:grpSpPr>
          <a:xfrm>
            <a:off x="788062" y="3969060"/>
            <a:ext cx="8197793" cy="792088"/>
            <a:chOff x="704528" y="1448780"/>
            <a:chExt cx="7920880" cy="100811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9053A66C-1339-4843-9D35-374100CB186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997F9C7D-555A-4D44-AA41-64C2EAFB8639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nn-NO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for i in ['Americano','latte','frafuchino']:</a:t>
              </a:r>
            </a:p>
            <a:p>
              <a:r>
                <a:rPr lang="nn-NO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print(i)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19D2292-B65B-44E6-964F-861A43B3753A}"/>
              </a:ext>
            </a:extLst>
          </p:cNvPr>
          <p:cNvSpPr txBox="1"/>
          <p:nvPr/>
        </p:nvSpPr>
        <p:spPr>
          <a:xfrm>
            <a:off x="992560" y="4905164"/>
            <a:ext cx="145103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Americano</a:t>
            </a:r>
          </a:p>
          <a:p>
            <a:r>
              <a:rPr lang="en-US" altLang="ko-KR">
                <a:latin typeface="Consolas" panose="020B0609020204030204" pitchFamily="49" charset="0"/>
              </a:rPr>
              <a:t>latte</a:t>
            </a:r>
          </a:p>
          <a:p>
            <a:r>
              <a:rPr lang="en-US" altLang="ko-KR">
                <a:latin typeface="Consolas" panose="020B0609020204030204" pitchFamily="49" charset="0"/>
              </a:rPr>
              <a:t>frafuchino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56098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0DE07C7E-81D2-46E9-81A7-2B2913CDF4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0220" y="1214573"/>
            <a:ext cx="6241189" cy="4853323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5681552F-FBE6-4F50-AF08-FA34400D6A7E}"/>
              </a:ext>
            </a:extLst>
          </p:cNvPr>
          <p:cNvSpPr/>
          <p:nvPr/>
        </p:nvSpPr>
        <p:spPr>
          <a:xfrm>
            <a:off x="2654605" y="2664478"/>
            <a:ext cx="4505296" cy="10713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08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43E1C08-DD72-4867-B57E-829B7596CF95}"/>
              </a:ext>
            </a:extLst>
          </p:cNvPr>
          <p:cNvSpPr/>
          <p:nvPr/>
        </p:nvSpPr>
        <p:spPr>
          <a:xfrm>
            <a:off x="6115661" y="5577609"/>
            <a:ext cx="1007712" cy="4229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08"/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3A9D6B42-358C-4961-82FA-AB1C82671F9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아나콘다 설치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B49876A-170F-4E8A-A624-D2BC646E8FC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1-3 </a:t>
            </a:r>
            <a:r>
              <a:rPr lang="ko-KR" altLang="en-US">
                <a:latin typeface="+mj-ea"/>
                <a:ea typeface="+mj-ea"/>
              </a:rPr>
              <a:t>파이썬 개발 환경 설정</a:t>
            </a:r>
          </a:p>
        </p:txBody>
      </p:sp>
    </p:spTree>
    <p:extLst>
      <p:ext uri="{BB962C8B-B14F-4D97-AF65-F5344CB8AC3E}">
        <p14:creationId xmlns:p14="http://schemas.microsoft.com/office/powerpoint/2010/main" val="717921885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en-US" altLang="ko-KR" sz="2400" b="1">
                <a:latin typeface="+mj-ea"/>
                <a:ea typeface="+mj-ea"/>
              </a:rPr>
              <a:t>for</a:t>
            </a:r>
            <a:r>
              <a:rPr lang="ko-KR" altLang="en-US" sz="2400" b="1">
                <a:latin typeface="+mj-ea"/>
                <a:ea typeface="+mj-ea"/>
              </a:rPr>
              <a:t>문의 다양한 반복문 조건 표현</a:t>
            </a:r>
            <a:r>
              <a:rPr lang="en-US" altLang="ko-KR" sz="2400" b="1">
                <a:latin typeface="+mj-ea"/>
                <a:ea typeface="+mj-ea"/>
              </a:rPr>
              <a:t>(2/2)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5-2 </a:t>
            </a:r>
            <a:r>
              <a:rPr lang="ko-KR" altLang="en-US">
                <a:latin typeface="+mj-ea"/>
                <a:ea typeface="+mj-ea"/>
              </a:rPr>
              <a:t>반복문</a:t>
            </a: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8616448A-85E6-40A8-8553-A890FBAB94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512" y="1432826"/>
            <a:ext cx="788487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간격을 두고 세기</a:t>
            </a:r>
            <a:endParaRPr lang="en-US" altLang="ko-KR" b="1">
              <a:latin typeface="+mj-ea"/>
              <a:ea typeface="+mj-ea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41AFE80-7FE1-4C5A-B47D-BE2FDAF7714A}"/>
              </a:ext>
            </a:extLst>
          </p:cNvPr>
          <p:cNvGrpSpPr/>
          <p:nvPr/>
        </p:nvGrpSpPr>
        <p:grpSpPr>
          <a:xfrm>
            <a:off x="787655" y="1954448"/>
            <a:ext cx="8197793" cy="792088"/>
            <a:chOff x="704528" y="1448780"/>
            <a:chExt cx="7920880" cy="100811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2ED359D-37E1-46FE-80A5-A29E396A099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002F3BA-7E9C-4B42-B369-B94AAE72371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nn-NO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for i in range(1,10,2):</a:t>
              </a:r>
            </a:p>
            <a:p>
              <a:r>
                <a:rPr lang="nn-NO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print(i, end=' ')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2" name="Rectangle 8">
            <a:extLst>
              <a:ext uri="{FF2B5EF4-FFF2-40B4-BE49-F238E27FC236}">
                <a16:creationId xmlns:a16="http://schemas.microsoft.com/office/drawing/2014/main" id="{C5A97770-E18E-4BF0-AB61-7BE43C73E6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918" y="3447438"/>
            <a:ext cx="957665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역순으로 반복문 수행</a:t>
            </a:r>
            <a:endParaRPr lang="en-US" altLang="ko-KR" b="1">
              <a:latin typeface="+mj-ea"/>
              <a:ea typeface="+mj-ea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3A3EAAE-990C-4BB1-B3A6-1D9439C5F60C}"/>
              </a:ext>
            </a:extLst>
          </p:cNvPr>
          <p:cNvGrpSpPr/>
          <p:nvPr/>
        </p:nvGrpSpPr>
        <p:grpSpPr>
          <a:xfrm>
            <a:off x="788062" y="3969060"/>
            <a:ext cx="8197793" cy="792088"/>
            <a:chOff x="704528" y="1448780"/>
            <a:chExt cx="7920880" cy="100811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9053A66C-1339-4843-9D35-374100CB186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997F9C7D-555A-4D44-AA41-64C2EAFB8639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nn-NO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for i in range(10,0,-1):</a:t>
              </a:r>
            </a:p>
            <a:p>
              <a:r>
                <a:rPr lang="nn-NO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print(i, end=' ')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19D2292-B65B-44E6-964F-861A43B3753A}"/>
              </a:ext>
            </a:extLst>
          </p:cNvPr>
          <p:cNvSpPr txBox="1"/>
          <p:nvPr/>
        </p:nvSpPr>
        <p:spPr>
          <a:xfrm>
            <a:off x="992560" y="4905164"/>
            <a:ext cx="2844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10 9 8 7 6 5 4 3 2 1 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1B9130F-3C4B-44D1-89B7-B3BF30981A47}"/>
              </a:ext>
            </a:extLst>
          </p:cNvPr>
          <p:cNvSpPr txBox="1"/>
          <p:nvPr/>
        </p:nvSpPr>
        <p:spPr>
          <a:xfrm>
            <a:off x="1008138" y="2746536"/>
            <a:ext cx="1451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1 3 5 7 9 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3864190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en-US" altLang="ko-KR" sz="2400" b="1">
                <a:latin typeface="+mj-ea"/>
                <a:ea typeface="+mj-ea"/>
              </a:rPr>
              <a:t>while</a:t>
            </a:r>
            <a:r>
              <a:rPr lang="ko-KR" altLang="en-US" sz="2400" b="1">
                <a:latin typeface="+mj-ea"/>
                <a:ea typeface="+mj-ea"/>
              </a:rPr>
              <a:t>문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5-2 </a:t>
            </a:r>
            <a:r>
              <a:rPr lang="ko-KR" altLang="en-US">
                <a:latin typeface="+mj-ea"/>
                <a:ea typeface="+mj-ea"/>
              </a:rPr>
              <a:t>반복문</a:t>
            </a: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8616448A-85E6-40A8-8553-A890FBAB94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512" y="1432826"/>
            <a:ext cx="788487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조건이 만족하는 동안 반복 명령문을 수행</a:t>
            </a:r>
            <a:endParaRPr lang="en-US" altLang="ko-KR" b="1">
              <a:latin typeface="+mj-ea"/>
              <a:ea typeface="+mj-ea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41AFE80-7FE1-4C5A-B47D-BE2FDAF7714A}"/>
              </a:ext>
            </a:extLst>
          </p:cNvPr>
          <p:cNvGrpSpPr/>
          <p:nvPr/>
        </p:nvGrpSpPr>
        <p:grpSpPr>
          <a:xfrm>
            <a:off x="787656" y="1954448"/>
            <a:ext cx="3697294" cy="1402544"/>
            <a:chOff x="704528" y="1448780"/>
            <a:chExt cx="7920880" cy="100811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2ED359D-37E1-46FE-80A5-A29E396A099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002F3BA-7E9C-4B42-B369-B94AAE72371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nn-NO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i=0</a:t>
              </a:r>
            </a:p>
            <a:p>
              <a:r>
                <a:rPr lang="nn-NO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while i&lt;10:</a:t>
              </a:r>
            </a:p>
            <a:p>
              <a:r>
                <a:rPr lang="nn-NO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print(i, end=' ')</a:t>
              </a:r>
            </a:p>
            <a:p>
              <a:r>
                <a:rPr lang="nn-NO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i=i+1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2" name="Rectangle 8">
            <a:extLst>
              <a:ext uri="{FF2B5EF4-FFF2-40B4-BE49-F238E27FC236}">
                <a16:creationId xmlns:a16="http://schemas.microsoft.com/office/drawing/2014/main" id="{C5A97770-E18E-4BF0-AB61-7BE43C73E6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918" y="4122222"/>
            <a:ext cx="957665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for</a:t>
            </a:r>
            <a:r>
              <a:rPr lang="ko-KR" altLang="en-US" b="1">
                <a:latin typeface="+mj-ea"/>
                <a:ea typeface="+mj-ea"/>
              </a:rPr>
              <a:t>문은 </a:t>
            </a:r>
            <a:r>
              <a:rPr lang="en-US" altLang="ko-KR" b="1">
                <a:latin typeface="+mj-ea"/>
                <a:ea typeface="+mj-ea"/>
              </a:rPr>
              <a:t>while</a:t>
            </a:r>
            <a:r>
              <a:rPr lang="ko-KR" altLang="en-US" b="1">
                <a:latin typeface="+mj-ea"/>
                <a:ea typeface="+mj-ea"/>
              </a:rPr>
              <a:t>문으로 변환 가능</a:t>
            </a:r>
            <a:endParaRPr lang="en-US" altLang="ko-KR" b="1">
              <a:latin typeface="+mj-ea"/>
              <a:ea typeface="+mj-ea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3A3EAAE-990C-4BB1-B3A6-1D9439C5F60C}"/>
              </a:ext>
            </a:extLst>
          </p:cNvPr>
          <p:cNvGrpSpPr/>
          <p:nvPr/>
        </p:nvGrpSpPr>
        <p:grpSpPr>
          <a:xfrm>
            <a:off x="788063" y="4643844"/>
            <a:ext cx="3696886" cy="792088"/>
            <a:chOff x="704528" y="1448780"/>
            <a:chExt cx="7920880" cy="100811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9053A66C-1339-4843-9D35-374100CB186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997F9C7D-555A-4D44-AA41-64C2EAFB8639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nn-NO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for i in range(0,5):</a:t>
              </a:r>
            </a:p>
            <a:p>
              <a:r>
                <a:rPr lang="nn-NO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print(i, end=' ')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19D2292-B65B-44E6-964F-861A43B3753A}"/>
              </a:ext>
            </a:extLst>
          </p:cNvPr>
          <p:cNvSpPr txBox="1"/>
          <p:nvPr/>
        </p:nvSpPr>
        <p:spPr>
          <a:xfrm>
            <a:off x="992560" y="5579948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0 1 2 3 4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1B9130F-3C4B-44D1-89B7-B3BF30981A47}"/>
              </a:ext>
            </a:extLst>
          </p:cNvPr>
          <p:cNvSpPr txBox="1"/>
          <p:nvPr/>
        </p:nvSpPr>
        <p:spPr>
          <a:xfrm>
            <a:off x="992560" y="3434543"/>
            <a:ext cx="2700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0 1 2 3 4 5 6 7 8 9</a:t>
            </a:r>
            <a:endParaRPr lang="ko-KR" altLang="en-US">
              <a:latin typeface="Consolas" panose="020B0609020204030204" pitchFamily="49" charset="0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E7C456D3-1EF3-4AE5-B655-B42539B918A7}"/>
              </a:ext>
            </a:extLst>
          </p:cNvPr>
          <p:cNvGrpSpPr/>
          <p:nvPr/>
        </p:nvGrpSpPr>
        <p:grpSpPr>
          <a:xfrm>
            <a:off x="5216554" y="4643844"/>
            <a:ext cx="3696886" cy="1377444"/>
            <a:chOff x="704528" y="1448780"/>
            <a:chExt cx="7920880" cy="1008112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AA636A6A-314C-4B5F-AF60-1385919DAB3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CBF7ADA5-BFFD-4866-B083-84553D7245B7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nn-NO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i=0</a:t>
              </a:r>
            </a:p>
            <a:p>
              <a:r>
                <a:rPr lang="nn-NO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while i&lt;5:</a:t>
              </a:r>
            </a:p>
            <a:p>
              <a:r>
                <a:rPr lang="nn-NO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print(i, end=' ')</a:t>
              </a:r>
            </a:p>
            <a:p>
              <a:r>
                <a:rPr lang="nn-NO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i=i+1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1E9B4D77-093E-4FA3-8D71-CDC2D14936CC}"/>
              </a:ext>
            </a:extLst>
          </p:cNvPr>
          <p:cNvSpPr txBox="1"/>
          <p:nvPr/>
        </p:nvSpPr>
        <p:spPr>
          <a:xfrm>
            <a:off x="5343587" y="6088174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0 1 2 3 4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22" name="Rectangle 8">
            <a:extLst>
              <a:ext uri="{FF2B5EF4-FFF2-40B4-BE49-F238E27FC236}">
                <a16:creationId xmlns:a16="http://schemas.microsoft.com/office/drawing/2014/main" id="{5A170913-A00E-44D3-8CE1-7785B941B8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8258" y="1835604"/>
            <a:ext cx="4572508" cy="16158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① </a:t>
            </a:r>
            <a:r>
              <a:rPr lang="en-US" altLang="ko-KR" b="1">
                <a:latin typeface="+mj-ea"/>
                <a:ea typeface="+mj-ea"/>
              </a:rPr>
              <a:t>i </a:t>
            </a:r>
            <a:r>
              <a:rPr lang="ko-KR" altLang="en-US" b="1">
                <a:latin typeface="+mj-ea"/>
                <a:ea typeface="+mj-ea"/>
              </a:rPr>
              <a:t>변수에 </a:t>
            </a:r>
            <a:r>
              <a:rPr lang="en-US" altLang="ko-KR" b="1">
                <a:latin typeface="+mj-ea"/>
                <a:ea typeface="+mj-ea"/>
              </a:rPr>
              <a:t>1 </a:t>
            </a:r>
            <a:r>
              <a:rPr lang="ko-KR" altLang="en-US" b="1">
                <a:latin typeface="+mj-ea"/>
                <a:ea typeface="+mj-ea"/>
              </a:rPr>
              <a:t>할당</a:t>
            </a:r>
          </a:p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② </a:t>
            </a:r>
            <a:r>
              <a:rPr lang="en-US" altLang="ko-KR" b="1">
                <a:latin typeface="+mj-ea"/>
                <a:ea typeface="+mj-ea"/>
              </a:rPr>
              <a:t>i</a:t>
            </a:r>
            <a:r>
              <a:rPr lang="ko-KR" altLang="en-US" b="1">
                <a:latin typeface="+mj-ea"/>
                <a:ea typeface="+mj-ea"/>
              </a:rPr>
              <a:t>가 </a:t>
            </a:r>
            <a:r>
              <a:rPr lang="en-US" altLang="ko-KR" b="1">
                <a:latin typeface="+mj-ea"/>
                <a:ea typeface="+mj-ea"/>
              </a:rPr>
              <a:t>10 </a:t>
            </a:r>
            <a:r>
              <a:rPr lang="ko-KR" altLang="en-US" b="1">
                <a:latin typeface="+mj-ea"/>
                <a:ea typeface="+mj-ea"/>
              </a:rPr>
              <a:t>미만인지 판단</a:t>
            </a:r>
          </a:p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③ 조건에 만족할 때 </a:t>
            </a:r>
            <a:r>
              <a:rPr lang="en-US" altLang="ko-KR" b="1">
                <a:latin typeface="+mj-ea"/>
                <a:ea typeface="+mj-ea"/>
              </a:rPr>
              <a:t>i </a:t>
            </a:r>
            <a:r>
              <a:rPr lang="ko-KR" altLang="en-US" b="1">
                <a:latin typeface="+mj-ea"/>
                <a:ea typeface="+mj-ea"/>
              </a:rPr>
              <a:t>출력</a:t>
            </a:r>
            <a:r>
              <a:rPr lang="en-US" altLang="ko-KR" b="1">
                <a:latin typeface="+mj-ea"/>
                <a:ea typeface="+mj-ea"/>
              </a:rPr>
              <a:t>, i</a:t>
            </a:r>
            <a:r>
              <a:rPr lang="ko-KR" altLang="en-US" b="1">
                <a:latin typeface="+mj-ea"/>
                <a:ea typeface="+mj-ea"/>
              </a:rPr>
              <a:t>에 </a:t>
            </a:r>
            <a:r>
              <a:rPr lang="en-US" altLang="ko-KR" b="1">
                <a:latin typeface="+mj-ea"/>
                <a:ea typeface="+mj-ea"/>
              </a:rPr>
              <a:t>1</a:t>
            </a:r>
            <a:r>
              <a:rPr lang="ko-KR" altLang="en-US" b="1">
                <a:latin typeface="+mj-ea"/>
                <a:ea typeface="+mj-ea"/>
              </a:rPr>
              <a:t>을 더함</a:t>
            </a:r>
          </a:p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④ </a:t>
            </a:r>
            <a:r>
              <a:rPr lang="en-US" altLang="ko-KR" b="1">
                <a:latin typeface="+mj-ea"/>
                <a:ea typeface="+mj-ea"/>
              </a:rPr>
              <a:t>i</a:t>
            </a:r>
            <a:r>
              <a:rPr lang="ko-KR" altLang="en-US" b="1">
                <a:latin typeface="+mj-ea"/>
                <a:ea typeface="+mj-ea"/>
              </a:rPr>
              <a:t>가 </a:t>
            </a:r>
            <a:r>
              <a:rPr lang="en-US" altLang="ko-KR" b="1">
                <a:latin typeface="+mj-ea"/>
                <a:ea typeface="+mj-ea"/>
              </a:rPr>
              <a:t>10</a:t>
            </a:r>
            <a:r>
              <a:rPr lang="ko-KR" altLang="en-US" b="1">
                <a:latin typeface="+mj-ea"/>
                <a:ea typeface="+mj-ea"/>
              </a:rPr>
              <a:t>이 되면 반복 종료</a:t>
            </a:r>
            <a:endParaRPr lang="en-US" altLang="ko-KR" b="1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794460880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 sz="2400" b="1">
                <a:latin typeface="+mj-ea"/>
                <a:ea typeface="+mj-ea"/>
              </a:rPr>
              <a:t>반복의 제어 </a:t>
            </a:r>
            <a:r>
              <a:rPr lang="en-US" altLang="ko-KR" sz="2400" b="1">
                <a:latin typeface="+mj-ea"/>
                <a:ea typeface="+mj-ea"/>
              </a:rPr>
              <a:t>– break, continue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5-2 </a:t>
            </a:r>
            <a:r>
              <a:rPr lang="ko-KR" altLang="en-US">
                <a:latin typeface="+mj-ea"/>
                <a:ea typeface="+mj-ea"/>
              </a:rPr>
              <a:t>반복문</a:t>
            </a: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8616448A-85E6-40A8-8553-A890FBAB94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512" y="1432826"/>
            <a:ext cx="788487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break </a:t>
            </a:r>
            <a:r>
              <a:rPr lang="ko-KR" altLang="en-US" b="1">
                <a:latin typeface="+mj-ea"/>
                <a:ea typeface="+mj-ea"/>
              </a:rPr>
              <a:t>특정 조건에서 반복 종료</a:t>
            </a:r>
            <a:endParaRPr lang="en-US" altLang="ko-KR" b="1">
              <a:latin typeface="+mj-ea"/>
              <a:ea typeface="+mj-ea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41AFE80-7FE1-4C5A-B47D-BE2FDAF7714A}"/>
              </a:ext>
            </a:extLst>
          </p:cNvPr>
          <p:cNvGrpSpPr/>
          <p:nvPr/>
        </p:nvGrpSpPr>
        <p:grpSpPr>
          <a:xfrm>
            <a:off x="787656" y="1954448"/>
            <a:ext cx="8125784" cy="1690576"/>
            <a:chOff x="704528" y="1448780"/>
            <a:chExt cx="7920880" cy="100811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2ED359D-37E1-46FE-80A5-A29E396A099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002F3BA-7E9C-4B42-B369-B94AAE72371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for i in range(10):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if i==5: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break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print(i)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print("EOP")</a:t>
              </a:r>
            </a:p>
          </p:txBody>
        </p:sp>
      </p:grpSp>
      <p:sp>
        <p:nvSpPr>
          <p:cNvPr id="12" name="Rectangle 8">
            <a:extLst>
              <a:ext uri="{FF2B5EF4-FFF2-40B4-BE49-F238E27FC236}">
                <a16:creationId xmlns:a16="http://schemas.microsoft.com/office/drawing/2014/main" id="{C5A97770-E18E-4BF0-AB61-7BE43C73E6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919" y="4122222"/>
            <a:ext cx="795647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continue </a:t>
            </a:r>
            <a:r>
              <a:rPr lang="ko-KR" altLang="en-US" b="1">
                <a:latin typeface="+mj-ea"/>
                <a:ea typeface="+mj-ea"/>
              </a:rPr>
              <a:t>특정 조건에서 남은 반복 명령 </a:t>
            </a:r>
            <a:r>
              <a:rPr lang="en-US" altLang="ko-KR" b="1">
                <a:latin typeface="+mj-ea"/>
                <a:ea typeface="+mj-ea"/>
              </a:rPr>
              <a:t>skip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3A3EAAE-990C-4BB1-B3A6-1D9439C5F60C}"/>
              </a:ext>
            </a:extLst>
          </p:cNvPr>
          <p:cNvGrpSpPr/>
          <p:nvPr/>
        </p:nvGrpSpPr>
        <p:grpSpPr>
          <a:xfrm>
            <a:off x="788062" y="4643844"/>
            <a:ext cx="8125377" cy="1690576"/>
            <a:chOff x="704528" y="1448780"/>
            <a:chExt cx="7920880" cy="100811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9053A66C-1339-4843-9D35-374100CB186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997F9C7D-555A-4D44-AA41-64C2EAFB8639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for i in range(10):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if i==5: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continue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print(i)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print("EOP")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15646318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 sz="2400" b="1">
                <a:latin typeface="+mj-ea"/>
                <a:ea typeface="+mj-ea"/>
              </a:rPr>
              <a:t>반복의 제어 </a:t>
            </a:r>
            <a:r>
              <a:rPr lang="en-US" altLang="ko-KR" sz="2400" b="1">
                <a:latin typeface="+mj-ea"/>
                <a:ea typeface="+mj-ea"/>
              </a:rPr>
              <a:t>– else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5-2 </a:t>
            </a:r>
            <a:r>
              <a:rPr lang="ko-KR" altLang="en-US">
                <a:latin typeface="+mj-ea"/>
                <a:ea typeface="+mj-ea"/>
              </a:rPr>
              <a:t>반복문</a:t>
            </a: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8616448A-85E6-40A8-8553-A890FBAB94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512" y="1432826"/>
            <a:ext cx="788487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반복 조건이 만족하지 않을 경우 반복 종료 시 </a:t>
            </a:r>
            <a:r>
              <a:rPr lang="en-US" altLang="ko-KR" b="1">
                <a:latin typeface="+mj-ea"/>
                <a:ea typeface="+mj-ea"/>
              </a:rPr>
              <a:t>1</a:t>
            </a:r>
            <a:r>
              <a:rPr lang="ko-KR" altLang="en-US" b="1">
                <a:latin typeface="+mj-ea"/>
                <a:ea typeface="+mj-ea"/>
              </a:rPr>
              <a:t>회 수행</a:t>
            </a:r>
            <a:endParaRPr lang="en-US" altLang="ko-KR" b="1">
              <a:latin typeface="+mj-ea"/>
              <a:ea typeface="+mj-ea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41AFE80-7FE1-4C5A-B47D-BE2FDAF7714A}"/>
              </a:ext>
            </a:extLst>
          </p:cNvPr>
          <p:cNvGrpSpPr/>
          <p:nvPr/>
        </p:nvGrpSpPr>
        <p:grpSpPr>
          <a:xfrm>
            <a:off x="787655" y="1955254"/>
            <a:ext cx="8125784" cy="1582564"/>
            <a:chOff x="704528" y="1448780"/>
            <a:chExt cx="7920880" cy="100811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2ED359D-37E1-46FE-80A5-A29E396A099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002F3BA-7E9C-4B42-B369-B94AAE72371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for i in range(10):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print(i)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else: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print("EOP")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3A3EAAE-990C-4BB1-B3A6-1D9439C5F60C}"/>
              </a:ext>
            </a:extLst>
          </p:cNvPr>
          <p:cNvGrpSpPr/>
          <p:nvPr/>
        </p:nvGrpSpPr>
        <p:grpSpPr>
          <a:xfrm>
            <a:off x="788062" y="3861048"/>
            <a:ext cx="8125377" cy="1845496"/>
            <a:chOff x="704528" y="1448780"/>
            <a:chExt cx="7920880" cy="100811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9053A66C-1339-4843-9D35-374100CB186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997F9C7D-555A-4D44-AA41-64C2EAFB8639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i=0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while i &lt; 10: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print(i,)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i+=1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else: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print("EOP")</a:t>
              </a:r>
            </a:p>
          </p:txBody>
        </p:sp>
      </p:grpSp>
      <p:sp>
        <p:nvSpPr>
          <p:cNvPr id="16" name="Rectangle 8">
            <a:extLst>
              <a:ext uri="{FF2B5EF4-FFF2-40B4-BE49-F238E27FC236}">
                <a16:creationId xmlns:a16="http://schemas.microsoft.com/office/drawing/2014/main" id="{AB922F8A-51FE-47D3-BEE0-9518F4081B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4591" y="5769260"/>
            <a:ext cx="788487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※ break</a:t>
            </a:r>
            <a:r>
              <a:rPr lang="ko-KR" altLang="en-US" b="1">
                <a:latin typeface="+mj-ea"/>
                <a:ea typeface="+mj-ea"/>
              </a:rPr>
              <a:t>로 종료된 반복문은 </a:t>
            </a:r>
            <a:r>
              <a:rPr lang="en-US" altLang="ko-KR" b="1">
                <a:latin typeface="+mj-ea"/>
                <a:ea typeface="+mj-ea"/>
              </a:rPr>
              <a:t>else block</a:t>
            </a:r>
            <a:r>
              <a:rPr lang="ko-KR" altLang="en-US" b="1">
                <a:latin typeface="+mj-ea"/>
                <a:ea typeface="+mj-ea"/>
              </a:rPr>
              <a:t>이 수행되지 않음</a:t>
            </a:r>
            <a:endParaRPr lang="en-US" altLang="ko-KR" b="1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320039324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/>
              <a:t>연습문제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8616448A-85E6-40A8-8553-A890FBAB94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4528" y="1016732"/>
            <a:ext cx="7884876" cy="784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1. for</a:t>
            </a:r>
            <a:r>
              <a:rPr lang="ko-KR" altLang="en-US" b="1">
                <a:latin typeface="+mj-ea"/>
                <a:ea typeface="+mj-ea"/>
              </a:rPr>
              <a:t>문을 사용하여 다음과 같이 별</a:t>
            </a:r>
            <a:r>
              <a:rPr lang="en-US" altLang="ko-KR" b="1">
                <a:latin typeface="+mj-ea"/>
                <a:ea typeface="+mj-ea"/>
              </a:rPr>
              <a:t>(*)</a:t>
            </a:r>
            <a:r>
              <a:rPr lang="ko-KR" altLang="en-US" b="1">
                <a:latin typeface="+mj-ea"/>
                <a:ea typeface="+mj-ea"/>
              </a:rPr>
              <a:t>을 표시하는 프로그램을 작성해 보자</a:t>
            </a:r>
            <a:r>
              <a:rPr lang="en-US" altLang="ko-KR" b="1">
                <a:latin typeface="+mj-ea"/>
                <a:ea typeface="+mj-ea"/>
              </a:rPr>
              <a:t>.</a:t>
            </a: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   </a:t>
            </a:r>
            <a:r>
              <a:rPr lang="ko-KR" altLang="en-US" b="1">
                <a:latin typeface="+mj-ea"/>
                <a:ea typeface="+mj-ea"/>
              </a:rPr>
              <a:t>입력 </a:t>
            </a:r>
            <a:r>
              <a:rPr lang="en-US" altLang="ko-KR" b="1">
                <a:latin typeface="+mj-ea"/>
                <a:ea typeface="+mj-ea"/>
              </a:rPr>
              <a:t>: 5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3A3EAAE-990C-4BB1-B3A6-1D9439C5F60C}"/>
              </a:ext>
            </a:extLst>
          </p:cNvPr>
          <p:cNvGrpSpPr/>
          <p:nvPr/>
        </p:nvGrpSpPr>
        <p:grpSpPr>
          <a:xfrm>
            <a:off x="788062" y="3861048"/>
            <a:ext cx="8125377" cy="1576918"/>
            <a:chOff x="704528" y="1448780"/>
            <a:chExt cx="7920880" cy="100811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9053A66C-1339-4843-9D35-374100CB186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997F9C7D-555A-4D44-AA41-64C2EAFB8639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n = int(input("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입력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: "))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for i in range(n):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for j in range(i+1):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print("*", end="")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print("")</a:t>
              </a:r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61A34DC-662B-4CB6-983C-E9B921BEB13E}"/>
              </a:ext>
            </a:extLst>
          </p:cNvPr>
          <p:cNvSpPr/>
          <p:nvPr/>
        </p:nvSpPr>
        <p:spPr>
          <a:xfrm>
            <a:off x="2648744" y="1880828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C57922B-0BC0-4637-89D6-736857A93364}"/>
              </a:ext>
            </a:extLst>
          </p:cNvPr>
          <p:cNvSpPr/>
          <p:nvPr/>
        </p:nvSpPr>
        <p:spPr>
          <a:xfrm>
            <a:off x="2900772" y="1880828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B6B561B-DBE3-402F-8016-FA180DE0AE5D}"/>
              </a:ext>
            </a:extLst>
          </p:cNvPr>
          <p:cNvSpPr/>
          <p:nvPr/>
        </p:nvSpPr>
        <p:spPr>
          <a:xfrm>
            <a:off x="3152800" y="1880828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60D4895-957F-4E7D-8E26-CE0682654BA2}"/>
              </a:ext>
            </a:extLst>
          </p:cNvPr>
          <p:cNvSpPr/>
          <p:nvPr/>
        </p:nvSpPr>
        <p:spPr>
          <a:xfrm>
            <a:off x="3404828" y="1880828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07725DA-F7DE-4D3C-9C93-9C4BF718DB1A}"/>
              </a:ext>
            </a:extLst>
          </p:cNvPr>
          <p:cNvSpPr/>
          <p:nvPr/>
        </p:nvSpPr>
        <p:spPr>
          <a:xfrm>
            <a:off x="3656856" y="1880828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2F23CB0-5D38-43B4-B0E0-C96B07311245}"/>
              </a:ext>
            </a:extLst>
          </p:cNvPr>
          <p:cNvSpPr/>
          <p:nvPr/>
        </p:nvSpPr>
        <p:spPr>
          <a:xfrm>
            <a:off x="2648744" y="2132856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CAB1107-3C9A-4A33-A02D-A9E24578BBD2}"/>
              </a:ext>
            </a:extLst>
          </p:cNvPr>
          <p:cNvSpPr/>
          <p:nvPr/>
        </p:nvSpPr>
        <p:spPr>
          <a:xfrm>
            <a:off x="2900772" y="2132856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94EB4B00-B9D2-40CE-B10E-D74400B53B60}"/>
              </a:ext>
            </a:extLst>
          </p:cNvPr>
          <p:cNvSpPr/>
          <p:nvPr/>
        </p:nvSpPr>
        <p:spPr>
          <a:xfrm>
            <a:off x="3152800" y="2132856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C1F72D0-029D-4CBF-8FA9-F9CEE7C6C5CA}"/>
              </a:ext>
            </a:extLst>
          </p:cNvPr>
          <p:cNvSpPr/>
          <p:nvPr/>
        </p:nvSpPr>
        <p:spPr>
          <a:xfrm>
            <a:off x="3404828" y="2132856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6AF26F1-9DAD-4F48-BCC8-B2FF91D3F545}"/>
              </a:ext>
            </a:extLst>
          </p:cNvPr>
          <p:cNvSpPr/>
          <p:nvPr/>
        </p:nvSpPr>
        <p:spPr>
          <a:xfrm>
            <a:off x="3656856" y="2132856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8C74CFA-6E70-4173-8D04-50B0B319042B}"/>
              </a:ext>
            </a:extLst>
          </p:cNvPr>
          <p:cNvSpPr/>
          <p:nvPr/>
        </p:nvSpPr>
        <p:spPr>
          <a:xfrm>
            <a:off x="2648744" y="2384884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2C01ADB-19BC-4CE9-B69F-83F9EE81A397}"/>
              </a:ext>
            </a:extLst>
          </p:cNvPr>
          <p:cNvSpPr/>
          <p:nvPr/>
        </p:nvSpPr>
        <p:spPr>
          <a:xfrm>
            <a:off x="2900772" y="2384884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D3EBD88D-4994-4E0D-ACA4-E21C56A59556}"/>
              </a:ext>
            </a:extLst>
          </p:cNvPr>
          <p:cNvSpPr/>
          <p:nvPr/>
        </p:nvSpPr>
        <p:spPr>
          <a:xfrm>
            <a:off x="3152800" y="2384884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B391A53-463D-4C04-B5F6-32A5474E5440}"/>
              </a:ext>
            </a:extLst>
          </p:cNvPr>
          <p:cNvSpPr/>
          <p:nvPr/>
        </p:nvSpPr>
        <p:spPr>
          <a:xfrm>
            <a:off x="3404828" y="2384884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CE778192-5FB7-4703-BC66-3ADC8300C051}"/>
              </a:ext>
            </a:extLst>
          </p:cNvPr>
          <p:cNvSpPr/>
          <p:nvPr/>
        </p:nvSpPr>
        <p:spPr>
          <a:xfrm>
            <a:off x="3656856" y="2384884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6142DCB8-69E0-42BE-8F15-982190A15C0C}"/>
              </a:ext>
            </a:extLst>
          </p:cNvPr>
          <p:cNvSpPr/>
          <p:nvPr/>
        </p:nvSpPr>
        <p:spPr>
          <a:xfrm>
            <a:off x="2648744" y="2636912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1553AFD-2A8C-40EC-AA4E-2AC4D19E038C}"/>
              </a:ext>
            </a:extLst>
          </p:cNvPr>
          <p:cNvSpPr/>
          <p:nvPr/>
        </p:nvSpPr>
        <p:spPr>
          <a:xfrm>
            <a:off x="2900772" y="2636912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4B9C67C0-7BCD-43F7-B11C-1793D7E914EC}"/>
              </a:ext>
            </a:extLst>
          </p:cNvPr>
          <p:cNvSpPr/>
          <p:nvPr/>
        </p:nvSpPr>
        <p:spPr>
          <a:xfrm>
            <a:off x="3152800" y="2636912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8F4F4EFE-201B-4A75-94A1-BDFBAEF521C5}"/>
              </a:ext>
            </a:extLst>
          </p:cNvPr>
          <p:cNvSpPr/>
          <p:nvPr/>
        </p:nvSpPr>
        <p:spPr>
          <a:xfrm>
            <a:off x="3404828" y="2636912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686279D4-19BD-4432-8AC9-1D3C0FB0C3E4}"/>
              </a:ext>
            </a:extLst>
          </p:cNvPr>
          <p:cNvSpPr/>
          <p:nvPr/>
        </p:nvSpPr>
        <p:spPr>
          <a:xfrm>
            <a:off x="3656856" y="2636912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D671AAA0-7F1E-4BE8-B18C-BE7B88518B03}"/>
              </a:ext>
            </a:extLst>
          </p:cNvPr>
          <p:cNvSpPr/>
          <p:nvPr/>
        </p:nvSpPr>
        <p:spPr>
          <a:xfrm>
            <a:off x="2648744" y="2888940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55BB0501-EE98-447B-B173-B6A0413E66A0}"/>
              </a:ext>
            </a:extLst>
          </p:cNvPr>
          <p:cNvSpPr/>
          <p:nvPr/>
        </p:nvSpPr>
        <p:spPr>
          <a:xfrm>
            <a:off x="2900772" y="2888940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6A6939C5-D464-4F68-8883-E7FCFB9C5597}"/>
              </a:ext>
            </a:extLst>
          </p:cNvPr>
          <p:cNvSpPr/>
          <p:nvPr/>
        </p:nvSpPr>
        <p:spPr>
          <a:xfrm>
            <a:off x="3152800" y="2888940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9B3F34F4-0226-4D64-BC1E-F90B8260FF13}"/>
              </a:ext>
            </a:extLst>
          </p:cNvPr>
          <p:cNvSpPr/>
          <p:nvPr/>
        </p:nvSpPr>
        <p:spPr>
          <a:xfrm>
            <a:off x="3404828" y="2888940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FC21179C-BCDF-4691-956F-E6F70D47EFAA}"/>
              </a:ext>
            </a:extLst>
          </p:cNvPr>
          <p:cNvSpPr/>
          <p:nvPr/>
        </p:nvSpPr>
        <p:spPr>
          <a:xfrm>
            <a:off x="3656856" y="2888940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2F43C6BD-C05C-4215-BDFC-3F3BF37C544C}"/>
              </a:ext>
            </a:extLst>
          </p:cNvPr>
          <p:cNvSpPr/>
          <p:nvPr/>
        </p:nvSpPr>
        <p:spPr>
          <a:xfrm>
            <a:off x="902186" y="3969060"/>
            <a:ext cx="3587015" cy="14041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3941694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/>
              <a:t>연습문제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8616448A-85E6-40A8-8553-A890FBAB94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4528" y="1016732"/>
            <a:ext cx="7884876" cy="784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2. for</a:t>
            </a:r>
            <a:r>
              <a:rPr lang="ko-KR" altLang="en-US" b="1">
                <a:latin typeface="+mj-ea"/>
                <a:ea typeface="+mj-ea"/>
              </a:rPr>
              <a:t>문을 사용하여 다음과 같이 별</a:t>
            </a:r>
            <a:r>
              <a:rPr lang="en-US" altLang="ko-KR" b="1">
                <a:latin typeface="+mj-ea"/>
                <a:ea typeface="+mj-ea"/>
              </a:rPr>
              <a:t>(*)</a:t>
            </a:r>
            <a:r>
              <a:rPr lang="ko-KR" altLang="en-US" b="1">
                <a:latin typeface="+mj-ea"/>
                <a:ea typeface="+mj-ea"/>
              </a:rPr>
              <a:t>을 표시하는 프로그램을 작성해 보자</a:t>
            </a:r>
            <a:r>
              <a:rPr lang="en-US" altLang="ko-KR" b="1">
                <a:latin typeface="+mj-ea"/>
                <a:ea typeface="+mj-ea"/>
              </a:rPr>
              <a:t>.</a:t>
            </a: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   </a:t>
            </a:r>
            <a:r>
              <a:rPr lang="ko-KR" altLang="en-US" b="1">
                <a:latin typeface="+mj-ea"/>
                <a:ea typeface="+mj-ea"/>
              </a:rPr>
              <a:t>입력 </a:t>
            </a:r>
            <a:r>
              <a:rPr lang="en-US" altLang="ko-KR" b="1">
                <a:latin typeface="+mj-ea"/>
                <a:ea typeface="+mj-ea"/>
              </a:rPr>
              <a:t>: 5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3A3EAAE-990C-4BB1-B3A6-1D9439C5F60C}"/>
              </a:ext>
            </a:extLst>
          </p:cNvPr>
          <p:cNvGrpSpPr/>
          <p:nvPr/>
        </p:nvGrpSpPr>
        <p:grpSpPr>
          <a:xfrm>
            <a:off x="788062" y="3861048"/>
            <a:ext cx="8125377" cy="2448272"/>
            <a:chOff x="704528" y="1448780"/>
            <a:chExt cx="7920880" cy="100811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9053A66C-1339-4843-9D35-374100CB186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997F9C7D-555A-4D44-AA41-64C2EAFB8639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n = int(input("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입력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: "))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for i in range(n):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for j in range(i):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print(" ", end="")   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for j in range(n-i):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print("*", end="")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print("")</a:t>
              </a:r>
            </a:p>
          </p:txBody>
        </p:sp>
      </p:grp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2F43C6BD-C05C-4215-BDFC-3F3BF37C544C}"/>
              </a:ext>
            </a:extLst>
          </p:cNvPr>
          <p:cNvSpPr/>
          <p:nvPr/>
        </p:nvSpPr>
        <p:spPr>
          <a:xfrm>
            <a:off x="923352" y="4295283"/>
            <a:ext cx="3587015" cy="1942029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721DCC0B-D982-432E-8FBA-87A7D72B8892}"/>
              </a:ext>
            </a:extLst>
          </p:cNvPr>
          <p:cNvSpPr/>
          <p:nvPr/>
        </p:nvSpPr>
        <p:spPr>
          <a:xfrm>
            <a:off x="3008784" y="1893759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DB30B6C-E09F-4837-A1A5-9903F9820FAB}"/>
              </a:ext>
            </a:extLst>
          </p:cNvPr>
          <p:cNvSpPr/>
          <p:nvPr/>
        </p:nvSpPr>
        <p:spPr>
          <a:xfrm>
            <a:off x="3260812" y="1893759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29501431-C425-4B2F-8F5A-CCC3D2B859B6}"/>
              </a:ext>
            </a:extLst>
          </p:cNvPr>
          <p:cNvSpPr/>
          <p:nvPr/>
        </p:nvSpPr>
        <p:spPr>
          <a:xfrm>
            <a:off x="3512840" y="1893759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2B451EE0-DB45-4CF1-9EB9-98CCF868B944}"/>
              </a:ext>
            </a:extLst>
          </p:cNvPr>
          <p:cNvSpPr/>
          <p:nvPr/>
        </p:nvSpPr>
        <p:spPr>
          <a:xfrm>
            <a:off x="3764868" y="1893759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0A1BB0C9-445C-4CB6-AA33-E94EFC36FEEA}"/>
              </a:ext>
            </a:extLst>
          </p:cNvPr>
          <p:cNvSpPr/>
          <p:nvPr/>
        </p:nvSpPr>
        <p:spPr>
          <a:xfrm>
            <a:off x="4016896" y="1893759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2298D03E-0E79-465D-BB3F-7BB2AF9CC219}"/>
              </a:ext>
            </a:extLst>
          </p:cNvPr>
          <p:cNvSpPr/>
          <p:nvPr/>
        </p:nvSpPr>
        <p:spPr>
          <a:xfrm>
            <a:off x="3008784" y="2145787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7020B10-354F-44C1-AD4A-3AD6003E0D5C}"/>
              </a:ext>
            </a:extLst>
          </p:cNvPr>
          <p:cNvSpPr/>
          <p:nvPr/>
        </p:nvSpPr>
        <p:spPr>
          <a:xfrm>
            <a:off x="3260812" y="2145787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EA211640-2740-47A6-BD8F-225E215A440A}"/>
              </a:ext>
            </a:extLst>
          </p:cNvPr>
          <p:cNvSpPr/>
          <p:nvPr/>
        </p:nvSpPr>
        <p:spPr>
          <a:xfrm>
            <a:off x="3512840" y="2145787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D11DE385-6F37-46AA-BE88-859F0AD662B6}"/>
              </a:ext>
            </a:extLst>
          </p:cNvPr>
          <p:cNvSpPr/>
          <p:nvPr/>
        </p:nvSpPr>
        <p:spPr>
          <a:xfrm>
            <a:off x="3764868" y="2145787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59230D1E-FC60-4B38-ABE7-3081B8298AAA}"/>
              </a:ext>
            </a:extLst>
          </p:cNvPr>
          <p:cNvSpPr/>
          <p:nvPr/>
        </p:nvSpPr>
        <p:spPr>
          <a:xfrm>
            <a:off x="4016896" y="2145787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BD1FE658-E016-4A1B-A772-18E99A289C67}"/>
              </a:ext>
            </a:extLst>
          </p:cNvPr>
          <p:cNvSpPr/>
          <p:nvPr/>
        </p:nvSpPr>
        <p:spPr>
          <a:xfrm>
            <a:off x="3008784" y="2397815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B44F406E-C929-4714-9537-1D0BD8DC02F1}"/>
              </a:ext>
            </a:extLst>
          </p:cNvPr>
          <p:cNvSpPr/>
          <p:nvPr/>
        </p:nvSpPr>
        <p:spPr>
          <a:xfrm>
            <a:off x="3260812" y="2397815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2FFADBAA-EE9A-4C23-9542-7F6AC0ADA83E}"/>
              </a:ext>
            </a:extLst>
          </p:cNvPr>
          <p:cNvSpPr/>
          <p:nvPr/>
        </p:nvSpPr>
        <p:spPr>
          <a:xfrm>
            <a:off x="3512840" y="2397815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E25C05DE-A5C4-4E62-95AB-F80884AA1BC6}"/>
              </a:ext>
            </a:extLst>
          </p:cNvPr>
          <p:cNvSpPr/>
          <p:nvPr/>
        </p:nvSpPr>
        <p:spPr>
          <a:xfrm>
            <a:off x="3764868" y="2397815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15127633-3DEC-4B2A-9910-07659A9CA8D5}"/>
              </a:ext>
            </a:extLst>
          </p:cNvPr>
          <p:cNvSpPr/>
          <p:nvPr/>
        </p:nvSpPr>
        <p:spPr>
          <a:xfrm>
            <a:off x="4016896" y="2397815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0A2A01DA-CA6B-4F6A-B2C9-B4F405DEFF5F}"/>
              </a:ext>
            </a:extLst>
          </p:cNvPr>
          <p:cNvSpPr/>
          <p:nvPr/>
        </p:nvSpPr>
        <p:spPr>
          <a:xfrm>
            <a:off x="3008784" y="2649843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699B9B11-93DD-4218-A54C-92B9A95E3D8B}"/>
              </a:ext>
            </a:extLst>
          </p:cNvPr>
          <p:cNvSpPr/>
          <p:nvPr/>
        </p:nvSpPr>
        <p:spPr>
          <a:xfrm>
            <a:off x="3260812" y="2649843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7DEEF3F8-78FA-40CC-9C87-DEA9C385975E}"/>
              </a:ext>
            </a:extLst>
          </p:cNvPr>
          <p:cNvSpPr/>
          <p:nvPr/>
        </p:nvSpPr>
        <p:spPr>
          <a:xfrm>
            <a:off x="3512840" y="2649843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BCBB2B2-29B1-4CF7-B332-725C5D8A41EB}"/>
              </a:ext>
            </a:extLst>
          </p:cNvPr>
          <p:cNvSpPr/>
          <p:nvPr/>
        </p:nvSpPr>
        <p:spPr>
          <a:xfrm>
            <a:off x="3764868" y="2649843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36DE0847-24BC-4FE2-8F27-AC8BF996908F}"/>
              </a:ext>
            </a:extLst>
          </p:cNvPr>
          <p:cNvSpPr/>
          <p:nvPr/>
        </p:nvSpPr>
        <p:spPr>
          <a:xfrm>
            <a:off x="4016896" y="2649843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1CCDF9DA-1BD8-48AF-8F78-8E04C9022CB9}"/>
              </a:ext>
            </a:extLst>
          </p:cNvPr>
          <p:cNvSpPr/>
          <p:nvPr/>
        </p:nvSpPr>
        <p:spPr>
          <a:xfrm>
            <a:off x="3008784" y="2901871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D8B84BDB-58A9-42F6-82B7-E279ECB97454}"/>
              </a:ext>
            </a:extLst>
          </p:cNvPr>
          <p:cNvSpPr/>
          <p:nvPr/>
        </p:nvSpPr>
        <p:spPr>
          <a:xfrm>
            <a:off x="3260812" y="2901871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9FE53A47-5BF7-4B73-BFA5-1ECEDAAED863}"/>
              </a:ext>
            </a:extLst>
          </p:cNvPr>
          <p:cNvSpPr/>
          <p:nvPr/>
        </p:nvSpPr>
        <p:spPr>
          <a:xfrm>
            <a:off x="3512840" y="2901871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A607D527-58EF-466E-81C8-BCF680DAEB42}"/>
              </a:ext>
            </a:extLst>
          </p:cNvPr>
          <p:cNvSpPr/>
          <p:nvPr/>
        </p:nvSpPr>
        <p:spPr>
          <a:xfrm>
            <a:off x="3764868" y="2901871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F7445BEE-911B-4674-AAA5-1265ABA3C6FA}"/>
              </a:ext>
            </a:extLst>
          </p:cNvPr>
          <p:cNvSpPr/>
          <p:nvPr/>
        </p:nvSpPr>
        <p:spPr>
          <a:xfrm>
            <a:off x="4016896" y="2901871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538774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/>
              <a:t>연습문제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8616448A-85E6-40A8-8553-A890FBAB94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4528" y="1016732"/>
            <a:ext cx="7884876" cy="784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3. for</a:t>
            </a:r>
            <a:r>
              <a:rPr lang="ko-KR" altLang="en-US" b="1">
                <a:latin typeface="+mj-ea"/>
                <a:ea typeface="+mj-ea"/>
              </a:rPr>
              <a:t>문을 사용하여 다음과 같이 별</a:t>
            </a:r>
            <a:r>
              <a:rPr lang="en-US" altLang="ko-KR" b="1">
                <a:latin typeface="+mj-ea"/>
                <a:ea typeface="+mj-ea"/>
              </a:rPr>
              <a:t>(*)</a:t>
            </a:r>
            <a:r>
              <a:rPr lang="ko-KR" altLang="en-US" b="1">
                <a:latin typeface="+mj-ea"/>
                <a:ea typeface="+mj-ea"/>
              </a:rPr>
              <a:t>을 표시하는 프로그램을 작성해 보자</a:t>
            </a:r>
            <a:r>
              <a:rPr lang="en-US" altLang="ko-KR" b="1">
                <a:latin typeface="+mj-ea"/>
                <a:ea typeface="+mj-ea"/>
              </a:rPr>
              <a:t>.</a:t>
            </a: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   </a:t>
            </a:r>
            <a:r>
              <a:rPr lang="ko-KR" altLang="en-US" b="1">
                <a:latin typeface="+mj-ea"/>
                <a:ea typeface="+mj-ea"/>
              </a:rPr>
              <a:t>입력 </a:t>
            </a:r>
            <a:r>
              <a:rPr lang="en-US" altLang="ko-KR" b="1">
                <a:latin typeface="+mj-ea"/>
                <a:ea typeface="+mj-ea"/>
              </a:rPr>
              <a:t>: 5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3A3EAAE-990C-4BB1-B3A6-1D9439C5F60C}"/>
              </a:ext>
            </a:extLst>
          </p:cNvPr>
          <p:cNvGrpSpPr/>
          <p:nvPr/>
        </p:nvGrpSpPr>
        <p:grpSpPr>
          <a:xfrm>
            <a:off x="788062" y="3861048"/>
            <a:ext cx="8125377" cy="2448272"/>
            <a:chOff x="704528" y="1448780"/>
            <a:chExt cx="7920880" cy="100811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9053A66C-1339-4843-9D35-374100CB186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997F9C7D-555A-4D44-AA41-64C2EAFB8639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n = int(input("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입력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: "))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for i in range(n):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for j in range(i):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print(" ", end="")   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for j in range(n-i):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print("*", end="")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print("")</a:t>
              </a:r>
            </a:p>
          </p:txBody>
        </p:sp>
      </p:grp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ACD53CB6-6FB9-4043-8714-CEB42B9937AD}"/>
              </a:ext>
            </a:extLst>
          </p:cNvPr>
          <p:cNvSpPr/>
          <p:nvPr/>
        </p:nvSpPr>
        <p:spPr>
          <a:xfrm>
            <a:off x="2920575" y="1699808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85E87AAA-FF3E-45A9-BA9D-8A2AE73801BF}"/>
              </a:ext>
            </a:extLst>
          </p:cNvPr>
          <p:cNvSpPr/>
          <p:nvPr/>
        </p:nvSpPr>
        <p:spPr>
          <a:xfrm>
            <a:off x="3234993" y="1699808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09F3B6A1-A9FF-4B4A-B69B-43DE0D974518}"/>
              </a:ext>
            </a:extLst>
          </p:cNvPr>
          <p:cNvSpPr/>
          <p:nvPr/>
        </p:nvSpPr>
        <p:spPr>
          <a:xfrm>
            <a:off x="3549411" y="1699808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7E1B15D3-C549-45E3-9301-6FC61BA44EAE}"/>
              </a:ext>
            </a:extLst>
          </p:cNvPr>
          <p:cNvSpPr/>
          <p:nvPr/>
        </p:nvSpPr>
        <p:spPr>
          <a:xfrm>
            <a:off x="3863829" y="1699808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65B1A167-EBED-4D3D-B3BF-FDBEC8FD5F41}"/>
              </a:ext>
            </a:extLst>
          </p:cNvPr>
          <p:cNvSpPr/>
          <p:nvPr/>
        </p:nvSpPr>
        <p:spPr>
          <a:xfrm>
            <a:off x="4178247" y="1699808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D7C8680D-D356-42FC-AB60-6CAAC8500A7C}"/>
              </a:ext>
            </a:extLst>
          </p:cNvPr>
          <p:cNvSpPr/>
          <p:nvPr/>
        </p:nvSpPr>
        <p:spPr>
          <a:xfrm>
            <a:off x="4487983" y="1699808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BC0989C1-C0DB-48A3-A3F7-7327EDF5DD73}"/>
              </a:ext>
            </a:extLst>
          </p:cNvPr>
          <p:cNvSpPr/>
          <p:nvPr/>
        </p:nvSpPr>
        <p:spPr>
          <a:xfrm>
            <a:off x="4802401" y="1699808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A387B64F-8AC4-407F-A4C8-3B9F86646073}"/>
              </a:ext>
            </a:extLst>
          </p:cNvPr>
          <p:cNvSpPr/>
          <p:nvPr/>
        </p:nvSpPr>
        <p:spPr>
          <a:xfrm>
            <a:off x="5116819" y="1699808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A01D0DFB-AA5E-4D10-AA0B-9DD32703E527}"/>
              </a:ext>
            </a:extLst>
          </p:cNvPr>
          <p:cNvSpPr/>
          <p:nvPr/>
        </p:nvSpPr>
        <p:spPr>
          <a:xfrm>
            <a:off x="5431237" y="1699808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25603733-FA9D-4CA4-923C-F354B9AF9F8F}"/>
              </a:ext>
            </a:extLst>
          </p:cNvPr>
          <p:cNvSpPr/>
          <p:nvPr/>
        </p:nvSpPr>
        <p:spPr>
          <a:xfrm>
            <a:off x="2920575" y="2033095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407F753B-4FAF-4997-8597-1555B40ECCB4}"/>
              </a:ext>
            </a:extLst>
          </p:cNvPr>
          <p:cNvSpPr/>
          <p:nvPr/>
        </p:nvSpPr>
        <p:spPr>
          <a:xfrm>
            <a:off x="3234993" y="2033095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8D5E62F8-40C0-49C0-875C-18333BE96A38}"/>
              </a:ext>
            </a:extLst>
          </p:cNvPr>
          <p:cNvSpPr/>
          <p:nvPr/>
        </p:nvSpPr>
        <p:spPr>
          <a:xfrm>
            <a:off x="3549411" y="2033095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D5961F27-AA8E-4504-A156-327337805300}"/>
              </a:ext>
            </a:extLst>
          </p:cNvPr>
          <p:cNvSpPr/>
          <p:nvPr/>
        </p:nvSpPr>
        <p:spPr>
          <a:xfrm>
            <a:off x="3863829" y="2033095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9A5F0131-8B2B-428E-8E48-44A73CE7A7C8}"/>
              </a:ext>
            </a:extLst>
          </p:cNvPr>
          <p:cNvSpPr/>
          <p:nvPr/>
        </p:nvSpPr>
        <p:spPr>
          <a:xfrm>
            <a:off x="4178247" y="2033095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847F05E3-958D-4079-8E6E-CFCEEC9F7B03}"/>
              </a:ext>
            </a:extLst>
          </p:cNvPr>
          <p:cNvSpPr/>
          <p:nvPr/>
        </p:nvSpPr>
        <p:spPr>
          <a:xfrm>
            <a:off x="4487983" y="2033095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D7550DA2-C50F-45F9-91BE-DECF9C1D509D}"/>
              </a:ext>
            </a:extLst>
          </p:cNvPr>
          <p:cNvSpPr/>
          <p:nvPr/>
        </p:nvSpPr>
        <p:spPr>
          <a:xfrm>
            <a:off x="4802401" y="2033095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98D92CCD-BF46-4993-96DE-CA9487057D2F}"/>
              </a:ext>
            </a:extLst>
          </p:cNvPr>
          <p:cNvSpPr/>
          <p:nvPr/>
        </p:nvSpPr>
        <p:spPr>
          <a:xfrm>
            <a:off x="5116819" y="2033095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6379EF06-AA65-4E82-BFD3-C965039F2496}"/>
              </a:ext>
            </a:extLst>
          </p:cNvPr>
          <p:cNvSpPr/>
          <p:nvPr/>
        </p:nvSpPr>
        <p:spPr>
          <a:xfrm>
            <a:off x="5431237" y="2033095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E9D95A47-B2D0-4BDE-AE1B-A58CD175F800}"/>
              </a:ext>
            </a:extLst>
          </p:cNvPr>
          <p:cNvSpPr/>
          <p:nvPr/>
        </p:nvSpPr>
        <p:spPr>
          <a:xfrm>
            <a:off x="2920575" y="2366382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1436959E-821E-4987-9C37-2E7F41D8A7B6}"/>
              </a:ext>
            </a:extLst>
          </p:cNvPr>
          <p:cNvSpPr/>
          <p:nvPr/>
        </p:nvSpPr>
        <p:spPr>
          <a:xfrm>
            <a:off x="3234993" y="2366382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4CC38687-F0FB-4A6B-9020-3283EF9E5590}"/>
              </a:ext>
            </a:extLst>
          </p:cNvPr>
          <p:cNvSpPr/>
          <p:nvPr/>
        </p:nvSpPr>
        <p:spPr>
          <a:xfrm>
            <a:off x="3549411" y="2366382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216999E4-8E3D-4CE4-BE81-1F0EA1F59BFB}"/>
              </a:ext>
            </a:extLst>
          </p:cNvPr>
          <p:cNvSpPr/>
          <p:nvPr/>
        </p:nvSpPr>
        <p:spPr>
          <a:xfrm>
            <a:off x="3863829" y="2366382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F678C085-75D6-4B73-8512-C56D6F7CD686}"/>
              </a:ext>
            </a:extLst>
          </p:cNvPr>
          <p:cNvSpPr/>
          <p:nvPr/>
        </p:nvSpPr>
        <p:spPr>
          <a:xfrm>
            <a:off x="4178247" y="2366382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BA57154B-2303-4204-A0F4-B0C1C7E617AF}"/>
              </a:ext>
            </a:extLst>
          </p:cNvPr>
          <p:cNvSpPr/>
          <p:nvPr/>
        </p:nvSpPr>
        <p:spPr>
          <a:xfrm>
            <a:off x="4487983" y="2366382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F526D114-BA4C-4253-ACEA-F97CED6DA904}"/>
              </a:ext>
            </a:extLst>
          </p:cNvPr>
          <p:cNvSpPr/>
          <p:nvPr/>
        </p:nvSpPr>
        <p:spPr>
          <a:xfrm>
            <a:off x="4802401" y="2366382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573EA390-A16A-462E-BC5D-E36AE15C2417}"/>
              </a:ext>
            </a:extLst>
          </p:cNvPr>
          <p:cNvSpPr/>
          <p:nvPr/>
        </p:nvSpPr>
        <p:spPr>
          <a:xfrm>
            <a:off x="5116819" y="2366382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976D6875-380B-43B2-9CA1-18C36CDF448F}"/>
              </a:ext>
            </a:extLst>
          </p:cNvPr>
          <p:cNvSpPr/>
          <p:nvPr/>
        </p:nvSpPr>
        <p:spPr>
          <a:xfrm>
            <a:off x="5431237" y="2366382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646C643A-C5EE-4C21-ABD9-CC80AA716482}"/>
              </a:ext>
            </a:extLst>
          </p:cNvPr>
          <p:cNvSpPr/>
          <p:nvPr/>
        </p:nvSpPr>
        <p:spPr>
          <a:xfrm>
            <a:off x="2920575" y="2699669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9C86C114-95C9-40F6-AF96-75A17A3967F7}"/>
              </a:ext>
            </a:extLst>
          </p:cNvPr>
          <p:cNvSpPr/>
          <p:nvPr/>
        </p:nvSpPr>
        <p:spPr>
          <a:xfrm>
            <a:off x="3234993" y="2699669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CE12CDF9-0792-4560-AD61-485BE6E88FB7}"/>
              </a:ext>
            </a:extLst>
          </p:cNvPr>
          <p:cNvSpPr/>
          <p:nvPr/>
        </p:nvSpPr>
        <p:spPr>
          <a:xfrm>
            <a:off x="3549411" y="2699669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D51107E0-038C-48D4-819F-772D7CEBEFBE}"/>
              </a:ext>
            </a:extLst>
          </p:cNvPr>
          <p:cNvSpPr/>
          <p:nvPr/>
        </p:nvSpPr>
        <p:spPr>
          <a:xfrm>
            <a:off x="3863829" y="2699669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6EC758F5-AAE4-4E48-8F82-D88A295DEE67}"/>
              </a:ext>
            </a:extLst>
          </p:cNvPr>
          <p:cNvSpPr/>
          <p:nvPr/>
        </p:nvSpPr>
        <p:spPr>
          <a:xfrm>
            <a:off x="4178247" y="2699669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97EDC308-1309-4B33-9507-EE59AD4849F0}"/>
              </a:ext>
            </a:extLst>
          </p:cNvPr>
          <p:cNvSpPr/>
          <p:nvPr/>
        </p:nvSpPr>
        <p:spPr>
          <a:xfrm>
            <a:off x="4487983" y="2699669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1312F752-F812-4C13-9CA6-ACE2A4485E11}"/>
              </a:ext>
            </a:extLst>
          </p:cNvPr>
          <p:cNvSpPr/>
          <p:nvPr/>
        </p:nvSpPr>
        <p:spPr>
          <a:xfrm>
            <a:off x="4802401" y="2699669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AA358953-15BC-4CEB-92A9-0594535E431F}"/>
              </a:ext>
            </a:extLst>
          </p:cNvPr>
          <p:cNvSpPr/>
          <p:nvPr/>
        </p:nvSpPr>
        <p:spPr>
          <a:xfrm>
            <a:off x="5116819" y="2699669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9B078AEE-ABF5-4739-BDFD-73737F52CCBC}"/>
              </a:ext>
            </a:extLst>
          </p:cNvPr>
          <p:cNvSpPr/>
          <p:nvPr/>
        </p:nvSpPr>
        <p:spPr>
          <a:xfrm>
            <a:off x="5431237" y="2699669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392F83B2-EB01-4BEA-8013-93CD02235837}"/>
              </a:ext>
            </a:extLst>
          </p:cNvPr>
          <p:cNvSpPr/>
          <p:nvPr/>
        </p:nvSpPr>
        <p:spPr>
          <a:xfrm>
            <a:off x="2920575" y="3032956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D0E1B043-DFFB-47D7-A853-5B311B4DB43A}"/>
              </a:ext>
            </a:extLst>
          </p:cNvPr>
          <p:cNvSpPr/>
          <p:nvPr/>
        </p:nvSpPr>
        <p:spPr>
          <a:xfrm>
            <a:off x="3234993" y="3032956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3BF41689-8D22-419C-A15D-0003F8C0BB94}"/>
              </a:ext>
            </a:extLst>
          </p:cNvPr>
          <p:cNvSpPr/>
          <p:nvPr/>
        </p:nvSpPr>
        <p:spPr>
          <a:xfrm>
            <a:off x="3549411" y="3032956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CE0F6CAC-A03B-4EC6-BE5A-CD1D3AD55AF5}"/>
              </a:ext>
            </a:extLst>
          </p:cNvPr>
          <p:cNvSpPr/>
          <p:nvPr/>
        </p:nvSpPr>
        <p:spPr>
          <a:xfrm>
            <a:off x="3863829" y="3032956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3F5DC00F-0E18-4E0B-8DA6-B23240B9E72C}"/>
              </a:ext>
            </a:extLst>
          </p:cNvPr>
          <p:cNvSpPr/>
          <p:nvPr/>
        </p:nvSpPr>
        <p:spPr>
          <a:xfrm>
            <a:off x="4178247" y="3032956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C0562AB9-7EE4-49D3-B671-91E2CAD687CB}"/>
              </a:ext>
            </a:extLst>
          </p:cNvPr>
          <p:cNvSpPr/>
          <p:nvPr/>
        </p:nvSpPr>
        <p:spPr>
          <a:xfrm>
            <a:off x="4487983" y="3032956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7F4A7B4D-ABDA-42FC-987E-3B8B362A890E}"/>
              </a:ext>
            </a:extLst>
          </p:cNvPr>
          <p:cNvSpPr/>
          <p:nvPr/>
        </p:nvSpPr>
        <p:spPr>
          <a:xfrm>
            <a:off x="4802401" y="3032956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065D8F97-0350-4689-8A30-1A1C5856CF88}"/>
              </a:ext>
            </a:extLst>
          </p:cNvPr>
          <p:cNvSpPr/>
          <p:nvPr/>
        </p:nvSpPr>
        <p:spPr>
          <a:xfrm>
            <a:off x="5116819" y="3032956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42BAF1B2-F630-45DD-B518-E11C4BC2339B}"/>
              </a:ext>
            </a:extLst>
          </p:cNvPr>
          <p:cNvSpPr/>
          <p:nvPr/>
        </p:nvSpPr>
        <p:spPr>
          <a:xfrm>
            <a:off x="5431237" y="3032956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B44A5D55-6312-46B2-B1C5-397D16DB4F03}"/>
              </a:ext>
            </a:extLst>
          </p:cNvPr>
          <p:cNvSpPr/>
          <p:nvPr/>
        </p:nvSpPr>
        <p:spPr>
          <a:xfrm>
            <a:off x="861929" y="4293096"/>
            <a:ext cx="3587015" cy="1942029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5558453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/>
              <a:t>연습문제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8616448A-85E6-40A8-8553-A890FBAB94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4528" y="800708"/>
            <a:ext cx="7884876" cy="784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4. for</a:t>
            </a:r>
            <a:r>
              <a:rPr lang="ko-KR" altLang="en-US" b="1">
                <a:latin typeface="+mj-ea"/>
                <a:ea typeface="+mj-ea"/>
              </a:rPr>
              <a:t>문을 사용하여 다음과 같이 별</a:t>
            </a:r>
            <a:r>
              <a:rPr lang="en-US" altLang="ko-KR" b="1">
                <a:latin typeface="+mj-ea"/>
                <a:ea typeface="+mj-ea"/>
              </a:rPr>
              <a:t>(*)</a:t>
            </a:r>
            <a:r>
              <a:rPr lang="ko-KR" altLang="en-US" b="1">
                <a:latin typeface="+mj-ea"/>
                <a:ea typeface="+mj-ea"/>
              </a:rPr>
              <a:t>을 표시하는 프로그램을 작성해 보자</a:t>
            </a:r>
            <a:r>
              <a:rPr lang="en-US" altLang="ko-KR" b="1">
                <a:latin typeface="+mj-ea"/>
                <a:ea typeface="+mj-ea"/>
              </a:rPr>
              <a:t>.</a:t>
            </a: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   </a:t>
            </a:r>
            <a:r>
              <a:rPr lang="ko-KR" altLang="en-US" b="1">
                <a:latin typeface="+mj-ea"/>
                <a:ea typeface="+mj-ea"/>
              </a:rPr>
              <a:t>입력 </a:t>
            </a:r>
            <a:r>
              <a:rPr lang="en-US" altLang="ko-KR" b="1">
                <a:latin typeface="+mj-ea"/>
                <a:ea typeface="+mj-ea"/>
              </a:rPr>
              <a:t>: 5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3A3EAAE-990C-4BB1-B3A6-1D9439C5F60C}"/>
              </a:ext>
            </a:extLst>
          </p:cNvPr>
          <p:cNvGrpSpPr/>
          <p:nvPr/>
        </p:nvGrpSpPr>
        <p:grpSpPr>
          <a:xfrm>
            <a:off x="788062" y="3248979"/>
            <a:ext cx="8125377" cy="3444727"/>
            <a:chOff x="704528" y="1448780"/>
            <a:chExt cx="7920880" cy="100811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9053A66C-1339-4843-9D35-374100CB186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997F9C7D-555A-4D44-AA41-64C2EAFB8639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n = int(input("</a:t>
              </a:r>
              <a:r>
                <a: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입력 </a:t>
              </a:r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: "))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sign = 1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inc = 0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for i in range(n):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for j in range(n-inc-1):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    print(" ", end="")    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for j in range(inc*2+1):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    print("*", end="")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print("")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if i == n//2 :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    sign = -sign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inc += sign</a:t>
              </a:r>
            </a:p>
          </p:txBody>
        </p:sp>
      </p:grp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ACD53CB6-6FB9-4043-8714-CEB42B9937AD}"/>
              </a:ext>
            </a:extLst>
          </p:cNvPr>
          <p:cNvSpPr/>
          <p:nvPr/>
        </p:nvSpPr>
        <p:spPr>
          <a:xfrm>
            <a:off x="2920575" y="1483784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85E87AAA-FF3E-45A9-BA9D-8A2AE73801BF}"/>
              </a:ext>
            </a:extLst>
          </p:cNvPr>
          <p:cNvSpPr/>
          <p:nvPr/>
        </p:nvSpPr>
        <p:spPr>
          <a:xfrm>
            <a:off x="3234993" y="1483784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09F3B6A1-A9FF-4B4A-B69B-43DE0D974518}"/>
              </a:ext>
            </a:extLst>
          </p:cNvPr>
          <p:cNvSpPr/>
          <p:nvPr/>
        </p:nvSpPr>
        <p:spPr>
          <a:xfrm>
            <a:off x="3549411" y="1483784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7E1B15D3-C549-45E3-9301-6FC61BA44EAE}"/>
              </a:ext>
            </a:extLst>
          </p:cNvPr>
          <p:cNvSpPr/>
          <p:nvPr/>
        </p:nvSpPr>
        <p:spPr>
          <a:xfrm>
            <a:off x="3863829" y="1483784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65B1A167-EBED-4D3D-B3BF-FDBEC8FD5F41}"/>
              </a:ext>
            </a:extLst>
          </p:cNvPr>
          <p:cNvSpPr/>
          <p:nvPr/>
        </p:nvSpPr>
        <p:spPr>
          <a:xfrm>
            <a:off x="4178247" y="1483784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D7C8680D-D356-42FC-AB60-6CAAC8500A7C}"/>
              </a:ext>
            </a:extLst>
          </p:cNvPr>
          <p:cNvSpPr/>
          <p:nvPr/>
        </p:nvSpPr>
        <p:spPr>
          <a:xfrm>
            <a:off x="4487983" y="1483784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BC0989C1-C0DB-48A3-A3F7-7327EDF5DD73}"/>
              </a:ext>
            </a:extLst>
          </p:cNvPr>
          <p:cNvSpPr/>
          <p:nvPr/>
        </p:nvSpPr>
        <p:spPr>
          <a:xfrm>
            <a:off x="4802401" y="1483784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A387B64F-8AC4-407F-A4C8-3B9F86646073}"/>
              </a:ext>
            </a:extLst>
          </p:cNvPr>
          <p:cNvSpPr/>
          <p:nvPr/>
        </p:nvSpPr>
        <p:spPr>
          <a:xfrm>
            <a:off x="5116819" y="1483784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A01D0DFB-AA5E-4D10-AA0B-9DD32703E527}"/>
              </a:ext>
            </a:extLst>
          </p:cNvPr>
          <p:cNvSpPr/>
          <p:nvPr/>
        </p:nvSpPr>
        <p:spPr>
          <a:xfrm>
            <a:off x="5431237" y="1483784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25603733-FA9D-4CA4-923C-F354B9AF9F8F}"/>
              </a:ext>
            </a:extLst>
          </p:cNvPr>
          <p:cNvSpPr/>
          <p:nvPr/>
        </p:nvSpPr>
        <p:spPr>
          <a:xfrm>
            <a:off x="2920575" y="1817071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407F753B-4FAF-4997-8597-1555B40ECCB4}"/>
              </a:ext>
            </a:extLst>
          </p:cNvPr>
          <p:cNvSpPr/>
          <p:nvPr/>
        </p:nvSpPr>
        <p:spPr>
          <a:xfrm>
            <a:off x="3234993" y="1817071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8D5E62F8-40C0-49C0-875C-18333BE96A38}"/>
              </a:ext>
            </a:extLst>
          </p:cNvPr>
          <p:cNvSpPr/>
          <p:nvPr/>
        </p:nvSpPr>
        <p:spPr>
          <a:xfrm>
            <a:off x="3549411" y="1817071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D5961F27-AA8E-4504-A156-327337805300}"/>
              </a:ext>
            </a:extLst>
          </p:cNvPr>
          <p:cNvSpPr/>
          <p:nvPr/>
        </p:nvSpPr>
        <p:spPr>
          <a:xfrm>
            <a:off x="3863829" y="1817071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9A5F0131-8B2B-428E-8E48-44A73CE7A7C8}"/>
              </a:ext>
            </a:extLst>
          </p:cNvPr>
          <p:cNvSpPr/>
          <p:nvPr/>
        </p:nvSpPr>
        <p:spPr>
          <a:xfrm>
            <a:off x="4178247" y="1817071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847F05E3-958D-4079-8E6E-CFCEEC9F7B03}"/>
              </a:ext>
            </a:extLst>
          </p:cNvPr>
          <p:cNvSpPr/>
          <p:nvPr/>
        </p:nvSpPr>
        <p:spPr>
          <a:xfrm>
            <a:off x="4487983" y="1817071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D7550DA2-C50F-45F9-91BE-DECF9C1D509D}"/>
              </a:ext>
            </a:extLst>
          </p:cNvPr>
          <p:cNvSpPr/>
          <p:nvPr/>
        </p:nvSpPr>
        <p:spPr>
          <a:xfrm>
            <a:off x="4802401" y="1817071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98D92CCD-BF46-4993-96DE-CA9487057D2F}"/>
              </a:ext>
            </a:extLst>
          </p:cNvPr>
          <p:cNvSpPr/>
          <p:nvPr/>
        </p:nvSpPr>
        <p:spPr>
          <a:xfrm>
            <a:off x="5116819" y="1817071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6379EF06-AA65-4E82-BFD3-C965039F2496}"/>
              </a:ext>
            </a:extLst>
          </p:cNvPr>
          <p:cNvSpPr/>
          <p:nvPr/>
        </p:nvSpPr>
        <p:spPr>
          <a:xfrm>
            <a:off x="5431237" y="1817071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E9D95A47-B2D0-4BDE-AE1B-A58CD175F800}"/>
              </a:ext>
            </a:extLst>
          </p:cNvPr>
          <p:cNvSpPr/>
          <p:nvPr/>
        </p:nvSpPr>
        <p:spPr>
          <a:xfrm>
            <a:off x="2920575" y="2150358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1436959E-821E-4987-9C37-2E7F41D8A7B6}"/>
              </a:ext>
            </a:extLst>
          </p:cNvPr>
          <p:cNvSpPr/>
          <p:nvPr/>
        </p:nvSpPr>
        <p:spPr>
          <a:xfrm>
            <a:off x="3234993" y="2150358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4CC38687-F0FB-4A6B-9020-3283EF9E5590}"/>
              </a:ext>
            </a:extLst>
          </p:cNvPr>
          <p:cNvSpPr/>
          <p:nvPr/>
        </p:nvSpPr>
        <p:spPr>
          <a:xfrm>
            <a:off x="3549411" y="2150358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216999E4-8E3D-4CE4-BE81-1F0EA1F59BFB}"/>
              </a:ext>
            </a:extLst>
          </p:cNvPr>
          <p:cNvSpPr/>
          <p:nvPr/>
        </p:nvSpPr>
        <p:spPr>
          <a:xfrm>
            <a:off x="3863829" y="2150358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F678C085-75D6-4B73-8512-C56D6F7CD686}"/>
              </a:ext>
            </a:extLst>
          </p:cNvPr>
          <p:cNvSpPr/>
          <p:nvPr/>
        </p:nvSpPr>
        <p:spPr>
          <a:xfrm>
            <a:off x="4178247" y="2150358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BA57154B-2303-4204-A0F4-B0C1C7E617AF}"/>
              </a:ext>
            </a:extLst>
          </p:cNvPr>
          <p:cNvSpPr/>
          <p:nvPr/>
        </p:nvSpPr>
        <p:spPr>
          <a:xfrm>
            <a:off x="4487983" y="2150358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F526D114-BA4C-4253-ACEA-F97CED6DA904}"/>
              </a:ext>
            </a:extLst>
          </p:cNvPr>
          <p:cNvSpPr/>
          <p:nvPr/>
        </p:nvSpPr>
        <p:spPr>
          <a:xfrm>
            <a:off x="4802401" y="2150358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573EA390-A16A-462E-BC5D-E36AE15C2417}"/>
              </a:ext>
            </a:extLst>
          </p:cNvPr>
          <p:cNvSpPr/>
          <p:nvPr/>
        </p:nvSpPr>
        <p:spPr>
          <a:xfrm>
            <a:off x="5116819" y="2150358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976D6875-380B-43B2-9CA1-18C36CDF448F}"/>
              </a:ext>
            </a:extLst>
          </p:cNvPr>
          <p:cNvSpPr/>
          <p:nvPr/>
        </p:nvSpPr>
        <p:spPr>
          <a:xfrm>
            <a:off x="5431237" y="2150358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646C643A-C5EE-4C21-ABD9-CC80AA716482}"/>
              </a:ext>
            </a:extLst>
          </p:cNvPr>
          <p:cNvSpPr/>
          <p:nvPr/>
        </p:nvSpPr>
        <p:spPr>
          <a:xfrm>
            <a:off x="2920575" y="2483645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D51107E0-038C-48D4-819F-772D7CEBEFBE}"/>
              </a:ext>
            </a:extLst>
          </p:cNvPr>
          <p:cNvSpPr/>
          <p:nvPr/>
        </p:nvSpPr>
        <p:spPr>
          <a:xfrm>
            <a:off x="3863829" y="2483645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6EC758F5-AAE4-4E48-8F82-D88A295DEE67}"/>
              </a:ext>
            </a:extLst>
          </p:cNvPr>
          <p:cNvSpPr/>
          <p:nvPr/>
        </p:nvSpPr>
        <p:spPr>
          <a:xfrm>
            <a:off x="4178247" y="2483645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97EDC308-1309-4B33-9507-EE59AD4849F0}"/>
              </a:ext>
            </a:extLst>
          </p:cNvPr>
          <p:cNvSpPr/>
          <p:nvPr/>
        </p:nvSpPr>
        <p:spPr>
          <a:xfrm>
            <a:off x="4487983" y="2483645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9B078AEE-ABF5-4739-BDFD-73737F52CCBC}"/>
              </a:ext>
            </a:extLst>
          </p:cNvPr>
          <p:cNvSpPr/>
          <p:nvPr/>
        </p:nvSpPr>
        <p:spPr>
          <a:xfrm>
            <a:off x="5431237" y="2483645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3F5DC00F-0E18-4E0B-8DA6-B23240B9E72C}"/>
              </a:ext>
            </a:extLst>
          </p:cNvPr>
          <p:cNvSpPr/>
          <p:nvPr/>
        </p:nvSpPr>
        <p:spPr>
          <a:xfrm>
            <a:off x="4178247" y="2816932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D99DE2B-73B4-4847-AEC0-CA8FAB2BF5B1}"/>
              </a:ext>
            </a:extLst>
          </p:cNvPr>
          <p:cNvSpPr/>
          <p:nvPr/>
        </p:nvSpPr>
        <p:spPr>
          <a:xfrm>
            <a:off x="935796" y="3333160"/>
            <a:ext cx="3708412" cy="327636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0137611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/>
              <a:t>연습문제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8616448A-85E6-40A8-8553-A890FBAB94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4528" y="800708"/>
            <a:ext cx="8640960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5. </a:t>
            </a:r>
            <a:r>
              <a:rPr lang="ko-KR" altLang="en-US" b="1">
                <a:latin typeface="+mj-ea"/>
                <a:ea typeface="+mj-ea"/>
              </a:rPr>
              <a:t>표준 입력으로 년 월 일을 입력하면 요일을 출력하는 프로그램을 구현하시오</a:t>
            </a:r>
            <a:r>
              <a:rPr lang="en-US" altLang="ko-KR" b="1">
                <a:latin typeface="+mj-ea"/>
                <a:ea typeface="+mj-ea"/>
              </a:rPr>
              <a:t>.</a:t>
            </a: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   </a:t>
            </a:r>
            <a:r>
              <a:rPr lang="ko-KR" altLang="en-US" b="1">
                <a:latin typeface="+mj-ea"/>
                <a:ea typeface="+mj-ea"/>
              </a:rPr>
              <a:t>입력 </a:t>
            </a:r>
            <a:r>
              <a:rPr lang="en-US" altLang="ko-KR" b="1">
                <a:latin typeface="+mj-ea"/>
                <a:ea typeface="+mj-ea"/>
              </a:rPr>
              <a:t>: 2021 4 30      1</a:t>
            </a:r>
            <a:r>
              <a:rPr lang="ko-KR" altLang="en-US" b="1">
                <a:latin typeface="+mj-ea"/>
                <a:ea typeface="+mj-ea"/>
              </a:rPr>
              <a:t>년 </a:t>
            </a:r>
            <a:r>
              <a:rPr lang="en-US" altLang="ko-KR" b="1">
                <a:latin typeface="+mj-ea"/>
                <a:ea typeface="+mj-ea"/>
              </a:rPr>
              <a:t>1</a:t>
            </a:r>
            <a:r>
              <a:rPr lang="ko-KR" altLang="en-US" b="1">
                <a:latin typeface="+mj-ea"/>
                <a:ea typeface="+mj-ea"/>
              </a:rPr>
              <a:t>월 </a:t>
            </a:r>
            <a:r>
              <a:rPr lang="en-US" altLang="ko-KR" b="1">
                <a:latin typeface="+mj-ea"/>
                <a:ea typeface="+mj-ea"/>
              </a:rPr>
              <a:t>1</a:t>
            </a:r>
            <a:r>
              <a:rPr lang="ko-KR" altLang="en-US" b="1">
                <a:latin typeface="+mj-ea"/>
                <a:ea typeface="+mj-ea"/>
              </a:rPr>
              <a:t>일은 월요일 이다</a:t>
            </a:r>
            <a:r>
              <a:rPr lang="en-US" altLang="ko-KR" b="1">
                <a:latin typeface="+mj-ea"/>
                <a:ea typeface="+mj-ea"/>
              </a:rPr>
              <a:t>.</a:t>
            </a: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   </a:t>
            </a:r>
            <a:r>
              <a:rPr lang="ko-KR" altLang="en-US" b="1">
                <a:latin typeface="+mj-ea"/>
                <a:ea typeface="+mj-ea"/>
              </a:rPr>
              <a:t>출력 </a:t>
            </a:r>
            <a:r>
              <a:rPr lang="en-US" altLang="ko-KR" b="1">
                <a:latin typeface="+mj-ea"/>
                <a:ea typeface="+mj-ea"/>
              </a:rPr>
              <a:t>: </a:t>
            </a:r>
            <a:r>
              <a:rPr lang="ko-KR" altLang="en-US" b="1">
                <a:latin typeface="+mj-ea"/>
                <a:ea typeface="+mj-ea"/>
              </a:rPr>
              <a:t>금요일</a:t>
            </a:r>
            <a:endParaRPr lang="en-US" altLang="ko-KR" b="1">
              <a:latin typeface="+mj-ea"/>
              <a:ea typeface="+mj-ea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3A3EAAE-990C-4BB1-B3A6-1D9439C5F60C}"/>
              </a:ext>
            </a:extLst>
          </p:cNvPr>
          <p:cNvGrpSpPr/>
          <p:nvPr/>
        </p:nvGrpSpPr>
        <p:grpSpPr>
          <a:xfrm>
            <a:off x="788062" y="2150359"/>
            <a:ext cx="8125377" cy="4543348"/>
            <a:chOff x="704528" y="1448780"/>
            <a:chExt cx="7920880" cy="100811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9053A66C-1339-4843-9D35-374100CB186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997F9C7D-555A-4D44-AA41-64C2EAFB8639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year, month, day = map(int, input("</a:t>
              </a:r>
              <a:r>
                <a: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입력 </a:t>
              </a:r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: ").split())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m_days = [[31,28,31,30,31,30,31,31,30,31,30,31],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      [31,29,31,30,31,30,31,31,30,31,30,31]]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week = ['</a:t>
              </a:r>
              <a:r>
                <a: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일</a:t>
              </a:r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','</a:t>
              </a:r>
              <a:r>
                <a: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월</a:t>
              </a:r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','</a:t>
              </a:r>
              <a:r>
                <a: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화</a:t>
              </a:r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','</a:t>
              </a:r>
              <a:r>
                <a: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수</a:t>
              </a:r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','</a:t>
              </a:r>
              <a:r>
                <a: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목</a:t>
              </a:r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','</a:t>
              </a:r>
              <a:r>
                <a: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금</a:t>
              </a:r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','</a:t>
              </a:r>
              <a:r>
                <a: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토</a:t>
              </a:r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']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total = 0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for i in range(1,year):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total += 365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if( ((i%4==0) and (i%100!=0)) or (i%400==0)):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    total += 1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    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for i in range(month-1):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if( ((i%4==0) and (i%100!=0)) or (i%400==0)):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    total += m_days[1][i]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else: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    total += m_days[0][i]</a:t>
              </a:r>
            </a:p>
            <a:p>
              <a:endParaRPr lang="en-US" altLang="ko-KR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total += day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print(week[total%7]+"</a:t>
              </a:r>
              <a:r>
                <a: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요일</a:t>
              </a:r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")</a:t>
              </a:r>
            </a:p>
          </p:txBody>
        </p:sp>
      </p:grp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ACD53CB6-6FB9-4043-8714-CEB42B9937AD}"/>
              </a:ext>
            </a:extLst>
          </p:cNvPr>
          <p:cNvSpPr/>
          <p:nvPr/>
        </p:nvSpPr>
        <p:spPr>
          <a:xfrm>
            <a:off x="2920575" y="1483784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25603733-FA9D-4CA4-923C-F354B9AF9F8F}"/>
              </a:ext>
            </a:extLst>
          </p:cNvPr>
          <p:cNvSpPr/>
          <p:nvPr/>
        </p:nvSpPr>
        <p:spPr>
          <a:xfrm>
            <a:off x="2920575" y="1817071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E9D95A47-B2D0-4BDE-AE1B-A58CD175F800}"/>
              </a:ext>
            </a:extLst>
          </p:cNvPr>
          <p:cNvSpPr/>
          <p:nvPr/>
        </p:nvSpPr>
        <p:spPr>
          <a:xfrm>
            <a:off x="2920575" y="2150358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646C643A-C5EE-4C21-ABD9-CC80AA716482}"/>
              </a:ext>
            </a:extLst>
          </p:cNvPr>
          <p:cNvSpPr/>
          <p:nvPr/>
        </p:nvSpPr>
        <p:spPr>
          <a:xfrm>
            <a:off x="2920575" y="2483645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B2569EA-F864-4AA0-84D2-50456B509DA4}"/>
              </a:ext>
            </a:extLst>
          </p:cNvPr>
          <p:cNvSpPr/>
          <p:nvPr/>
        </p:nvSpPr>
        <p:spPr>
          <a:xfrm>
            <a:off x="920552" y="2240868"/>
            <a:ext cx="5940660" cy="435648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5328586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/>
              <a:t>연습문제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C8A84BF-0139-40DF-83FB-836AEA914391}"/>
              </a:ext>
            </a:extLst>
          </p:cNvPr>
          <p:cNvSpPr/>
          <p:nvPr/>
        </p:nvSpPr>
        <p:spPr>
          <a:xfrm>
            <a:off x="6573180" y="1808820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16B1398-02A3-4C82-9051-3D0E72CA7F54}"/>
              </a:ext>
            </a:extLst>
          </p:cNvPr>
          <p:cNvSpPr/>
          <p:nvPr/>
        </p:nvSpPr>
        <p:spPr>
          <a:xfrm>
            <a:off x="7077236" y="1808820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DDAF0AD-2155-47A7-9EFB-26CDD8362861}"/>
              </a:ext>
            </a:extLst>
          </p:cNvPr>
          <p:cNvSpPr/>
          <p:nvPr/>
        </p:nvSpPr>
        <p:spPr>
          <a:xfrm>
            <a:off x="7581292" y="1808820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BC529AD-AB8A-40B0-93D7-AC7A00A9EA90}"/>
              </a:ext>
            </a:extLst>
          </p:cNvPr>
          <p:cNvSpPr/>
          <p:nvPr/>
        </p:nvSpPr>
        <p:spPr>
          <a:xfrm>
            <a:off x="8085348" y="1808820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9523729-0947-4CA8-BD40-2E8393BF12BF}"/>
              </a:ext>
            </a:extLst>
          </p:cNvPr>
          <p:cNvSpPr/>
          <p:nvPr/>
        </p:nvSpPr>
        <p:spPr>
          <a:xfrm>
            <a:off x="8589404" y="1808820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52253717-C414-49FE-A382-538E6E8159EB}"/>
              </a:ext>
            </a:extLst>
          </p:cNvPr>
          <p:cNvSpPr/>
          <p:nvPr/>
        </p:nvSpPr>
        <p:spPr>
          <a:xfrm>
            <a:off x="6573180" y="2312876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353096EB-61F5-447A-A7A9-8B3FF6888643}"/>
              </a:ext>
            </a:extLst>
          </p:cNvPr>
          <p:cNvSpPr/>
          <p:nvPr/>
        </p:nvSpPr>
        <p:spPr>
          <a:xfrm>
            <a:off x="7077236" y="2312876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B84E0BCA-DCA2-454C-B9A2-9970995F1CDF}"/>
              </a:ext>
            </a:extLst>
          </p:cNvPr>
          <p:cNvSpPr/>
          <p:nvPr/>
        </p:nvSpPr>
        <p:spPr>
          <a:xfrm>
            <a:off x="7581292" y="2312876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69E42D14-43D7-4A44-9CF2-CFE5FDC2C8CA}"/>
              </a:ext>
            </a:extLst>
          </p:cNvPr>
          <p:cNvSpPr/>
          <p:nvPr/>
        </p:nvSpPr>
        <p:spPr>
          <a:xfrm>
            <a:off x="8085348" y="2312876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6F188C73-D32D-4B9E-BD42-C7A38D7C2440}"/>
              </a:ext>
            </a:extLst>
          </p:cNvPr>
          <p:cNvSpPr/>
          <p:nvPr/>
        </p:nvSpPr>
        <p:spPr>
          <a:xfrm>
            <a:off x="8589404" y="2312876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331B688-72F7-4DAF-B90D-7C24855BC978}"/>
              </a:ext>
            </a:extLst>
          </p:cNvPr>
          <p:cNvSpPr/>
          <p:nvPr/>
        </p:nvSpPr>
        <p:spPr>
          <a:xfrm>
            <a:off x="6573180" y="281693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32F0F9CA-9669-46F4-8225-4BAD90266762}"/>
              </a:ext>
            </a:extLst>
          </p:cNvPr>
          <p:cNvSpPr/>
          <p:nvPr/>
        </p:nvSpPr>
        <p:spPr>
          <a:xfrm>
            <a:off x="7077236" y="281693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87C47A88-6208-45AD-9BF9-6A9F63CD63CE}"/>
              </a:ext>
            </a:extLst>
          </p:cNvPr>
          <p:cNvSpPr/>
          <p:nvPr/>
        </p:nvSpPr>
        <p:spPr>
          <a:xfrm>
            <a:off x="7581292" y="281693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7BC4CEE4-97F1-405E-81D6-6D453B08AB66}"/>
              </a:ext>
            </a:extLst>
          </p:cNvPr>
          <p:cNvSpPr/>
          <p:nvPr/>
        </p:nvSpPr>
        <p:spPr>
          <a:xfrm>
            <a:off x="8085348" y="281693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D8373F56-60A7-4C40-BD27-B5EADFC4397D}"/>
              </a:ext>
            </a:extLst>
          </p:cNvPr>
          <p:cNvSpPr/>
          <p:nvPr/>
        </p:nvSpPr>
        <p:spPr>
          <a:xfrm>
            <a:off x="8589404" y="281693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3258D7E6-D3C9-40E1-9E63-07F3D1D9C5FB}"/>
              </a:ext>
            </a:extLst>
          </p:cNvPr>
          <p:cNvSpPr/>
          <p:nvPr/>
        </p:nvSpPr>
        <p:spPr>
          <a:xfrm>
            <a:off x="6573180" y="3320988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31CC5895-4C8F-48CE-82C3-9A846CDBD865}"/>
              </a:ext>
            </a:extLst>
          </p:cNvPr>
          <p:cNvSpPr/>
          <p:nvPr/>
        </p:nvSpPr>
        <p:spPr>
          <a:xfrm>
            <a:off x="7077236" y="3320988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F2B79146-4E98-4E9C-8BD6-1DCF671DA6AC}"/>
              </a:ext>
            </a:extLst>
          </p:cNvPr>
          <p:cNvSpPr/>
          <p:nvPr/>
        </p:nvSpPr>
        <p:spPr>
          <a:xfrm>
            <a:off x="7581292" y="3320988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D7C33A9C-780D-443A-B0D6-596CBD8CAB4C}"/>
              </a:ext>
            </a:extLst>
          </p:cNvPr>
          <p:cNvSpPr/>
          <p:nvPr/>
        </p:nvSpPr>
        <p:spPr>
          <a:xfrm>
            <a:off x="8085348" y="3320988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AAAF1097-D9B9-49CB-BC88-885A163F488A}"/>
              </a:ext>
            </a:extLst>
          </p:cNvPr>
          <p:cNvSpPr/>
          <p:nvPr/>
        </p:nvSpPr>
        <p:spPr>
          <a:xfrm>
            <a:off x="8589404" y="3320988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C094DAB5-99C0-4D2A-8A42-88D6ED4DF90B}"/>
              </a:ext>
            </a:extLst>
          </p:cNvPr>
          <p:cNvSpPr/>
          <p:nvPr/>
        </p:nvSpPr>
        <p:spPr>
          <a:xfrm>
            <a:off x="6573180" y="3825044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B92FEB47-C67D-4E81-A2CB-40EDB59165A6}"/>
              </a:ext>
            </a:extLst>
          </p:cNvPr>
          <p:cNvSpPr/>
          <p:nvPr/>
        </p:nvSpPr>
        <p:spPr>
          <a:xfrm>
            <a:off x="7077236" y="3825044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6050E29F-66A8-4AE2-B37D-0C55DA0F82CA}"/>
              </a:ext>
            </a:extLst>
          </p:cNvPr>
          <p:cNvSpPr/>
          <p:nvPr/>
        </p:nvSpPr>
        <p:spPr>
          <a:xfrm>
            <a:off x="7581292" y="3825044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1897E530-07C1-496B-B837-241AE9F9D5A4}"/>
              </a:ext>
            </a:extLst>
          </p:cNvPr>
          <p:cNvSpPr/>
          <p:nvPr/>
        </p:nvSpPr>
        <p:spPr>
          <a:xfrm>
            <a:off x="8085348" y="3825044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25B4FB17-E928-43A9-A5D6-DD68AAE0EAD0}"/>
              </a:ext>
            </a:extLst>
          </p:cNvPr>
          <p:cNvSpPr/>
          <p:nvPr/>
        </p:nvSpPr>
        <p:spPr>
          <a:xfrm>
            <a:off x="8589404" y="3825044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C52CB8-CBAE-422A-B4FD-D2669127E2CC}"/>
              </a:ext>
            </a:extLst>
          </p:cNvPr>
          <p:cNvSpPr txBox="1"/>
          <p:nvPr/>
        </p:nvSpPr>
        <p:spPr>
          <a:xfrm>
            <a:off x="236476" y="980728"/>
            <a:ext cx="4996881" cy="4801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n = 5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a = [[0,0,0,0,0],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     [0,0,0,0,0],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     [0,0,0,0,0],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     [0,0,0,0,0],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     [0,0,0,0,0]]</a:t>
            </a:r>
          </a:p>
          <a:p>
            <a:pPr algn="l"/>
            <a:endParaRPr lang="en-US" altLang="ko-KR"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count=1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for i in range(n):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    for j in range(n):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        a[i][j] = count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        count += 1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for i in range(n):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    for j in range(n):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        print( "%4d"% a[i][j], end="")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    print()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6B655FC7-7F60-4F3C-85B9-933819192534}"/>
              </a:ext>
            </a:extLst>
          </p:cNvPr>
          <p:cNvSpPr/>
          <p:nvPr/>
        </p:nvSpPr>
        <p:spPr>
          <a:xfrm>
            <a:off x="6079408" y="1808820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14278FE8-2796-42FB-B3AD-484C4520F93F}"/>
              </a:ext>
            </a:extLst>
          </p:cNvPr>
          <p:cNvSpPr/>
          <p:nvPr/>
        </p:nvSpPr>
        <p:spPr>
          <a:xfrm>
            <a:off x="6079408" y="2312876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92F1D76A-3AEB-49C6-997B-258BB168BC53}"/>
              </a:ext>
            </a:extLst>
          </p:cNvPr>
          <p:cNvSpPr/>
          <p:nvPr/>
        </p:nvSpPr>
        <p:spPr>
          <a:xfrm>
            <a:off x="6079408" y="2816932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54F78534-2B3F-48B9-8ADE-E1105B72A4BB}"/>
              </a:ext>
            </a:extLst>
          </p:cNvPr>
          <p:cNvSpPr/>
          <p:nvPr/>
        </p:nvSpPr>
        <p:spPr>
          <a:xfrm>
            <a:off x="6079408" y="3320988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D0B33E7F-BD34-4EEA-B5CC-7390966BFCF1}"/>
              </a:ext>
            </a:extLst>
          </p:cNvPr>
          <p:cNvSpPr/>
          <p:nvPr/>
        </p:nvSpPr>
        <p:spPr>
          <a:xfrm>
            <a:off x="6079408" y="3825044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1078FDA0-CCF3-4509-8931-948F17722D78}"/>
              </a:ext>
            </a:extLst>
          </p:cNvPr>
          <p:cNvSpPr/>
          <p:nvPr/>
        </p:nvSpPr>
        <p:spPr>
          <a:xfrm>
            <a:off x="6580737" y="1304764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2797C827-CAF9-4DD9-9C79-3EDD15F59DFB}"/>
              </a:ext>
            </a:extLst>
          </p:cNvPr>
          <p:cNvSpPr/>
          <p:nvPr/>
        </p:nvSpPr>
        <p:spPr>
          <a:xfrm>
            <a:off x="7084793" y="1304764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67D6B259-E6B3-4747-9E5C-5F2543C1D64B}"/>
              </a:ext>
            </a:extLst>
          </p:cNvPr>
          <p:cNvSpPr/>
          <p:nvPr/>
        </p:nvSpPr>
        <p:spPr>
          <a:xfrm>
            <a:off x="7588849" y="1304764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EC9EB923-AC6C-461D-BCDA-ECA7AFDED6A9}"/>
              </a:ext>
            </a:extLst>
          </p:cNvPr>
          <p:cNvSpPr/>
          <p:nvPr/>
        </p:nvSpPr>
        <p:spPr>
          <a:xfrm>
            <a:off x="8092905" y="1304764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8BEA6D1B-4B67-4F2E-AC65-1F4F8BAD2555}"/>
              </a:ext>
            </a:extLst>
          </p:cNvPr>
          <p:cNvSpPr/>
          <p:nvPr/>
        </p:nvSpPr>
        <p:spPr>
          <a:xfrm>
            <a:off x="8596961" y="1304764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48947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D3BDE1A2-5AFC-4F82-BE1B-99F4ADAC21E1}"/>
              </a:ext>
            </a:extLst>
          </p:cNvPr>
          <p:cNvGrpSpPr/>
          <p:nvPr/>
        </p:nvGrpSpPr>
        <p:grpSpPr>
          <a:xfrm>
            <a:off x="1236625" y="1538986"/>
            <a:ext cx="2484356" cy="4861060"/>
            <a:chOff x="941213" y="540943"/>
            <a:chExt cx="3012707" cy="5894868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F18788E4-C4DF-4ECC-8FFD-46DC8451CC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56667" r="93771"/>
            <a:stretch/>
          </p:blipFill>
          <p:spPr>
            <a:xfrm>
              <a:off x="941213" y="540943"/>
              <a:ext cx="3012707" cy="5894868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6E56A433-BDBD-44AB-A65A-C7D7A9131578}"/>
                </a:ext>
              </a:extLst>
            </p:cNvPr>
            <p:cNvSpPr/>
            <p:nvPr/>
          </p:nvSpPr>
          <p:spPr>
            <a:xfrm>
              <a:off x="1490153" y="1493541"/>
              <a:ext cx="2374306" cy="38501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08"/>
            </a:p>
          </p:txBody>
        </p:sp>
      </p:grp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아나콘다 설치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1-3 </a:t>
            </a:r>
            <a:r>
              <a:rPr lang="ko-KR" altLang="en-US">
                <a:latin typeface="+mj-ea"/>
                <a:ea typeface="+mj-ea"/>
              </a:rPr>
              <a:t>파이썬 개발 환경 설정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A77DEEC-3361-4A45-94FE-FD5ECBAB56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4468" y="796642"/>
            <a:ext cx="784887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아나콘다 파워 쉘 실행</a:t>
            </a:r>
          </a:p>
        </p:txBody>
      </p:sp>
    </p:spTree>
    <p:extLst>
      <p:ext uri="{BB962C8B-B14F-4D97-AF65-F5344CB8AC3E}">
        <p14:creationId xmlns:p14="http://schemas.microsoft.com/office/powerpoint/2010/main" val="4243962958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/>
              <a:t>연습문제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C8A84BF-0139-40DF-83FB-836AEA914391}"/>
              </a:ext>
            </a:extLst>
          </p:cNvPr>
          <p:cNvSpPr/>
          <p:nvPr/>
        </p:nvSpPr>
        <p:spPr>
          <a:xfrm>
            <a:off x="6441795" y="1160748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16B1398-02A3-4C82-9051-3D0E72CA7F54}"/>
              </a:ext>
            </a:extLst>
          </p:cNvPr>
          <p:cNvSpPr/>
          <p:nvPr/>
        </p:nvSpPr>
        <p:spPr>
          <a:xfrm>
            <a:off x="6945851" y="1160748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DDAF0AD-2155-47A7-9EFB-26CDD8362861}"/>
              </a:ext>
            </a:extLst>
          </p:cNvPr>
          <p:cNvSpPr/>
          <p:nvPr/>
        </p:nvSpPr>
        <p:spPr>
          <a:xfrm>
            <a:off x="7449907" y="1160748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BC529AD-AB8A-40B0-93D7-AC7A00A9EA90}"/>
              </a:ext>
            </a:extLst>
          </p:cNvPr>
          <p:cNvSpPr/>
          <p:nvPr/>
        </p:nvSpPr>
        <p:spPr>
          <a:xfrm>
            <a:off x="7953963" y="1160748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9523729-0947-4CA8-BD40-2E8393BF12BF}"/>
              </a:ext>
            </a:extLst>
          </p:cNvPr>
          <p:cNvSpPr/>
          <p:nvPr/>
        </p:nvSpPr>
        <p:spPr>
          <a:xfrm>
            <a:off x="8458019" y="1160748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52253717-C414-49FE-A382-538E6E8159EB}"/>
              </a:ext>
            </a:extLst>
          </p:cNvPr>
          <p:cNvSpPr/>
          <p:nvPr/>
        </p:nvSpPr>
        <p:spPr>
          <a:xfrm>
            <a:off x="6441795" y="1664804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353096EB-61F5-447A-A7A9-8B3FF6888643}"/>
              </a:ext>
            </a:extLst>
          </p:cNvPr>
          <p:cNvSpPr/>
          <p:nvPr/>
        </p:nvSpPr>
        <p:spPr>
          <a:xfrm>
            <a:off x="6945851" y="1664804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B84E0BCA-DCA2-454C-B9A2-9970995F1CDF}"/>
              </a:ext>
            </a:extLst>
          </p:cNvPr>
          <p:cNvSpPr/>
          <p:nvPr/>
        </p:nvSpPr>
        <p:spPr>
          <a:xfrm>
            <a:off x="7449907" y="1664804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69E42D14-43D7-4A44-9CF2-CFE5FDC2C8CA}"/>
              </a:ext>
            </a:extLst>
          </p:cNvPr>
          <p:cNvSpPr/>
          <p:nvPr/>
        </p:nvSpPr>
        <p:spPr>
          <a:xfrm>
            <a:off x="7953963" y="1664804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6F188C73-D32D-4B9E-BD42-C7A38D7C2440}"/>
              </a:ext>
            </a:extLst>
          </p:cNvPr>
          <p:cNvSpPr/>
          <p:nvPr/>
        </p:nvSpPr>
        <p:spPr>
          <a:xfrm>
            <a:off x="8458019" y="1664804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331B688-72F7-4DAF-B90D-7C24855BC978}"/>
              </a:ext>
            </a:extLst>
          </p:cNvPr>
          <p:cNvSpPr/>
          <p:nvPr/>
        </p:nvSpPr>
        <p:spPr>
          <a:xfrm>
            <a:off x="6441795" y="2168860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32F0F9CA-9669-46F4-8225-4BAD90266762}"/>
              </a:ext>
            </a:extLst>
          </p:cNvPr>
          <p:cNvSpPr/>
          <p:nvPr/>
        </p:nvSpPr>
        <p:spPr>
          <a:xfrm>
            <a:off x="6945851" y="2168860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87C47A88-6208-45AD-9BF9-6A9F63CD63CE}"/>
              </a:ext>
            </a:extLst>
          </p:cNvPr>
          <p:cNvSpPr/>
          <p:nvPr/>
        </p:nvSpPr>
        <p:spPr>
          <a:xfrm>
            <a:off x="7449907" y="2168860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7BC4CEE4-97F1-405E-81D6-6D453B08AB66}"/>
              </a:ext>
            </a:extLst>
          </p:cNvPr>
          <p:cNvSpPr/>
          <p:nvPr/>
        </p:nvSpPr>
        <p:spPr>
          <a:xfrm>
            <a:off x="7953963" y="2168860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D8373F56-60A7-4C40-BD27-B5EADFC4397D}"/>
              </a:ext>
            </a:extLst>
          </p:cNvPr>
          <p:cNvSpPr/>
          <p:nvPr/>
        </p:nvSpPr>
        <p:spPr>
          <a:xfrm>
            <a:off x="8458019" y="2168860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3258D7E6-D3C9-40E1-9E63-07F3D1D9C5FB}"/>
              </a:ext>
            </a:extLst>
          </p:cNvPr>
          <p:cNvSpPr/>
          <p:nvPr/>
        </p:nvSpPr>
        <p:spPr>
          <a:xfrm>
            <a:off x="6441795" y="2672916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31CC5895-4C8F-48CE-82C3-9A846CDBD865}"/>
              </a:ext>
            </a:extLst>
          </p:cNvPr>
          <p:cNvSpPr/>
          <p:nvPr/>
        </p:nvSpPr>
        <p:spPr>
          <a:xfrm>
            <a:off x="6945851" y="2672916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F2B79146-4E98-4E9C-8BD6-1DCF671DA6AC}"/>
              </a:ext>
            </a:extLst>
          </p:cNvPr>
          <p:cNvSpPr/>
          <p:nvPr/>
        </p:nvSpPr>
        <p:spPr>
          <a:xfrm>
            <a:off x="7449907" y="2672916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D7C33A9C-780D-443A-B0D6-596CBD8CAB4C}"/>
              </a:ext>
            </a:extLst>
          </p:cNvPr>
          <p:cNvSpPr/>
          <p:nvPr/>
        </p:nvSpPr>
        <p:spPr>
          <a:xfrm>
            <a:off x="7953963" y="2672916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AAAF1097-D9B9-49CB-BC88-885A163F488A}"/>
              </a:ext>
            </a:extLst>
          </p:cNvPr>
          <p:cNvSpPr/>
          <p:nvPr/>
        </p:nvSpPr>
        <p:spPr>
          <a:xfrm>
            <a:off x="8458019" y="2672916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C094DAB5-99C0-4D2A-8A42-88D6ED4DF90B}"/>
              </a:ext>
            </a:extLst>
          </p:cNvPr>
          <p:cNvSpPr/>
          <p:nvPr/>
        </p:nvSpPr>
        <p:spPr>
          <a:xfrm>
            <a:off x="6441795" y="317697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B92FEB47-C67D-4E81-A2CB-40EDB59165A6}"/>
              </a:ext>
            </a:extLst>
          </p:cNvPr>
          <p:cNvSpPr/>
          <p:nvPr/>
        </p:nvSpPr>
        <p:spPr>
          <a:xfrm>
            <a:off x="6945851" y="317697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6050E29F-66A8-4AE2-B37D-0C55DA0F82CA}"/>
              </a:ext>
            </a:extLst>
          </p:cNvPr>
          <p:cNvSpPr/>
          <p:nvPr/>
        </p:nvSpPr>
        <p:spPr>
          <a:xfrm>
            <a:off x="7449907" y="317697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1897E530-07C1-496B-B837-241AE9F9D5A4}"/>
              </a:ext>
            </a:extLst>
          </p:cNvPr>
          <p:cNvSpPr/>
          <p:nvPr/>
        </p:nvSpPr>
        <p:spPr>
          <a:xfrm>
            <a:off x="7953963" y="317697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25B4FB17-E928-43A9-A5D6-DD68AAE0EAD0}"/>
              </a:ext>
            </a:extLst>
          </p:cNvPr>
          <p:cNvSpPr/>
          <p:nvPr/>
        </p:nvSpPr>
        <p:spPr>
          <a:xfrm>
            <a:off x="8458019" y="317697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C52CB8-CBAE-422A-B4FD-D2669127E2CC}"/>
              </a:ext>
            </a:extLst>
          </p:cNvPr>
          <p:cNvSpPr txBox="1"/>
          <p:nvPr/>
        </p:nvSpPr>
        <p:spPr>
          <a:xfrm>
            <a:off x="236476" y="980728"/>
            <a:ext cx="4996881" cy="4801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n = 5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a = [[0,0,0,0,0],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     [0,0,0,0,0],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     [0,0,0,0,0],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     [0,0,0,0,0],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     [0,0,0,0,0]]</a:t>
            </a:r>
          </a:p>
          <a:p>
            <a:pPr algn="l"/>
            <a:endParaRPr lang="en-US" altLang="ko-KR">
              <a:latin typeface="Consolas" panose="020B0609020204030204" pitchFamily="49" charset="0"/>
            </a:endParaRPr>
          </a:p>
          <a:p>
            <a:pPr algn="l"/>
            <a:r>
              <a:rPr lang="en-US" altLang="ko-KR" b="1">
                <a:latin typeface="Consolas" panose="020B0609020204030204" pitchFamily="49" charset="0"/>
              </a:rPr>
              <a:t>count=1</a:t>
            </a:r>
          </a:p>
          <a:p>
            <a:pPr algn="l"/>
            <a:r>
              <a:rPr lang="en-US" altLang="ko-KR" b="1">
                <a:latin typeface="Consolas" panose="020B0609020204030204" pitchFamily="49" charset="0"/>
              </a:rPr>
              <a:t>for i in range(n):</a:t>
            </a:r>
          </a:p>
          <a:p>
            <a:pPr algn="l"/>
            <a:r>
              <a:rPr lang="en-US" altLang="ko-KR" b="1">
                <a:latin typeface="Consolas" panose="020B0609020204030204" pitchFamily="49" charset="0"/>
              </a:rPr>
              <a:t>    for j in range(n):</a:t>
            </a:r>
          </a:p>
          <a:p>
            <a:pPr algn="l"/>
            <a:r>
              <a:rPr lang="en-US" altLang="ko-KR" b="1">
                <a:latin typeface="Consolas" panose="020B0609020204030204" pitchFamily="49" charset="0"/>
              </a:rPr>
              <a:t>        a[</a:t>
            </a:r>
            <a:r>
              <a:rPr lang="en-US" altLang="ko-KR" b="1">
                <a:solidFill>
                  <a:srgbClr val="FF0000"/>
                </a:solidFill>
                <a:latin typeface="Consolas" panose="020B0609020204030204" pitchFamily="49" charset="0"/>
              </a:rPr>
              <a:t>n-j-1</a:t>
            </a:r>
            <a:r>
              <a:rPr lang="en-US" altLang="ko-KR" b="1">
                <a:latin typeface="Consolas" panose="020B0609020204030204" pitchFamily="49" charset="0"/>
              </a:rPr>
              <a:t>][</a:t>
            </a:r>
            <a:r>
              <a:rPr lang="en-US" altLang="ko-KR" b="1">
                <a:solidFill>
                  <a:srgbClr val="FF0000"/>
                </a:solidFill>
                <a:latin typeface="Consolas" panose="020B0609020204030204" pitchFamily="49" charset="0"/>
              </a:rPr>
              <a:t>n-i-1</a:t>
            </a:r>
            <a:r>
              <a:rPr lang="en-US" altLang="ko-KR" b="1">
                <a:latin typeface="Consolas" panose="020B0609020204030204" pitchFamily="49" charset="0"/>
              </a:rPr>
              <a:t>] = count</a:t>
            </a:r>
          </a:p>
          <a:p>
            <a:pPr algn="l"/>
            <a:r>
              <a:rPr lang="en-US" altLang="ko-KR" b="1">
                <a:latin typeface="Consolas" panose="020B0609020204030204" pitchFamily="49" charset="0"/>
              </a:rPr>
              <a:t>        count += 1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for i in range(n):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    for j in range(n):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        print( "%4d"% a[i][j], end="")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    print()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6B655FC7-7F60-4F3C-85B9-933819192534}"/>
              </a:ext>
            </a:extLst>
          </p:cNvPr>
          <p:cNvSpPr/>
          <p:nvPr/>
        </p:nvSpPr>
        <p:spPr>
          <a:xfrm>
            <a:off x="5948023" y="1160748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14278FE8-2796-42FB-B3AD-484C4520F93F}"/>
              </a:ext>
            </a:extLst>
          </p:cNvPr>
          <p:cNvSpPr/>
          <p:nvPr/>
        </p:nvSpPr>
        <p:spPr>
          <a:xfrm>
            <a:off x="5948023" y="1664804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92F1D76A-3AEB-49C6-997B-258BB168BC53}"/>
              </a:ext>
            </a:extLst>
          </p:cNvPr>
          <p:cNvSpPr/>
          <p:nvPr/>
        </p:nvSpPr>
        <p:spPr>
          <a:xfrm>
            <a:off x="5948023" y="2168860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54F78534-2B3F-48B9-8ADE-E1105B72A4BB}"/>
              </a:ext>
            </a:extLst>
          </p:cNvPr>
          <p:cNvSpPr/>
          <p:nvPr/>
        </p:nvSpPr>
        <p:spPr>
          <a:xfrm>
            <a:off x="5948023" y="2672916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D0B33E7F-BD34-4EEA-B5CC-7390966BFCF1}"/>
              </a:ext>
            </a:extLst>
          </p:cNvPr>
          <p:cNvSpPr/>
          <p:nvPr/>
        </p:nvSpPr>
        <p:spPr>
          <a:xfrm>
            <a:off x="5948023" y="3176972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1078FDA0-CCF3-4509-8931-948F17722D78}"/>
              </a:ext>
            </a:extLst>
          </p:cNvPr>
          <p:cNvSpPr/>
          <p:nvPr/>
        </p:nvSpPr>
        <p:spPr>
          <a:xfrm>
            <a:off x="6449352" y="656692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2797C827-CAF9-4DD9-9C79-3EDD15F59DFB}"/>
              </a:ext>
            </a:extLst>
          </p:cNvPr>
          <p:cNvSpPr/>
          <p:nvPr/>
        </p:nvSpPr>
        <p:spPr>
          <a:xfrm>
            <a:off x="6953408" y="656692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67D6B259-E6B3-4747-9E5C-5F2543C1D64B}"/>
              </a:ext>
            </a:extLst>
          </p:cNvPr>
          <p:cNvSpPr/>
          <p:nvPr/>
        </p:nvSpPr>
        <p:spPr>
          <a:xfrm>
            <a:off x="7457464" y="656692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EC9EB923-AC6C-461D-BCDA-ECA7AFDED6A9}"/>
              </a:ext>
            </a:extLst>
          </p:cNvPr>
          <p:cNvSpPr/>
          <p:nvPr/>
        </p:nvSpPr>
        <p:spPr>
          <a:xfrm>
            <a:off x="7961520" y="656692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8BEA6D1B-4B67-4F2E-AC65-1F4F8BAD2555}"/>
              </a:ext>
            </a:extLst>
          </p:cNvPr>
          <p:cNvSpPr/>
          <p:nvPr/>
        </p:nvSpPr>
        <p:spPr>
          <a:xfrm>
            <a:off x="8465576" y="656692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16F68C-5500-4AB5-A4FD-443AE243296D}"/>
              </a:ext>
            </a:extLst>
          </p:cNvPr>
          <p:cNvSpPr txBox="1"/>
          <p:nvPr/>
        </p:nvSpPr>
        <p:spPr>
          <a:xfrm>
            <a:off x="5963220" y="4041068"/>
            <a:ext cx="52450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latin typeface="Consolas" panose="020B0609020204030204" pitchFamily="49" charset="0"/>
              </a:rPr>
              <a:t>44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34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24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14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04</a:t>
            </a:r>
            <a:endParaRPr lang="ko-KR" altLang="en-US" sz="2400"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1E6C215-98B6-45F1-A2F0-A4F2A7A0ED7F}"/>
              </a:ext>
            </a:extLst>
          </p:cNvPr>
          <p:cNvSpPr txBox="1"/>
          <p:nvPr/>
        </p:nvSpPr>
        <p:spPr>
          <a:xfrm>
            <a:off x="6753200" y="4041068"/>
            <a:ext cx="52450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latin typeface="Consolas" panose="020B0609020204030204" pitchFamily="49" charset="0"/>
              </a:rPr>
              <a:t>43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33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23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13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03</a:t>
            </a:r>
            <a:endParaRPr lang="ko-KR" altLang="en-US" sz="2400">
              <a:latin typeface="Consolas" panose="020B0609020204030204" pitchFamily="49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7873A9E-B66F-4239-95D0-4E4857FE8C3C}"/>
              </a:ext>
            </a:extLst>
          </p:cNvPr>
          <p:cNvSpPr txBox="1"/>
          <p:nvPr/>
        </p:nvSpPr>
        <p:spPr>
          <a:xfrm>
            <a:off x="7617296" y="4041068"/>
            <a:ext cx="52450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latin typeface="Consolas" panose="020B0609020204030204" pitchFamily="49" charset="0"/>
              </a:rPr>
              <a:t>42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32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22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12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02</a:t>
            </a:r>
            <a:endParaRPr lang="ko-KR" altLang="en-US" sz="2400">
              <a:latin typeface="Consolas" panose="020B0609020204030204" pitchFamily="49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CD78EAA-C05E-413F-A826-38CD00FF7A9C}"/>
              </a:ext>
            </a:extLst>
          </p:cNvPr>
          <p:cNvSpPr txBox="1"/>
          <p:nvPr/>
        </p:nvSpPr>
        <p:spPr>
          <a:xfrm>
            <a:off x="8518282" y="4041068"/>
            <a:ext cx="52450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latin typeface="Consolas" panose="020B0609020204030204" pitchFamily="49" charset="0"/>
              </a:rPr>
              <a:t>41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31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21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11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01</a:t>
            </a:r>
            <a:endParaRPr lang="ko-KR" altLang="en-US" sz="2400">
              <a:latin typeface="Consolas" panose="020B0609020204030204" pitchFamily="49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3C351F7-30E9-482F-ADDB-D4E92464CE95}"/>
              </a:ext>
            </a:extLst>
          </p:cNvPr>
          <p:cNvSpPr txBox="1"/>
          <p:nvPr/>
        </p:nvSpPr>
        <p:spPr>
          <a:xfrm>
            <a:off x="9309484" y="4041068"/>
            <a:ext cx="52450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latin typeface="Consolas" panose="020B0609020204030204" pitchFamily="49" charset="0"/>
              </a:rPr>
              <a:t>40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30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20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10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00</a:t>
            </a:r>
            <a:endParaRPr lang="ko-KR" altLang="en-US" sz="240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4184823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/>
              <a:t>연습문제</a:t>
            </a:r>
            <a:endParaRPr lang="en-US" altLang="ko-KR" sz="2400" b="1">
              <a:latin typeface="+mj-ea"/>
              <a:ea typeface="+mj-ea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28938354-27A4-4742-9431-A612FCC15545}"/>
              </a:ext>
            </a:extLst>
          </p:cNvPr>
          <p:cNvGrpSpPr/>
          <p:nvPr/>
        </p:nvGrpSpPr>
        <p:grpSpPr>
          <a:xfrm>
            <a:off x="6441795" y="1160748"/>
            <a:ext cx="2520280" cy="2520280"/>
            <a:chOff x="6441795" y="1160748"/>
            <a:chExt cx="2520280" cy="2520280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1C8A84BF-0139-40DF-83FB-836AEA914391}"/>
                </a:ext>
              </a:extLst>
            </p:cNvPr>
            <p:cNvSpPr/>
            <p:nvPr/>
          </p:nvSpPr>
          <p:spPr>
            <a:xfrm>
              <a:off x="6441795" y="1160748"/>
              <a:ext cx="504056" cy="504056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516B1398-02A3-4C82-9051-3D0E72CA7F54}"/>
                </a:ext>
              </a:extLst>
            </p:cNvPr>
            <p:cNvSpPr/>
            <p:nvPr/>
          </p:nvSpPr>
          <p:spPr>
            <a:xfrm>
              <a:off x="6945851" y="1160748"/>
              <a:ext cx="504056" cy="504056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4DDAF0AD-2155-47A7-9EFB-26CDD8362861}"/>
                </a:ext>
              </a:extLst>
            </p:cNvPr>
            <p:cNvSpPr/>
            <p:nvPr/>
          </p:nvSpPr>
          <p:spPr>
            <a:xfrm>
              <a:off x="7449907" y="1160748"/>
              <a:ext cx="504056" cy="504056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1BC529AD-AB8A-40B0-93D7-AC7A00A9EA90}"/>
                </a:ext>
              </a:extLst>
            </p:cNvPr>
            <p:cNvSpPr/>
            <p:nvPr/>
          </p:nvSpPr>
          <p:spPr>
            <a:xfrm>
              <a:off x="7953963" y="1160748"/>
              <a:ext cx="504056" cy="504056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59523729-0947-4CA8-BD40-2E8393BF12BF}"/>
                </a:ext>
              </a:extLst>
            </p:cNvPr>
            <p:cNvSpPr/>
            <p:nvPr/>
          </p:nvSpPr>
          <p:spPr>
            <a:xfrm>
              <a:off x="8458019" y="1160748"/>
              <a:ext cx="504056" cy="504056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52253717-C414-49FE-A382-538E6E8159EB}"/>
                </a:ext>
              </a:extLst>
            </p:cNvPr>
            <p:cNvSpPr/>
            <p:nvPr/>
          </p:nvSpPr>
          <p:spPr>
            <a:xfrm>
              <a:off x="6441795" y="1664804"/>
              <a:ext cx="504056" cy="504056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353096EB-61F5-447A-A7A9-8B3FF6888643}"/>
                </a:ext>
              </a:extLst>
            </p:cNvPr>
            <p:cNvSpPr/>
            <p:nvPr/>
          </p:nvSpPr>
          <p:spPr>
            <a:xfrm>
              <a:off x="6945851" y="1664804"/>
              <a:ext cx="504056" cy="504056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B84E0BCA-DCA2-454C-B9A2-9970995F1CDF}"/>
                </a:ext>
              </a:extLst>
            </p:cNvPr>
            <p:cNvSpPr/>
            <p:nvPr/>
          </p:nvSpPr>
          <p:spPr>
            <a:xfrm>
              <a:off x="7449907" y="1664804"/>
              <a:ext cx="504056" cy="504056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69E42D14-43D7-4A44-9CF2-CFE5FDC2C8CA}"/>
                </a:ext>
              </a:extLst>
            </p:cNvPr>
            <p:cNvSpPr/>
            <p:nvPr/>
          </p:nvSpPr>
          <p:spPr>
            <a:xfrm>
              <a:off x="7953963" y="1664804"/>
              <a:ext cx="504056" cy="504056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6F188C73-D32D-4B9E-BD42-C7A38D7C2440}"/>
                </a:ext>
              </a:extLst>
            </p:cNvPr>
            <p:cNvSpPr/>
            <p:nvPr/>
          </p:nvSpPr>
          <p:spPr>
            <a:xfrm>
              <a:off x="8458019" y="1664804"/>
              <a:ext cx="504056" cy="504056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C331B688-72F7-4DAF-B90D-7C24855BC978}"/>
                </a:ext>
              </a:extLst>
            </p:cNvPr>
            <p:cNvSpPr/>
            <p:nvPr/>
          </p:nvSpPr>
          <p:spPr>
            <a:xfrm>
              <a:off x="6441795" y="2168860"/>
              <a:ext cx="504056" cy="504056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32F0F9CA-9669-46F4-8225-4BAD90266762}"/>
                </a:ext>
              </a:extLst>
            </p:cNvPr>
            <p:cNvSpPr/>
            <p:nvPr/>
          </p:nvSpPr>
          <p:spPr>
            <a:xfrm>
              <a:off x="6945851" y="2168860"/>
              <a:ext cx="504056" cy="504056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87C47A88-6208-45AD-9BF9-6A9F63CD63CE}"/>
                </a:ext>
              </a:extLst>
            </p:cNvPr>
            <p:cNvSpPr/>
            <p:nvPr/>
          </p:nvSpPr>
          <p:spPr>
            <a:xfrm>
              <a:off x="7449907" y="2168860"/>
              <a:ext cx="504056" cy="504056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7BC4CEE4-97F1-405E-81D6-6D453B08AB66}"/>
                </a:ext>
              </a:extLst>
            </p:cNvPr>
            <p:cNvSpPr/>
            <p:nvPr/>
          </p:nvSpPr>
          <p:spPr>
            <a:xfrm>
              <a:off x="7953963" y="2168860"/>
              <a:ext cx="504056" cy="504056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D8373F56-60A7-4C40-BD27-B5EADFC4397D}"/>
                </a:ext>
              </a:extLst>
            </p:cNvPr>
            <p:cNvSpPr/>
            <p:nvPr/>
          </p:nvSpPr>
          <p:spPr>
            <a:xfrm>
              <a:off x="8458019" y="2168860"/>
              <a:ext cx="504056" cy="504056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3258D7E6-D3C9-40E1-9E63-07F3D1D9C5FB}"/>
                </a:ext>
              </a:extLst>
            </p:cNvPr>
            <p:cNvSpPr/>
            <p:nvPr/>
          </p:nvSpPr>
          <p:spPr>
            <a:xfrm>
              <a:off x="6441795" y="2672916"/>
              <a:ext cx="504056" cy="504056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31CC5895-4C8F-48CE-82C3-9A846CDBD865}"/>
                </a:ext>
              </a:extLst>
            </p:cNvPr>
            <p:cNvSpPr/>
            <p:nvPr/>
          </p:nvSpPr>
          <p:spPr>
            <a:xfrm>
              <a:off x="6945851" y="2672916"/>
              <a:ext cx="504056" cy="504056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F2B79146-4E98-4E9C-8BD6-1DCF671DA6AC}"/>
                </a:ext>
              </a:extLst>
            </p:cNvPr>
            <p:cNvSpPr/>
            <p:nvPr/>
          </p:nvSpPr>
          <p:spPr>
            <a:xfrm>
              <a:off x="7449907" y="2672916"/>
              <a:ext cx="504056" cy="504056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D7C33A9C-780D-443A-B0D6-596CBD8CAB4C}"/>
                </a:ext>
              </a:extLst>
            </p:cNvPr>
            <p:cNvSpPr/>
            <p:nvPr/>
          </p:nvSpPr>
          <p:spPr>
            <a:xfrm>
              <a:off x="7953963" y="2672916"/>
              <a:ext cx="504056" cy="504056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AAAF1097-D9B9-49CB-BC88-885A163F488A}"/>
                </a:ext>
              </a:extLst>
            </p:cNvPr>
            <p:cNvSpPr/>
            <p:nvPr/>
          </p:nvSpPr>
          <p:spPr>
            <a:xfrm>
              <a:off x="8458019" y="2672916"/>
              <a:ext cx="504056" cy="504056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C094DAB5-99C0-4D2A-8A42-88D6ED4DF90B}"/>
                </a:ext>
              </a:extLst>
            </p:cNvPr>
            <p:cNvSpPr/>
            <p:nvPr/>
          </p:nvSpPr>
          <p:spPr>
            <a:xfrm>
              <a:off x="6441795" y="3176972"/>
              <a:ext cx="504056" cy="504056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B92FEB47-C67D-4E81-A2CB-40EDB59165A6}"/>
                </a:ext>
              </a:extLst>
            </p:cNvPr>
            <p:cNvSpPr/>
            <p:nvPr/>
          </p:nvSpPr>
          <p:spPr>
            <a:xfrm>
              <a:off x="6945851" y="3176972"/>
              <a:ext cx="504056" cy="504056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6050E29F-66A8-4AE2-B37D-0C55DA0F82CA}"/>
                </a:ext>
              </a:extLst>
            </p:cNvPr>
            <p:cNvSpPr/>
            <p:nvPr/>
          </p:nvSpPr>
          <p:spPr>
            <a:xfrm>
              <a:off x="7449907" y="3176972"/>
              <a:ext cx="504056" cy="504056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1897E530-07C1-496B-B837-241AE9F9D5A4}"/>
                </a:ext>
              </a:extLst>
            </p:cNvPr>
            <p:cNvSpPr/>
            <p:nvPr/>
          </p:nvSpPr>
          <p:spPr>
            <a:xfrm>
              <a:off x="7953963" y="3176972"/>
              <a:ext cx="504056" cy="504056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25B4FB17-E928-43A9-A5D6-DD68AAE0EAD0}"/>
                </a:ext>
              </a:extLst>
            </p:cNvPr>
            <p:cNvSpPr/>
            <p:nvPr/>
          </p:nvSpPr>
          <p:spPr>
            <a:xfrm>
              <a:off x="8458019" y="3176972"/>
              <a:ext cx="504056" cy="504056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40C52CB8-CBAE-422A-B4FD-D2669127E2CC}"/>
              </a:ext>
            </a:extLst>
          </p:cNvPr>
          <p:cNvSpPr txBox="1"/>
          <p:nvPr/>
        </p:nvSpPr>
        <p:spPr>
          <a:xfrm>
            <a:off x="420282" y="728700"/>
            <a:ext cx="4996881" cy="61863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n = 5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a = [[0,0,0,0,0],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     [0,0,0,0,0],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     [0,0,0,0,0],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     [0,0,0,0,0],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     [0,0,0,0,0]]</a:t>
            </a:r>
          </a:p>
          <a:p>
            <a:pPr algn="l"/>
            <a:endParaRPr lang="en-US" altLang="ko-KR">
              <a:latin typeface="Consolas" panose="020B0609020204030204" pitchFamily="49" charset="0"/>
            </a:endParaRPr>
          </a:p>
          <a:p>
            <a:pPr algn="l"/>
            <a:r>
              <a:rPr lang="en-US" altLang="ko-KR" b="1">
                <a:latin typeface="Consolas" panose="020B0609020204030204" pitchFamily="49" charset="0"/>
              </a:rPr>
              <a:t>count=1</a:t>
            </a:r>
          </a:p>
          <a:p>
            <a:pPr algn="l"/>
            <a:r>
              <a:rPr lang="en-US" altLang="ko-KR" b="1">
                <a:latin typeface="Consolas" panose="020B0609020204030204" pitchFamily="49" charset="0"/>
              </a:rPr>
              <a:t>inc = 0</a:t>
            </a:r>
          </a:p>
          <a:p>
            <a:pPr algn="l"/>
            <a:r>
              <a:rPr lang="en-US" altLang="ko-KR" b="1">
                <a:latin typeface="Consolas" panose="020B0609020204030204" pitchFamily="49" charset="0"/>
              </a:rPr>
              <a:t>s = 1</a:t>
            </a:r>
          </a:p>
          <a:p>
            <a:pPr algn="l"/>
            <a:r>
              <a:rPr lang="en-US" altLang="ko-KR" b="1">
                <a:latin typeface="Consolas" panose="020B0609020204030204" pitchFamily="49" charset="0"/>
              </a:rPr>
              <a:t>for i in range(n):</a:t>
            </a:r>
          </a:p>
          <a:p>
            <a:pPr algn="l"/>
            <a:r>
              <a:rPr lang="en-US" altLang="ko-KR" b="1">
                <a:latin typeface="Consolas" panose="020B0609020204030204" pitchFamily="49" charset="0"/>
              </a:rPr>
              <a:t>    for j in range(n-inc*2):</a:t>
            </a:r>
          </a:p>
          <a:p>
            <a:pPr algn="l"/>
            <a:r>
              <a:rPr lang="en-US" altLang="ko-KR" b="1">
                <a:latin typeface="Consolas" panose="020B0609020204030204" pitchFamily="49" charset="0"/>
              </a:rPr>
              <a:t>        a[</a:t>
            </a:r>
            <a:r>
              <a:rPr lang="en-US" altLang="ko-KR" b="1">
                <a:solidFill>
                  <a:srgbClr val="FF0000"/>
                </a:solidFill>
                <a:latin typeface="Consolas" panose="020B0609020204030204" pitchFamily="49" charset="0"/>
              </a:rPr>
              <a:t>inc+j</a:t>
            </a:r>
            <a:r>
              <a:rPr lang="en-US" altLang="ko-KR" b="1">
                <a:latin typeface="Consolas" panose="020B0609020204030204" pitchFamily="49" charset="0"/>
              </a:rPr>
              <a:t>][</a:t>
            </a:r>
            <a:r>
              <a:rPr lang="en-US" altLang="ko-KR" b="1">
                <a:solidFill>
                  <a:srgbClr val="FF0000"/>
                </a:solidFill>
                <a:latin typeface="Consolas" panose="020B0609020204030204" pitchFamily="49" charset="0"/>
              </a:rPr>
              <a:t>i</a:t>
            </a:r>
            <a:r>
              <a:rPr lang="en-US" altLang="ko-KR" b="1">
                <a:latin typeface="Consolas" panose="020B0609020204030204" pitchFamily="49" charset="0"/>
              </a:rPr>
              <a:t>] = count</a:t>
            </a:r>
          </a:p>
          <a:p>
            <a:pPr algn="l"/>
            <a:r>
              <a:rPr lang="en-US" altLang="ko-KR" b="1">
                <a:latin typeface="Consolas" panose="020B0609020204030204" pitchFamily="49" charset="0"/>
              </a:rPr>
              <a:t>        count += 1</a:t>
            </a:r>
          </a:p>
          <a:p>
            <a:pPr algn="l"/>
            <a:r>
              <a:rPr lang="en-US" altLang="ko-KR" b="1">
                <a:latin typeface="Consolas" panose="020B0609020204030204" pitchFamily="49" charset="0"/>
              </a:rPr>
              <a:t>    if i==n//2:</a:t>
            </a:r>
          </a:p>
          <a:p>
            <a:pPr algn="l"/>
            <a:r>
              <a:rPr lang="en-US" altLang="ko-KR" b="1">
                <a:latin typeface="Consolas" panose="020B0609020204030204" pitchFamily="49" charset="0"/>
              </a:rPr>
              <a:t>        s = -s</a:t>
            </a:r>
          </a:p>
          <a:p>
            <a:pPr algn="l"/>
            <a:r>
              <a:rPr lang="en-US" altLang="ko-KR" b="1">
                <a:latin typeface="Consolas" panose="020B0609020204030204" pitchFamily="49" charset="0"/>
              </a:rPr>
              <a:t>    inc += s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for i in range(n):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    for j in range(n):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        print( "%4d"% a[i][j], end="")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    print()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6B655FC7-7F60-4F3C-85B9-933819192534}"/>
              </a:ext>
            </a:extLst>
          </p:cNvPr>
          <p:cNvSpPr/>
          <p:nvPr/>
        </p:nvSpPr>
        <p:spPr>
          <a:xfrm>
            <a:off x="5948023" y="1160748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14278FE8-2796-42FB-B3AD-484C4520F93F}"/>
              </a:ext>
            </a:extLst>
          </p:cNvPr>
          <p:cNvSpPr/>
          <p:nvPr/>
        </p:nvSpPr>
        <p:spPr>
          <a:xfrm>
            <a:off x="5948023" y="1664804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92F1D76A-3AEB-49C6-997B-258BB168BC53}"/>
              </a:ext>
            </a:extLst>
          </p:cNvPr>
          <p:cNvSpPr/>
          <p:nvPr/>
        </p:nvSpPr>
        <p:spPr>
          <a:xfrm>
            <a:off x="5948023" y="2168860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54F78534-2B3F-48B9-8ADE-E1105B72A4BB}"/>
              </a:ext>
            </a:extLst>
          </p:cNvPr>
          <p:cNvSpPr/>
          <p:nvPr/>
        </p:nvSpPr>
        <p:spPr>
          <a:xfrm>
            <a:off x="5948023" y="2672916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D0B33E7F-BD34-4EEA-B5CC-7390966BFCF1}"/>
              </a:ext>
            </a:extLst>
          </p:cNvPr>
          <p:cNvSpPr/>
          <p:nvPr/>
        </p:nvSpPr>
        <p:spPr>
          <a:xfrm>
            <a:off x="5948023" y="3176972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1078FDA0-CCF3-4509-8931-948F17722D78}"/>
              </a:ext>
            </a:extLst>
          </p:cNvPr>
          <p:cNvSpPr/>
          <p:nvPr/>
        </p:nvSpPr>
        <p:spPr>
          <a:xfrm>
            <a:off x="6449352" y="656692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2797C827-CAF9-4DD9-9C79-3EDD15F59DFB}"/>
              </a:ext>
            </a:extLst>
          </p:cNvPr>
          <p:cNvSpPr/>
          <p:nvPr/>
        </p:nvSpPr>
        <p:spPr>
          <a:xfrm>
            <a:off x="6953408" y="656692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67D6B259-E6B3-4747-9E5C-5F2543C1D64B}"/>
              </a:ext>
            </a:extLst>
          </p:cNvPr>
          <p:cNvSpPr/>
          <p:nvPr/>
        </p:nvSpPr>
        <p:spPr>
          <a:xfrm>
            <a:off x="7457464" y="656692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EC9EB923-AC6C-461D-BCDA-ECA7AFDED6A9}"/>
              </a:ext>
            </a:extLst>
          </p:cNvPr>
          <p:cNvSpPr/>
          <p:nvPr/>
        </p:nvSpPr>
        <p:spPr>
          <a:xfrm>
            <a:off x="7961520" y="656692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8BEA6D1B-4B67-4F2E-AC65-1F4F8BAD2555}"/>
              </a:ext>
            </a:extLst>
          </p:cNvPr>
          <p:cNvSpPr/>
          <p:nvPr/>
        </p:nvSpPr>
        <p:spPr>
          <a:xfrm>
            <a:off x="8465576" y="656692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00DD5A-F321-4AF5-AC0A-558B93785AD8}"/>
              </a:ext>
            </a:extLst>
          </p:cNvPr>
          <p:cNvSpPr txBox="1"/>
          <p:nvPr/>
        </p:nvSpPr>
        <p:spPr>
          <a:xfrm>
            <a:off x="6007405" y="4023343"/>
            <a:ext cx="52450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latin typeface="Consolas" panose="020B0609020204030204" pitchFamily="49" charset="0"/>
              </a:rPr>
              <a:t>00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10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20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30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40</a:t>
            </a:r>
            <a:endParaRPr lang="ko-KR" altLang="en-US" sz="2400">
              <a:latin typeface="Consolas" panose="020B0609020204030204" pitchFamily="49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7936CDB-1CB4-4766-9553-110654DEFDDD}"/>
              </a:ext>
            </a:extLst>
          </p:cNvPr>
          <p:cNvSpPr txBox="1"/>
          <p:nvPr/>
        </p:nvSpPr>
        <p:spPr>
          <a:xfrm>
            <a:off x="6789204" y="4392674"/>
            <a:ext cx="52450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latin typeface="Consolas" panose="020B0609020204030204" pitchFamily="49" charset="0"/>
              </a:rPr>
              <a:t>11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21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31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E8B3BC1-99C7-4C52-8DC0-CB2188004D90}"/>
              </a:ext>
            </a:extLst>
          </p:cNvPr>
          <p:cNvSpPr txBox="1"/>
          <p:nvPr/>
        </p:nvSpPr>
        <p:spPr>
          <a:xfrm>
            <a:off x="7483569" y="4762005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latin typeface="Consolas" panose="020B0609020204030204" pitchFamily="49" charset="0"/>
              </a:rPr>
              <a:t>22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52B8222-204D-4089-9A4C-82CF376A5DF9}"/>
              </a:ext>
            </a:extLst>
          </p:cNvPr>
          <p:cNvSpPr txBox="1"/>
          <p:nvPr/>
        </p:nvSpPr>
        <p:spPr>
          <a:xfrm>
            <a:off x="8275657" y="4392674"/>
            <a:ext cx="52450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latin typeface="Consolas" panose="020B0609020204030204" pitchFamily="49" charset="0"/>
              </a:rPr>
              <a:t>13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23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33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47C3466-58AC-4A3D-AB7B-A453769A3665}"/>
              </a:ext>
            </a:extLst>
          </p:cNvPr>
          <p:cNvSpPr txBox="1"/>
          <p:nvPr/>
        </p:nvSpPr>
        <p:spPr>
          <a:xfrm>
            <a:off x="9067745" y="4029737"/>
            <a:ext cx="52450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latin typeface="Consolas" panose="020B0609020204030204" pitchFamily="49" charset="0"/>
              </a:rPr>
              <a:t>04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14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24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34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44</a:t>
            </a:r>
            <a:endParaRPr lang="ko-KR" altLang="en-US" sz="240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1616192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/>
              <a:t>연습문제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C8A84BF-0139-40DF-83FB-836AEA914391}"/>
              </a:ext>
            </a:extLst>
          </p:cNvPr>
          <p:cNvSpPr/>
          <p:nvPr/>
        </p:nvSpPr>
        <p:spPr>
          <a:xfrm>
            <a:off x="5374231" y="1175848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16B1398-02A3-4C82-9051-3D0E72CA7F54}"/>
              </a:ext>
            </a:extLst>
          </p:cNvPr>
          <p:cNvSpPr/>
          <p:nvPr/>
        </p:nvSpPr>
        <p:spPr>
          <a:xfrm>
            <a:off x="5878287" y="1175848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DDAF0AD-2155-47A7-9EFB-26CDD8362861}"/>
              </a:ext>
            </a:extLst>
          </p:cNvPr>
          <p:cNvSpPr/>
          <p:nvPr/>
        </p:nvSpPr>
        <p:spPr>
          <a:xfrm>
            <a:off x="6382343" y="1175848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BC529AD-AB8A-40B0-93D7-AC7A00A9EA90}"/>
              </a:ext>
            </a:extLst>
          </p:cNvPr>
          <p:cNvSpPr/>
          <p:nvPr/>
        </p:nvSpPr>
        <p:spPr>
          <a:xfrm>
            <a:off x="6886399" y="1175848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9523729-0947-4CA8-BD40-2E8393BF12BF}"/>
              </a:ext>
            </a:extLst>
          </p:cNvPr>
          <p:cNvSpPr/>
          <p:nvPr/>
        </p:nvSpPr>
        <p:spPr>
          <a:xfrm>
            <a:off x="7390455" y="1175848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52253717-C414-49FE-A382-538E6E8159EB}"/>
              </a:ext>
            </a:extLst>
          </p:cNvPr>
          <p:cNvSpPr/>
          <p:nvPr/>
        </p:nvSpPr>
        <p:spPr>
          <a:xfrm>
            <a:off x="5374231" y="1679904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353096EB-61F5-447A-A7A9-8B3FF6888643}"/>
              </a:ext>
            </a:extLst>
          </p:cNvPr>
          <p:cNvSpPr/>
          <p:nvPr/>
        </p:nvSpPr>
        <p:spPr>
          <a:xfrm>
            <a:off x="5878287" y="1679904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B84E0BCA-DCA2-454C-B9A2-9970995F1CDF}"/>
              </a:ext>
            </a:extLst>
          </p:cNvPr>
          <p:cNvSpPr/>
          <p:nvPr/>
        </p:nvSpPr>
        <p:spPr>
          <a:xfrm>
            <a:off x="6382343" y="1679904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69E42D14-43D7-4A44-9CF2-CFE5FDC2C8CA}"/>
              </a:ext>
            </a:extLst>
          </p:cNvPr>
          <p:cNvSpPr/>
          <p:nvPr/>
        </p:nvSpPr>
        <p:spPr>
          <a:xfrm>
            <a:off x="6886399" y="1679904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6F188C73-D32D-4B9E-BD42-C7A38D7C2440}"/>
              </a:ext>
            </a:extLst>
          </p:cNvPr>
          <p:cNvSpPr/>
          <p:nvPr/>
        </p:nvSpPr>
        <p:spPr>
          <a:xfrm>
            <a:off x="7390455" y="1679904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331B688-72F7-4DAF-B90D-7C24855BC978}"/>
              </a:ext>
            </a:extLst>
          </p:cNvPr>
          <p:cNvSpPr/>
          <p:nvPr/>
        </p:nvSpPr>
        <p:spPr>
          <a:xfrm>
            <a:off x="5374231" y="2183960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32F0F9CA-9669-46F4-8225-4BAD90266762}"/>
              </a:ext>
            </a:extLst>
          </p:cNvPr>
          <p:cNvSpPr/>
          <p:nvPr/>
        </p:nvSpPr>
        <p:spPr>
          <a:xfrm>
            <a:off x="5878287" y="2183960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87C47A88-6208-45AD-9BF9-6A9F63CD63CE}"/>
              </a:ext>
            </a:extLst>
          </p:cNvPr>
          <p:cNvSpPr/>
          <p:nvPr/>
        </p:nvSpPr>
        <p:spPr>
          <a:xfrm>
            <a:off x="6382343" y="2183960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7BC4CEE4-97F1-405E-81D6-6D453B08AB66}"/>
              </a:ext>
            </a:extLst>
          </p:cNvPr>
          <p:cNvSpPr/>
          <p:nvPr/>
        </p:nvSpPr>
        <p:spPr>
          <a:xfrm>
            <a:off x="6886399" y="2183960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D8373F56-60A7-4C40-BD27-B5EADFC4397D}"/>
              </a:ext>
            </a:extLst>
          </p:cNvPr>
          <p:cNvSpPr/>
          <p:nvPr/>
        </p:nvSpPr>
        <p:spPr>
          <a:xfrm>
            <a:off x="7390455" y="2183960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3258D7E6-D3C9-40E1-9E63-07F3D1D9C5FB}"/>
              </a:ext>
            </a:extLst>
          </p:cNvPr>
          <p:cNvSpPr/>
          <p:nvPr/>
        </p:nvSpPr>
        <p:spPr>
          <a:xfrm>
            <a:off x="5374231" y="2688016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31CC5895-4C8F-48CE-82C3-9A846CDBD865}"/>
              </a:ext>
            </a:extLst>
          </p:cNvPr>
          <p:cNvSpPr/>
          <p:nvPr/>
        </p:nvSpPr>
        <p:spPr>
          <a:xfrm>
            <a:off x="5878287" y="2688016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F2B79146-4E98-4E9C-8BD6-1DCF671DA6AC}"/>
              </a:ext>
            </a:extLst>
          </p:cNvPr>
          <p:cNvSpPr/>
          <p:nvPr/>
        </p:nvSpPr>
        <p:spPr>
          <a:xfrm>
            <a:off x="6382343" y="2688016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D7C33A9C-780D-443A-B0D6-596CBD8CAB4C}"/>
              </a:ext>
            </a:extLst>
          </p:cNvPr>
          <p:cNvSpPr/>
          <p:nvPr/>
        </p:nvSpPr>
        <p:spPr>
          <a:xfrm>
            <a:off x="6886399" y="2688016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AAAF1097-D9B9-49CB-BC88-885A163F488A}"/>
              </a:ext>
            </a:extLst>
          </p:cNvPr>
          <p:cNvSpPr/>
          <p:nvPr/>
        </p:nvSpPr>
        <p:spPr>
          <a:xfrm>
            <a:off x="7390455" y="2688016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C094DAB5-99C0-4D2A-8A42-88D6ED4DF90B}"/>
              </a:ext>
            </a:extLst>
          </p:cNvPr>
          <p:cNvSpPr/>
          <p:nvPr/>
        </p:nvSpPr>
        <p:spPr>
          <a:xfrm>
            <a:off x="5374231" y="319207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B92FEB47-C67D-4E81-A2CB-40EDB59165A6}"/>
              </a:ext>
            </a:extLst>
          </p:cNvPr>
          <p:cNvSpPr/>
          <p:nvPr/>
        </p:nvSpPr>
        <p:spPr>
          <a:xfrm>
            <a:off x="5878287" y="319207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6050E29F-66A8-4AE2-B37D-0C55DA0F82CA}"/>
              </a:ext>
            </a:extLst>
          </p:cNvPr>
          <p:cNvSpPr/>
          <p:nvPr/>
        </p:nvSpPr>
        <p:spPr>
          <a:xfrm>
            <a:off x="6382343" y="319207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1897E530-07C1-496B-B837-241AE9F9D5A4}"/>
              </a:ext>
            </a:extLst>
          </p:cNvPr>
          <p:cNvSpPr/>
          <p:nvPr/>
        </p:nvSpPr>
        <p:spPr>
          <a:xfrm>
            <a:off x="6886399" y="319207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25B4FB17-E928-43A9-A5D6-DD68AAE0EAD0}"/>
              </a:ext>
            </a:extLst>
          </p:cNvPr>
          <p:cNvSpPr/>
          <p:nvPr/>
        </p:nvSpPr>
        <p:spPr>
          <a:xfrm>
            <a:off x="7390455" y="319207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C52CB8-CBAE-422A-B4FD-D2669127E2CC}"/>
              </a:ext>
            </a:extLst>
          </p:cNvPr>
          <p:cNvSpPr txBox="1"/>
          <p:nvPr/>
        </p:nvSpPr>
        <p:spPr>
          <a:xfrm>
            <a:off x="776536" y="671691"/>
            <a:ext cx="4996881" cy="4801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n = 5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a = [[0,0,0,0,0],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     [0,0,0,0,0],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     [0,0,0,0,0],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     [0,0,0,0,0],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     [0,0,0,0,0]]</a:t>
            </a:r>
          </a:p>
          <a:p>
            <a:pPr algn="l"/>
            <a:endParaRPr lang="en-US" altLang="ko-KR">
              <a:latin typeface="Consolas" panose="020B0609020204030204" pitchFamily="49" charset="0"/>
            </a:endParaRPr>
          </a:p>
          <a:p>
            <a:pPr algn="l"/>
            <a:r>
              <a:rPr lang="en-US" altLang="ko-KR" b="1">
                <a:latin typeface="Consolas" panose="020B0609020204030204" pitchFamily="49" charset="0"/>
              </a:rPr>
              <a:t>count=1</a:t>
            </a:r>
          </a:p>
          <a:p>
            <a:pPr algn="l"/>
            <a:r>
              <a:rPr lang="en-US" altLang="ko-KR" b="1">
                <a:latin typeface="Consolas" panose="020B0609020204030204" pitchFamily="49" charset="0"/>
              </a:rPr>
              <a:t>for i in range(n):</a:t>
            </a:r>
          </a:p>
          <a:p>
            <a:pPr algn="l"/>
            <a:r>
              <a:rPr lang="en-US" altLang="ko-KR" b="1">
                <a:latin typeface="Consolas" panose="020B0609020204030204" pitchFamily="49" charset="0"/>
              </a:rPr>
              <a:t>    for j in range(i+1):</a:t>
            </a:r>
          </a:p>
          <a:p>
            <a:pPr algn="l"/>
            <a:r>
              <a:rPr lang="en-US" altLang="ko-KR" b="1">
                <a:latin typeface="Consolas" panose="020B0609020204030204" pitchFamily="49" charset="0"/>
              </a:rPr>
              <a:t>        a[</a:t>
            </a:r>
            <a:r>
              <a:rPr lang="en-US" altLang="ko-KR" b="1">
                <a:solidFill>
                  <a:srgbClr val="FF0000"/>
                </a:solidFill>
                <a:latin typeface="Consolas" panose="020B0609020204030204" pitchFamily="49" charset="0"/>
              </a:rPr>
              <a:t>i-j</a:t>
            </a:r>
            <a:r>
              <a:rPr lang="en-US" altLang="ko-KR" b="1">
                <a:latin typeface="Consolas" panose="020B0609020204030204" pitchFamily="49" charset="0"/>
              </a:rPr>
              <a:t>][</a:t>
            </a:r>
            <a:r>
              <a:rPr lang="en-US" altLang="ko-KR" b="1">
                <a:solidFill>
                  <a:srgbClr val="FF0000"/>
                </a:solidFill>
                <a:latin typeface="Consolas" panose="020B0609020204030204" pitchFamily="49" charset="0"/>
              </a:rPr>
              <a:t>j</a:t>
            </a:r>
            <a:r>
              <a:rPr lang="en-US" altLang="ko-KR" b="1">
                <a:latin typeface="Consolas" panose="020B0609020204030204" pitchFamily="49" charset="0"/>
              </a:rPr>
              <a:t>] = count</a:t>
            </a:r>
          </a:p>
          <a:p>
            <a:pPr algn="l"/>
            <a:r>
              <a:rPr lang="en-US" altLang="ko-KR" b="1">
                <a:latin typeface="Consolas" panose="020B0609020204030204" pitchFamily="49" charset="0"/>
              </a:rPr>
              <a:t>        count += 1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for i in range(n):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    for j in range(n):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        print( "%4d"% a[i][j], end="")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    print()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6B655FC7-7F60-4F3C-85B9-933819192534}"/>
              </a:ext>
            </a:extLst>
          </p:cNvPr>
          <p:cNvSpPr/>
          <p:nvPr/>
        </p:nvSpPr>
        <p:spPr>
          <a:xfrm>
            <a:off x="4880459" y="1175848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14278FE8-2796-42FB-B3AD-484C4520F93F}"/>
              </a:ext>
            </a:extLst>
          </p:cNvPr>
          <p:cNvSpPr/>
          <p:nvPr/>
        </p:nvSpPr>
        <p:spPr>
          <a:xfrm>
            <a:off x="4880459" y="1679904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92F1D76A-3AEB-49C6-997B-258BB168BC53}"/>
              </a:ext>
            </a:extLst>
          </p:cNvPr>
          <p:cNvSpPr/>
          <p:nvPr/>
        </p:nvSpPr>
        <p:spPr>
          <a:xfrm>
            <a:off x="4880459" y="2183960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54F78534-2B3F-48B9-8ADE-E1105B72A4BB}"/>
              </a:ext>
            </a:extLst>
          </p:cNvPr>
          <p:cNvSpPr/>
          <p:nvPr/>
        </p:nvSpPr>
        <p:spPr>
          <a:xfrm>
            <a:off x="4880459" y="2688016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D0B33E7F-BD34-4EEA-B5CC-7390966BFCF1}"/>
              </a:ext>
            </a:extLst>
          </p:cNvPr>
          <p:cNvSpPr/>
          <p:nvPr/>
        </p:nvSpPr>
        <p:spPr>
          <a:xfrm>
            <a:off x="4880459" y="3192072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1078FDA0-CCF3-4509-8931-948F17722D78}"/>
              </a:ext>
            </a:extLst>
          </p:cNvPr>
          <p:cNvSpPr/>
          <p:nvPr/>
        </p:nvSpPr>
        <p:spPr>
          <a:xfrm>
            <a:off x="5381788" y="671792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2797C827-CAF9-4DD9-9C79-3EDD15F59DFB}"/>
              </a:ext>
            </a:extLst>
          </p:cNvPr>
          <p:cNvSpPr/>
          <p:nvPr/>
        </p:nvSpPr>
        <p:spPr>
          <a:xfrm>
            <a:off x="5885844" y="671792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67D6B259-E6B3-4747-9E5C-5F2543C1D64B}"/>
              </a:ext>
            </a:extLst>
          </p:cNvPr>
          <p:cNvSpPr/>
          <p:nvPr/>
        </p:nvSpPr>
        <p:spPr>
          <a:xfrm>
            <a:off x="6389900" y="671792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EC9EB923-AC6C-461D-BCDA-ECA7AFDED6A9}"/>
              </a:ext>
            </a:extLst>
          </p:cNvPr>
          <p:cNvSpPr/>
          <p:nvPr/>
        </p:nvSpPr>
        <p:spPr>
          <a:xfrm>
            <a:off x="6893956" y="671792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8BEA6D1B-4B67-4F2E-AC65-1F4F8BAD2555}"/>
              </a:ext>
            </a:extLst>
          </p:cNvPr>
          <p:cNvSpPr/>
          <p:nvPr/>
        </p:nvSpPr>
        <p:spPr>
          <a:xfrm>
            <a:off x="7398012" y="671792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AF5A15-5B20-4CC8-A846-AE80C74B1BC6}"/>
              </a:ext>
            </a:extLst>
          </p:cNvPr>
          <p:cNvSpPr txBox="1"/>
          <p:nvPr/>
        </p:nvSpPr>
        <p:spPr>
          <a:xfrm>
            <a:off x="8517396" y="908720"/>
            <a:ext cx="524503" cy="4893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latin typeface="Consolas" panose="020B0609020204030204" pitchFamily="49" charset="0"/>
              </a:rPr>
              <a:t>00</a:t>
            </a:r>
          </a:p>
          <a:p>
            <a:pPr algn="l"/>
            <a:endParaRPr lang="en-US" altLang="ko-KR" sz="2400"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10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01</a:t>
            </a:r>
          </a:p>
          <a:p>
            <a:pPr algn="l"/>
            <a:endParaRPr lang="en-US" altLang="ko-KR" sz="2400"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20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11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02</a:t>
            </a:r>
          </a:p>
          <a:p>
            <a:pPr algn="l"/>
            <a:endParaRPr lang="en-US" altLang="ko-KR" sz="2400"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30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21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12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03</a:t>
            </a:r>
            <a:endParaRPr lang="ko-KR" altLang="en-US" sz="2400">
              <a:latin typeface="Consolas" panose="020B0609020204030204" pitchFamily="49" charset="0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B140C404-EB2B-4595-B986-77AD33836C65}"/>
              </a:ext>
            </a:extLst>
          </p:cNvPr>
          <p:cNvCxnSpPr>
            <a:cxnSpLocks/>
          </p:cNvCxnSpPr>
          <p:nvPr/>
        </p:nvCxnSpPr>
        <p:spPr>
          <a:xfrm flipV="1">
            <a:off x="5381788" y="1175848"/>
            <a:ext cx="525837" cy="47475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C681D3FB-C124-4C4A-9FCE-B81A302F83A9}"/>
              </a:ext>
            </a:extLst>
          </p:cNvPr>
          <p:cNvCxnSpPr>
            <a:cxnSpLocks/>
          </p:cNvCxnSpPr>
          <p:nvPr/>
        </p:nvCxnSpPr>
        <p:spPr>
          <a:xfrm flipV="1">
            <a:off x="5349044" y="1146547"/>
            <a:ext cx="1062637" cy="100811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E513222E-EDCF-4DF3-AA57-AA59D282C4DC}"/>
              </a:ext>
            </a:extLst>
          </p:cNvPr>
          <p:cNvCxnSpPr>
            <a:cxnSpLocks/>
          </p:cNvCxnSpPr>
          <p:nvPr/>
        </p:nvCxnSpPr>
        <p:spPr>
          <a:xfrm flipV="1">
            <a:off x="5237764" y="1205149"/>
            <a:ext cx="1656192" cy="151216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2905D725-5F4D-476E-86FF-CD2D05FAB6D9}"/>
              </a:ext>
            </a:extLst>
          </p:cNvPr>
          <p:cNvCxnSpPr>
            <a:cxnSpLocks/>
          </p:cNvCxnSpPr>
          <p:nvPr/>
        </p:nvCxnSpPr>
        <p:spPr>
          <a:xfrm flipV="1">
            <a:off x="5309776" y="1187398"/>
            <a:ext cx="2080679" cy="201622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7EDD31F2-8F81-468A-A5C6-224C647DC268}"/>
              </a:ext>
            </a:extLst>
          </p:cNvPr>
          <p:cNvCxnSpPr>
            <a:cxnSpLocks/>
          </p:cNvCxnSpPr>
          <p:nvPr/>
        </p:nvCxnSpPr>
        <p:spPr>
          <a:xfrm flipV="1">
            <a:off x="5326383" y="1227181"/>
            <a:ext cx="2584735" cy="250466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8DFA5C11-9EAE-4865-81EE-1889BB67195F}"/>
              </a:ext>
            </a:extLst>
          </p:cNvPr>
          <p:cNvSpPr txBox="1"/>
          <p:nvPr/>
        </p:nvSpPr>
        <p:spPr>
          <a:xfrm>
            <a:off x="9351799" y="906662"/>
            <a:ext cx="524503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latin typeface="Consolas" panose="020B0609020204030204" pitchFamily="49" charset="0"/>
              </a:rPr>
              <a:t>40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31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22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13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04</a:t>
            </a:r>
          </a:p>
          <a:p>
            <a:pPr algn="l"/>
            <a:endParaRPr lang="en-US" altLang="ko-KR" sz="2400"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41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32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23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14</a:t>
            </a:r>
          </a:p>
          <a:p>
            <a:pPr algn="l"/>
            <a:endParaRPr lang="en-US" altLang="ko-KR" sz="2400"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42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33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24</a:t>
            </a:r>
            <a:endParaRPr lang="ko-KR" altLang="en-US" sz="2400">
              <a:latin typeface="Consolas" panose="020B0609020204030204" pitchFamily="49" charset="0"/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AE1872C7-C8EF-48D2-9410-6E1F8560D3DB}"/>
              </a:ext>
            </a:extLst>
          </p:cNvPr>
          <p:cNvCxnSpPr>
            <a:cxnSpLocks/>
          </p:cNvCxnSpPr>
          <p:nvPr/>
        </p:nvCxnSpPr>
        <p:spPr>
          <a:xfrm flipV="1">
            <a:off x="5839926" y="1710274"/>
            <a:ext cx="2080679" cy="2016224"/>
          </a:xfrm>
          <a:prstGeom prst="straightConnector1">
            <a:avLst/>
          </a:prstGeom>
          <a:ln w="28575">
            <a:solidFill>
              <a:srgbClr val="008BB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2D6ED346-0C46-4A5E-B020-C4EAF13FAE62}"/>
              </a:ext>
            </a:extLst>
          </p:cNvPr>
          <p:cNvCxnSpPr>
            <a:cxnSpLocks/>
          </p:cNvCxnSpPr>
          <p:nvPr/>
        </p:nvCxnSpPr>
        <p:spPr>
          <a:xfrm flipV="1">
            <a:off x="6372307" y="2242845"/>
            <a:ext cx="1548298" cy="1500335"/>
          </a:xfrm>
          <a:prstGeom prst="straightConnector1">
            <a:avLst/>
          </a:prstGeom>
          <a:ln w="28575">
            <a:solidFill>
              <a:srgbClr val="008BB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B0EEA1BE-A80D-4B27-A036-2172BB9E1545}"/>
              </a:ext>
            </a:extLst>
          </p:cNvPr>
          <p:cNvSpPr txBox="1"/>
          <p:nvPr/>
        </p:nvSpPr>
        <p:spPr>
          <a:xfrm>
            <a:off x="10459686" y="901326"/>
            <a:ext cx="52450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latin typeface="Consolas" panose="020B0609020204030204" pitchFamily="49" charset="0"/>
              </a:rPr>
              <a:t>43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34</a:t>
            </a:r>
          </a:p>
          <a:p>
            <a:pPr algn="l"/>
            <a:endParaRPr lang="en-US" altLang="ko-KR" sz="2400"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44</a:t>
            </a:r>
            <a:endParaRPr lang="ko-KR" altLang="en-US" sz="2400">
              <a:latin typeface="Consolas" panose="020B0609020204030204" pitchFamily="49" charset="0"/>
            </a:endParaRPr>
          </a:p>
        </p:txBody>
      </p: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24C4B92D-DF9E-4A45-AE74-1D1D67A925F4}"/>
              </a:ext>
            </a:extLst>
          </p:cNvPr>
          <p:cNvCxnSpPr>
            <a:cxnSpLocks/>
          </p:cNvCxnSpPr>
          <p:nvPr/>
        </p:nvCxnSpPr>
        <p:spPr>
          <a:xfrm flipV="1">
            <a:off x="6910563" y="2689112"/>
            <a:ext cx="1038916" cy="1006734"/>
          </a:xfrm>
          <a:prstGeom prst="straightConnector1">
            <a:avLst/>
          </a:prstGeom>
          <a:ln w="28575">
            <a:solidFill>
              <a:srgbClr val="008BB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5A395F80-96C1-4216-A0D3-2E8AF2681266}"/>
              </a:ext>
            </a:extLst>
          </p:cNvPr>
          <p:cNvCxnSpPr>
            <a:cxnSpLocks/>
          </p:cNvCxnSpPr>
          <p:nvPr/>
        </p:nvCxnSpPr>
        <p:spPr>
          <a:xfrm flipV="1">
            <a:off x="7415791" y="3200204"/>
            <a:ext cx="518221" cy="502168"/>
          </a:xfrm>
          <a:prstGeom prst="straightConnector1">
            <a:avLst/>
          </a:prstGeom>
          <a:ln w="28575">
            <a:solidFill>
              <a:srgbClr val="008BB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5337152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/>
              <a:t>연습문제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C8A84BF-0139-40DF-83FB-836AEA914391}"/>
              </a:ext>
            </a:extLst>
          </p:cNvPr>
          <p:cNvSpPr/>
          <p:nvPr/>
        </p:nvSpPr>
        <p:spPr>
          <a:xfrm>
            <a:off x="5374231" y="1175848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16B1398-02A3-4C82-9051-3D0E72CA7F54}"/>
              </a:ext>
            </a:extLst>
          </p:cNvPr>
          <p:cNvSpPr/>
          <p:nvPr/>
        </p:nvSpPr>
        <p:spPr>
          <a:xfrm>
            <a:off x="5878287" y="1175848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DDAF0AD-2155-47A7-9EFB-26CDD8362861}"/>
              </a:ext>
            </a:extLst>
          </p:cNvPr>
          <p:cNvSpPr/>
          <p:nvPr/>
        </p:nvSpPr>
        <p:spPr>
          <a:xfrm>
            <a:off x="6382343" y="1175848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BC529AD-AB8A-40B0-93D7-AC7A00A9EA90}"/>
              </a:ext>
            </a:extLst>
          </p:cNvPr>
          <p:cNvSpPr/>
          <p:nvPr/>
        </p:nvSpPr>
        <p:spPr>
          <a:xfrm>
            <a:off x="6886399" y="1175848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9523729-0947-4CA8-BD40-2E8393BF12BF}"/>
              </a:ext>
            </a:extLst>
          </p:cNvPr>
          <p:cNvSpPr/>
          <p:nvPr/>
        </p:nvSpPr>
        <p:spPr>
          <a:xfrm>
            <a:off x="7390455" y="1175848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52253717-C414-49FE-A382-538E6E8159EB}"/>
              </a:ext>
            </a:extLst>
          </p:cNvPr>
          <p:cNvSpPr/>
          <p:nvPr/>
        </p:nvSpPr>
        <p:spPr>
          <a:xfrm>
            <a:off x="5374231" y="1679904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353096EB-61F5-447A-A7A9-8B3FF6888643}"/>
              </a:ext>
            </a:extLst>
          </p:cNvPr>
          <p:cNvSpPr/>
          <p:nvPr/>
        </p:nvSpPr>
        <p:spPr>
          <a:xfrm>
            <a:off x="5878287" y="1679904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B84E0BCA-DCA2-454C-B9A2-9970995F1CDF}"/>
              </a:ext>
            </a:extLst>
          </p:cNvPr>
          <p:cNvSpPr/>
          <p:nvPr/>
        </p:nvSpPr>
        <p:spPr>
          <a:xfrm>
            <a:off x="6382343" y="1679904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69E42D14-43D7-4A44-9CF2-CFE5FDC2C8CA}"/>
              </a:ext>
            </a:extLst>
          </p:cNvPr>
          <p:cNvSpPr/>
          <p:nvPr/>
        </p:nvSpPr>
        <p:spPr>
          <a:xfrm>
            <a:off x="6886399" y="1679904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6F188C73-D32D-4B9E-BD42-C7A38D7C2440}"/>
              </a:ext>
            </a:extLst>
          </p:cNvPr>
          <p:cNvSpPr/>
          <p:nvPr/>
        </p:nvSpPr>
        <p:spPr>
          <a:xfrm>
            <a:off x="7390455" y="1679904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331B688-72F7-4DAF-B90D-7C24855BC978}"/>
              </a:ext>
            </a:extLst>
          </p:cNvPr>
          <p:cNvSpPr/>
          <p:nvPr/>
        </p:nvSpPr>
        <p:spPr>
          <a:xfrm>
            <a:off x="5374231" y="2183960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32F0F9CA-9669-46F4-8225-4BAD90266762}"/>
              </a:ext>
            </a:extLst>
          </p:cNvPr>
          <p:cNvSpPr/>
          <p:nvPr/>
        </p:nvSpPr>
        <p:spPr>
          <a:xfrm>
            <a:off x="5878287" y="2183960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87C47A88-6208-45AD-9BF9-6A9F63CD63CE}"/>
              </a:ext>
            </a:extLst>
          </p:cNvPr>
          <p:cNvSpPr/>
          <p:nvPr/>
        </p:nvSpPr>
        <p:spPr>
          <a:xfrm>
            <a:off x="6382343" y="2183960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7BC4CEE4-97F1-405E-81D6-6D453B08AB66}"/>
              </a:ext>
            </a:extLst>
          </p:cNvPr>
          <p:cNvSpPr/>
          <p:nvPr/>
        </p:nvSpPr>
        <p:spPr>
          <a:xfrm>
            <a:off x="6886399" y="2183960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D8373F56-60A7-4C40-BD27-B5EADFC4397D}"/>
              </a:ext>
            </a:extLst>
          </p:cNvPr>
          <p:cNvSpPr/>
          <p:nvPr/>
        </p:nvSpPr>
        <p:spPr>
          <a:xfrm>
            <a:off x="7390455" y="2183960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3258D7E6-D3C9-40E1-9E63-07F3D1D9C5FB}"/>
              </a:ext>
            </a:extLst>
          </p:cNvPr>
          <p:cNvSpPr/>
          <p:nvPr/>
        </p:nvSpPr>
        <p:spPr>
          <a:xfrm>
            <a:off x="5374231" y="2688016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31CC5895-4C8F-48CE-82C3-9A846CDBD865}"/>
              </a:ext>
            </a:extLst>
          </p:cNvPr>
          <p:cNvSpPr/>
          <p:nvPr/>
        </p:nvSpPr>
        <p:spPr>
          <a:xfrm>
            <a:off x="5878287" y="2688016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F2B79146-4E98-4E9C-8BD6-1DCF671DA6AC}"/>
              </a:ext>
            </a:extLst>
          </p:cNvPr>
          <p:cNvSpPr/>
          <p:nvPr/>
        </p:nvSpPr>
        <p:spPr>
          <a:xfrm>
            <a:off x="6382343" y="2688016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D7C33A9C-780D-443A-B0D6-596CBD8CAB4C}"/>
              </a:ext>
            </a:extLst>
          </p:cNvPr>
          <p:cNvSpPr/>
          <p:nvPr/>
        </p:nvSpPr>
        <p:spPr>
          <a:xfrm>
            <a:off x="6886399" y="2688016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AAAF1097-D9B9-49CB-BC88-885A163F488A}"/>
              </a:ext>
            </a:extLst>
          </p:cNvPr>
          <p:cNvSpPr/>
          <p:nvPr/>
        </p:nvSpPr>
        <p:spPr>
          <a:xfrm>
            <a:off x="7390455" y="2688016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C094DAB5-99C0-4D2A-8A42-88D6ED4DF90B}"/>
              </a:ext>
            </a:extLst>
          </p:cNvPr>
          <p:cNvSpPr/>
          <p:nvPr/>
        </p:nvSpPr>
        <p:spPr>
          <a:xfrm>
            <a:off x="5374231" y="319207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B92FEB47-C67D-4E81-A2CB-40EDB59165A6}"/>
              </a:ext>
            </a:extLst>
          </p:cNvPr>
          <p:cNvSpPr/>
          <p:nvPr/>
        </p:nvSpPr>
        <p:spPr>
          <a:xfrm>
            <a:off x="5878287" y="319207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6050E29F-66A8-4AE2-B37D-0C55DA0F82CA}"/>
              </a:ext>
            </a:extLst>
          </p:cNvPr>
          <p:cNvSpPr/>
          <p:nvPr/>
        </p:nvSpPr>
        <p:spPr>
          <a:xfrm>
            <a:off x="6382343" y="319207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1897E530-07C1-496B-B837-241AE9F9D5A4}"/>
              </a:ext>
            </a:extLst>
          </p:cNvPr>
          <p:cNvSpPr/>
          <p:nvPr/>
        </p:nvSpPr>
        <p:spPr>
          <a:xfrm>
            <a:off x="6886399" y="319207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25B4FB17-E928-43A9-A5D6-DD68AAE0EAD0}"/>
              </a:ext>
            </a:extLst>
          </p:cNvPr>
          <p:cNvSpPr/>
          <p:nvPr/>
        </p:nvSpPr>
        <p:spPr>
          <a:xfrm>
            <a:off x="7390455" y="319207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C52CB8-CBAE-422A-B4FD-D2669127E2CC}"/>
              </a:ext>
            </a:extLst>
          </p:cNvPr>
          <p:cNvSpPr txBox="1"/>
          <p:nvPr/>
        </p:nvSpPr>
        <p:spPr>
          <a:xfrm>
            <a:off x="776536" y="671691"/>
            <a:ext cx="4996881" cy="53553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n = 5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a = [[0,0,0,0,0],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     [0,0,0,0,0],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     [0,0,0,0,0],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     [0,0,0,0,0],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     [0,0,0,0,0]]</a:t>
            </a:r>
          </a:p>
          <a:p>
            <a:pPr algn="l"/>
            <a:endParaRPr lang="en-US" altLang="ko-KR">
              <a:latin typeface="Consolas" panose="020B0609020204030204" pitchFamily="49" charset="0"/>
            </a:endParaRPr>
          </a:p>
          <a:p>
            <a:pPr algn="l"/>
            <a:r>
              <a:rPr lang="en-US" altLang="ko-KR" b="1">
                <a:latin typeface="Consolas" panose="020B0609020204030204" pitchFamily="49" charset="0"/>
              </a:rPr>
              <a:t>count=1</a:t>
            </a:r>
          </a:p>
          <a:p>
            <a:pPr algn="l"/>
            <a:r>
              <a:rPr lang="en-US" altLang="ko-KR" b="1">
                <a:latin typeface="Consolas" panose="020B0609020204030204" pitchFamily="49" charset="0"/>
              </a:rPr>
              <a:t>for i in range(n*2-1):</a:t>
            </a:r>
          </a:p>
          <a:p>
            <a:pPr algn="l"/>
            <a:r>
              <a:rPr lang="en-US" altLang="ko-KR" b="1">
                <a:latin typeface="Consolas" panose="020B0609020204030204" pitchFamily="49" charset="0"/>
              </a:rPr>
              <a:t>    for j in range(n):</a:t>
            </a:r>
          </a:p>
          <a:p>
            <a:pPr algn="l"/>
            <a:r>
              <a:rPr lang="en-US" altLang="ko-KR" b="1">
                <a:latin typeface="Consolas" panose="020B0609020204030204" pitchFamily="49" charset="0"/>
              </a:rPr>
              <a:t>        for k in range(n):</a:t>
            </a:r>
          </a:p>
          <a:p>
            <a:pPr algn="l"/>
            <a:r>
              <a:rPr lang="en-US" altLang="ko-KR" b="1">
                <a:latin typeface="Consolas" panose="020B0609020204030204" pitchFamily="49" charset="0"/>
              </a:rPr>
              <a:t>            if(j+k==i):</a:t>
            </a:r>
          </a:p>
          <a:p>
            <a:pPr algn="l"/>
            <a:r>
              <a:rPr lang="en-US" altLang="ko-KR" b="1">
                <a:latin typeface="Consolas" panose="020B0609020204030204" pitchFamily="49" charset="0"/>
              </a:rPr>
              <a:t>               a[</a:t>
            </a:r>
            <a:r>
              <a:rPr lang="en-US" altLang="ko-KR" b="1">
                <a:solidFill>
                  <a:srgbClr val="FF0000"/>
                </a:solidFill>
                <a:latin typeface="Consolas" panose="020B0609020204030204" pitchFamily="49" charset="0"/>
              </a:rPr>
              <a:t>k</a:t>
            </a:r>
            <a:r>
              <a:rPr lang="en-US" altLang="ko-KR" b="1">
                <a:latin typeface="Consolas" panose="020B0609020204030204" pitchFamily="49" charset="0"/>
              </a:rPr>
              <a:t>][</a:t>
            </a:r>
            <a:r>
              <a:rPr lang="en-US" altLang="ko-KR" b="1">
                <a:solidFill>
                  <a:srgbClr val="FF0000"/>
                </a:solidFill>
                <a:latin typeface="Consolas" panose="020B0609020204030204" pitchFamily="49" charset="0"/>
              </a:rPr>
              <a:t>j</a:t>
            </a:r>
            <a:r>
              <a:rPr lang="en-US" altLang="ko-KR" b="1">
                <a:latin typeface="Consolas" panose="020B0609020204030204" pitchFamily="49" charset="0"/>
              </a:rPr>
              <a:t>] = count</a:t>
            </a:r>
          </a:p>
          <a:p>
            <a:pPr algn="l"/>
            <a:r>
              <a:rPr lang="en-US" altLang="ko-KR" b="1">
                <a:latin typeface="Consolas" panose="020B0609020204030204" pitchFamily="49" charset="0"/>
              </a:rPr>
              <a:t>               count += 1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for i in range(n):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    for j in range(n):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        print( "%4d"% a[i][j], end="")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    print()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6B655FC7-7F60-4F3C-85B9-933819192534}"/>
              </a:ext>
            </a:extLst>
          </p:cNvPr>
          <p:cNvSpPr/>
          <p:nvPr/>
        </p:nvSpPr>
        <p:spPr>
          <a:xfrm>
            <a:off x="4880459" y="1175848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14278FE8-2796-42FB-B3AD-484C4520F93F}"/>
              </a:ext>
            </a:extLst>
          </p:cNvPr>
          <p:cNvSpPr/>
          <p:nvPr/>
        </p:nvSpPr>
        <p:spPr>
          <a:xfrm>
            <a:off x="4880459" y="1679904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92F1D76A-3AEB-49C6-997B-258BB168BC53}"/>
              </a:ext>
            </a:extLst>
          </p:cNvPr>
          <p:cNvSpPr/>
          <p:nvPr/>
        </p:nvSpPr>
        <p:spPr>
          <a:xfrm>
            <a:off x="4880459" y="2183960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54F78534-2B3F-48B9-8ADE-E1105B72A4BB}"/>
              </a:ext>
            </a:extLst>
          </p:cNvPr>
          <p:cNvSpPr/>
          <p:nvPr/>
        </p:nvSpPr>
        <p:spPr>
          <a:xfrm>
            <a:off x="4880459" y="2688016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D0B33E7F-BD34-4EEA-B5CC-7390966BFCF1}"/>
              </a:ext>
            </a:extLst>
          </p:cNvPr>
          <p:cNvSpPr/>
          <p:nvPr/>
        </p:nvSpPr>
        <p:spPr>
          <a:xfrm>
            <a:off x="4880459" y="3192072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1078FDA0-CCF3-4509-8931-948F17722D78}"/>
              </a:ext>
            </a:extLst>
          </p:cNvPr>
          <p:cNvSpPr/>
          <p:nvPr/>
        </p:nvSpPr>
        <p:spPr>
          <a:xfrm>
            <a:off x="5381788" y="671792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2797C827-CAF9-4DD9-9C79-3EDD15F59DFB}"/>
              </a:ext>
            </a:extLst>
          </p:cNvPr>
          <p:cNvSpPr/>
          <p:nvPr/>
        </p:nvSpPr>
        <p:spPr>
          <a:xfrm>
            <a:off x="5885844" y="671792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67D6B259-E6B3-4747-9E5C-5F2543C1D64B}"/>
              </a:ext>
            </a:extLst>
          </p:cNvPr>
          <p:cNvSpPr/>
          <p:nvPr/>
        </p:nvSpPr>
        <p:spPr>
          <a:xfrm>
            <a:off x="6389900" y="671792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EC9EB923-AC6C-461D-BCDA-ECA7AFDED6A9}"/>
              </a:ext>
            </a:extLst>
          </p:cNvPr>
          <p:cNvSpPr/>
          <p:nvPr/>
        </p:nvSpPr>
        <p:spPr>
          <a:xfrm>
            <a:off x="6893956" y="671792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8BEA6D1B-4B67-4F2E-AC65-1F4F8BAD2555}"/>
              </a:ext>
            </a:extLst>
          </p:cNvPr>
          <p:cNvSpPr/>
          <p:nvPr/>
        </p:nvSpPr>
        <p:spPr>
          <a:xfrm>
            <a:off x="7398012" y="671792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AF5A15-5B20-4CC8-A846-AE80C74B1BC6}"/>
              </a:ext>
            </a:extLst>
          </p:cNvPr>
          <p:cNvSpPr txBox="1"/>
          <p:nvPr/>
        </p:nvSpPr>
        <p:spPr>
          <a:xfrm>
            <a:off x="8517396" y="908720"/>
            <a:ext cx="524503" cy="4893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latin typeface="Consolas" panose="020B0609020204030204" pitchFamily="49" charset="0"/>
              </a:rPr>
              <a:t>00</a:t>
            </a:r>
          </a:p>
          <a:p>
            <a:pPr algn="l"/>
            <a:endParaRPr lang="en-US" altLang="ko-KR" sz="2400"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10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01</a:t>
            </a:r>
          </a:p>
          <a:p>
            <a:pPr algn="l"/>
            <a:endParaRPr lang="en-US" altLang="ko-KR" sz="2400"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20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11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02</a:t>
            </a:r>
          </a:p>
          <a:p>
            <a:pPr algn="l"/>
            <a:endParaRPr lang="en-US" altLang="ko-KR" sz="2400"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30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21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12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03</a:t>
            </a:r>
            <a:endParaRPr lang="ko-KR" altLang="en-US" sz="2400">
              <a:latin typeface="Consolas" panose="020B0609020204030204" pitchFamily="49" charset="0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B140C404-EB2B-4595-B986-77AD33836C65}"/>
              </a:ext>
            </a:extLst>
          </p:cNvPr>
          <p:cNvCxnSpPr>
            <a:cxnSpLocks/>
          </p:cNvCxnSpPr>
          <p:nvPr/>
        </p:nvCxnSpPr>
        <p:spPr>
          <a:xfrm flipV="1">
            <a:off x="5381788" y="1175848"/>
            <a:ext cx="525837" cy="47475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C681D3FB-C124-4C4A-9FCE-B81A302F83A9}"/>
              </a:ext>
            </a:extLst>
          </p:cNvPr>
          <p:cNvCxnSpPr>
            <a:cxnSpLocks/>
          </p:cNvCxnSpPr>
          <p:nvPr/>
        </p:nvCxnSpPr>
        <p:spPr>
          <a:xfrm flipV="1">
            <a:off x="5349044" y="1146547"/>
            <a:ext cx="1062637" cy="100811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E513222E-EDCF-4DF3-AA57-AA59D282C4DC}"/>
              </a:ext>
            </a:extLst>
          </p:cNvPr>
          <p:cNvCxnSpPr>
            <a:cxnSpLocks/>
          </p:cNvCxnSpPr>
          <p:nvPr/>
        </p:nvCxnSpPr>
        <p:spPr>
          <a:xfrm flipV="1">
            <a:off x="5237764" y="1205149"/>
            <a:ext cx="1656192" cy="151216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2905D725-5F4D-476E-86FF-CD2D05FAB6D9}"/>
              </a:ext>
            </a:extLst>
          </p:cNvPr>
          <p:cNvCxnSpPr>
            <a:cxnSpLocks/>
          </p:cNvCxnSpPr>
          <p:nvPr/>
        </p:nvCxnSpPr>
        <p:spPr>
          <a:xfrm flipV="1">
            <a:off x="5309776" y="1187398"/>
            <a:ext cx="2080679" cy="201622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7EDD31F2-8F81-468A-A5C6-224C647DC268}"/>
              </a:ext>
            </a:extLst>
          </p:cNvPr>
          <p:cNvCxnSpPr>
            <a:cxnSpLocks/>
          </p:cNvCxnSpPr>
          <p:nvPr/>
        </p:nvCxnSpPr>
        <p:spPr>
          <a:xfrm flipV="1">
            <a:off x="5326383" y="1227181"/>
            <a:ext cx="2584735" cy="250466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8DFA5C11-9EAE-4865-81EE-1889BB67195F}"/>
              </a:ext>
            </a:extLst>
          </p:cNvPr>
          <p:cNvSpPr txBox="1"/>
          <p:nvPr/>
        </p:nvSpPr>
        <p:spPr>
          <a:xfrm>
            <a:off x="9508221" y="901326"/>
            <a:ext cx="524503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latin typeface="Consolas" panose="020B0609020204030204" pitchFamily="49" charset="0"/>
              </a:rPr>
              <a:t>40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31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22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13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04</a:t>
            </a:r>
          </a:p>
          <a:p>
            <a:pPr algn="l"/>
            <a:endParaRPr lang="en-US" altLang="ko-KR" sz="2400"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41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32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23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14</a:t>
            </a:r>
          </a:p>
          <a:p>
            <a:pPr algn="l"/>
            <a:endParaRPr lang="en-US" altLang="ko-KR" sz="2400"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42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33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24</a:t>
            </a:r>
            <a:endParaRPr lang="ko-KR" altLang="en-US" sz="2400">
              <a:latin typeface="Consolas" panose="020B0609020204030204" pitchFamily="49" charset="0"/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AE1872C7-C8EF-48D2-9410-6E1F8560D3DB}"/>
              </a:ext>
            </a:extLst>
          </p:cNvPr>
          <p:cNvCxnSpPr>
            <a:cxnSpLocks/>
          </p:cNvCxnSpPr>
          <p:nvPr/>
        </p:nvCxnSpPr>
        <p:spPr>
          <a:xfrm flipV="1">
            <a:off x="5839926" y="1710274"/>
            <a:ext cx="2080679" cy="2016224"/>
          </a:xfrm>
          <a:prstGeom prst="straightConnector1">
            <a:avLst/>
          </a:prstGeom>
          <a:ln w="28575">
            <a:solidFill>
              <a:srgbClr val="008BB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2D6ED346-0C46-4A5E-B020-C4EAF13FAE62}"/>
              </a:ext>
            </a:extLst>
          </p:cNvPr>
          <p:cNvCxnSpPr>
            <a:cxnSpLocks/>
          </p:cNvCxnSpPr>
          <p:nvPr/>
        </p:nvCxnSpPr>
        <p:spPr>
          <a:xfrm flipV="1">
            <a:off x="6372307" y="2242845"/>
            <a:ext cx="1548298" cy="1500335"/>
          </a:xfrm>
          <a:prstGeom prst="straightConnector1">
            <a:avLst/>
          </a:prstGeom>
          <a:ln w="28575">
            <a:solidFill>
              <a:srgbClr val="008BB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B0EEA1BE-A80D-4B27-A036-2172BB9E1545}"/>
              </a:ext>
            </a:extLst>
          </p:cNvPr>
          <p:cNvSpPr txBox="1"/>
          <p:nvPr/>
        </p:nvSpPr>
        <p:spPr>
          <a:xfrm>
            <a:off x="10459686" y="901326"/>
            <a:ext cx="52450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latin typeface="Consolas" panose="020B0609020204030204" pitchFamily="49" charset="0"/>
              </a:rPr>
              <a:t>43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34</a:t>
            </a:r>
          </a:p>
          <a:p>
            <a:pPr algn="l"/>
            <a:endParaRPr lang="en-US" altLang="ko-KR" sz="2400"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44</a:t>
            </a:r>
            <a:endParaRPr lang="ko-KR" altLang="en-US" sz="2400">
              <a:latin typeface="Consolas" panose="020B0609020204030204" pitchFamily="49" charset="0"/>
            </a:endParaRPr>
          </a:p>
        </p:txBody>
      </p: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24C4B92D-DF9E-4A45-AE74-1D1D67A925F4}"/>
              </a:ext>
            </a:extLst>
          </p:cNvPr>
          <p:cNvCxnSpPr>
            <a:cxnSpLocks/>
          </p:cNvCxnSpPr>
          <p:nvPr/>
        </p:nvCxnSpPr>
        <p:spPr>
          <a:xfrm flipV="1">
            <a:off x="6910563" y="2689112"/>
            <a:ext cx="1038916" cy="1006734"/>
          </a:xfrm>
          <a:prstGeom prst="straightConnector1">
            <a:avLst/>
          </a:prstGeom>
          <a:ln w="28575">
            <a:solidFill>
              <a:srgbClr val="008BB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5A395F80-96C1-4216-A0D3-2E8AF2681266}"/>
              </a:ext>
            </a:extLst>
          </p:cNvPr>
          <p:cNvCxnSpPr>
            <a:cxnSpLocks/>
          </p:cNvCxnSpPr>
          <p:nvPr/>
        </p:nvCxnSpPr>
        <p:spPr>
          <a:xfrm flipV="1">
            <a:off x="7415791" y="3200204"/>
            <a:ext cx="518221" cy="502168"/>
          </a:xfrm>
          <a:prstGeom prst="straightConnector1">
            <a:avLst/>
          </a:prstGeom>
          <a:ln w="28575">
            <a:solidFill>
              <a:srgbClr val="008BB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144EFD3A-FFC2-4FDE-8F13-BCE0AED1A897}"/>
              </a:ext>
            </a:extLst>
          </p:cNvPr>
          <p:cNvSpPr txBox="1"/>
          <p:nvPr/>
        </p:nvSpPr>
        <p:spPr>
          <a:xfrm>
            <a:off x="5163366" y="3811152"/>
            <a:ext cx="271741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   1   3   6  10  15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   2   5   9  14  19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   4   8  13  18  22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   7  12  17  21  24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  11  16  20  23  25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1215192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/>
              <a:t>연습문제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C8A84BF-0139-40DF-83FB-836AEA914391}"/>
              </a:ext>
            </a:extLst>
          </p:cNvPr>
          <p:cNvSpPr/>
          <p:nvPr/>
        </p:nvSpPr>
        <p:spPr>
          <a:xfrm>
            <a:off x="5633816" y="1175848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16B1398-02A3-4C82-9051-3D0E72CA7F54}"/>
              </a:ext>
            </a:extLst>
          </p:cNvPr>
          <p:cNvSpPr/>
          <p:nvPr/>
        </p:nvSpPr>
        <p:spPr>
          <a:xfrm>
            <a:off x="6137872" y="1175848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DDAF0AD-2155-47A7-9EFB-26CDD8362861}"/>
              </a:ext>
            </a:extLst>
          </p:cNvPr>
          <p:cNvSpPr/>
          <p:nvPr/>
        </p:nvSpPr>
        <p:spPr>
          <a:xfrm>
            <a:off x="6641928" y="1175848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BC529AD-AB8A-40B0-93D7-AC7A00A9EA90}"/>
              </a:ext>
            </a:extLst>
          </p:cNvPr>
          <p:cNvSpPr/>
          <p:nvPr/>
        </p:nvSpPr>
        <p:spPr>
          <a:xfrm>
            <a:off x="7145984" y="1175848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9523729-0947-4CA8-BD40-2E8393BF12BF}"/>
              </a:ext>
            </a:extLst>
          </p:cNvPr>
          <p:cNvSpPr/>
          <p:nvPr/>
        </p:nvSpPr>
        <p:spPr>
          <a:xfrm>
            <a:off x="7650040" y="1175848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52253717-C414-49FE-A382-538E6E8159EB}"/>
              </a:ext>
            </a:extLst>
          </p:cNvPr>
          <p:cNvSpPr/>
          <p:nvPr/>
        </p:nvSpPr>
        <p:spPr>
          <a:xfrm>
            <a:off x="5633816" y="1679904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353096EB-61F5-447A-A7A9-8B3FF6888643}"/>
              </a:ext>
            </a:extLst>
          </p:cNvPr>
          <p:cNvSpPr/>
          <p:nvPr/>
        </p:nvSpPr>
        <p:spPr>
          <a:xfrm>
            <a:off x="6137872" y="1679904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B84E0BCA-DCA2-454C-B9A2-9970995F1CDF}"/>
              </a:ext>
            </a:extLst>
          </p:cNvPr>
          <p:cNvSpPr/>
          <p:nvPr/>
        </p:nvSpPr>
        <p:spPr>
          <a:xfrm>
            <a:off x="6641928" y="1679904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69E42D14-43D7-4A44-9CF2-CFE5FDC2C8CA}"/>
              </a:ext>
            </a:extLst>
          </p:cNvPr>
          <p:cNvSpPr/>
          <p:nvPr/>
        </p:nvSpPr>
        <p:spPr>
          <a:xfrm>
            <a:off x="7145984" y="1679904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6F188C73-D32D-4B9E-BD42-C7A38D7C2440}"/>
              </a:ext>
            </a:extLst>
          </p:cNvPr>
          <p:cNvSpPr/>
          <p:nvPr/>
        </p:nvSpPr>
        <p:spPr>
          <a:xfrm>
            <a:off x="7650040" y="1679904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331B688-72F7-4DAF-B90D-7C24855BC978}"/>
              </a:ext>
            </a:extLst>
          </p:cNvPr>
          <p:cNvSpPr/>
          <p:nvPr/>
        </p:nvSpPr>
        <p:spPr>
          <a:xfrm>
            <a:off x="5633816" y="2183960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32F0F9CA-9669-46F4-8225-4BAD90266762}"/>
              </a:ext>
            </a:extLst>
          </p:cNvPr>
          <p:cNvSpPr/>
          <p:nvPr/>
        </p:nvSpPr>
        <p:spPr>
          <a:xfrm>
            <a:off x="6137872" y="2183960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87C47A88-6208-45AD-9BF9-6A9F63CD63CE}"/>
              </a:ext>
            </a:extLst>
          </p:cNvPr>
          <p:cNvSpPr/>
          <p:nvPr/>
        </p:nvSpPr>
        <p:spPr>
          <a:xfrm>
            <a:off x="6641928" y="2183960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7BC4CEE4-97F1-405E-81D6-6D453B08AB66}"/>
              </a:ext>
            </a:extLst>
          </p:cNvPr>
          <p:cNvSpPr/>
          <p:nvPr/>
        </p:nvSpPr>
        <p:spPr>
          <a:xfrm>
            <a:off x="7145984" y="2183960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D8373F56-60A7-4C40-BD27-B5EADFC4397D}"/>
              </a:ext>
            </a:extLst>
          </p:cNvPr>
          <p:cNvSpPr/>
          <p:nvPr/>
        </p:nvSpPr>
        <p:spPr>
          <a:xfrm>
            <a:off x="7650040" y="2183960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3258D7E6-D3C9-40E1-9E63-07F3D1D9C5FB}"/>
              </a:ext>
            </a:extLst>
          </p:cNvPr>
          <p:cNvSpPr/>
          <p:nvPr/>
        </p:nvSpPr>
        <p:spPr>
          <a:xfrm>
            <a:off x="5633816" y="2688016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31CC5895-4C8F-48CE-82C3-9A846CDBD865}"/>
              </a:ext>
            </a:extLst>
          </p:cNvPr>
          <p:cNvSpPr/>
          <p:nvPr/>
        </p:nvSpPr>
        <p:spPr>
          <a:xfrm>
            <a:off x="6137872" y="2688016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F2B79146-4E98-4E9C-8BD6-1DCF671DA6AC}"/>
              </a:ext>
            </a:extLst>
          </p:cNvPr>
          <p:cNvSpPr/>
          <p:nvPr/>
        </p:nvSpPr>
        <p:spPr>
          <a:xfrm>
            <a:off x="6641928" y="2688016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D7C33A9C-780D-443A-B0D6-596CBD8CAB4C}"/>
              </a:ext>
            </a:extLst>
          </p:cNvPr>
          <p:cNvSpPr/>
          <p:nvPr/>
        </p:nvSpPr>
        <p:spPr>
          <a:xfrm>
            <a:off x="7145984" y="2688016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AAAF1097-D9B9-49CB-BC88-885A163F488A}"/>
              </a:ext>
            </a:extLst>
          </p:cNvPr>
          <p:cNvSpPr/>
          <p:nvPr/>
        </p:nvSpPr>
        <p:spPr>
          <a:xfrm>
            <a:off x="7650040" y="2688016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C094DAB5-99C0-4D2A-8A42-88D6ED4DF90B}"/>
              </a:ext>
            </a:extLst>
          </p:cNvPr>
          <p:cNvSpPr/>
          <p:nvPr/>
        </p:nvSpPr>
        <p:spPr>
          <a:xfrm>
            <a:off x="5633816" y="319207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B92FEB47-C67D-4E81-A2CB-40EDB59165A6}"/>
              </a:ext>
            </a:extLst>
          </p:cNvPr>
          <p:cNvSpPr/>
          <p:nvPr/>
        </p:nvSpPr>
        <p:spPr>
          <a:xfrm>
            <a:off x="6137872" y="319207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6050E29F-66A8-4AE2-B37D-0C55DA0F82CA}"/>
              </a:ext>
            </a:extLst>
          </p:cNvPr>
          <p:cNvSpPr/>
          <p:nvPr/>
        </p:nvSpPr>
        <p:spPr>
          <a:xfrm>
            <a:off x="6641928" y="319207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1897E530-07C1-496B-B837-241AE9F9D5A4}"/>
              </a:ext>
            </a:extLst>
          </p:cNvPr>
          <p:cNvSpPr/>
          <p:nvPr/>
        </p:nvSpPr>
        <p:spPr>
          <a:xfrm>
            <a:off x="7145984" y="319207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25B4FB17-E928-43A9-A5D6-DD68AAE0EAD0}"/>
              </a:ext>
            </a:extLst>
          </p:cNvPr>
          <p:cNvSpPr/>
          <p:nvPr/>
        </p:nvSpPr>
        <p:spPr>
          <a:xfrm>
            <a:off x="7650040" y="319207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C52CB8-CBAE-422A-B4FD-D2669127E2CC}"/>
              </a:ext>
            </a:extLst>
          </p:cNvPr>
          <p:cNvSpPr txBox="1"/>
          <p:nvPr/>
        </p:nvSpPr>
        <p:spPr>
          <a:xfrm>
            <a:off x="1666978" y="-63388"/>
            <a:ext cx="3179075" cy="97872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b="1">
                <a:latin typeface="Consolas" panose="020B0609020204030204" pitchFamily="49" charset="0"/>
              </a:rPr>
              <a:t>num = n</a:t>
            </a:r>
          </a:p>
          <a:p>
            <a:pPr algn="l"/>
            <a:r>
              <a:rPr lang="en-US" altLang="ko-KR" b="1">
                <a:latin typeface="Consolas" panose="020B0609020204030204" pitchFamily="49" charset="0"/>
              </a:rPr>
              <a:t>count=1</a:t>
            </a:r>
          </a:p>
          <a:p>
            <a:pPr algn="l"/>
            <a:r>
              <a:rPr lang="en-US" altLang="ko-KR" b="1">
                <a:latin typeface="Consolas" panose="020B0609020204030204" pitchFamily="49" charset="0"/>
              </a:rPr>
              <a:t>r = 0</a:t>
            </a:r>
          </a:p>
          <a:p>
            <a:pPr algn="l"/>
            <a:r>
              <a:rPr lang="en-US" altLang="ko-KR" b="1">
                <a:latin typeface="Consolas" panose="020B0609020204030204" pitchFamily="49" charset="0"/>
              </a:rPr>
              <a:t>c = -1</a:t>
            </a:r>
          </a:p>
          <a:p>
            <a:pPr algn="l"/>
            <a:endParaRPr lang="en-US" altLang="ko-KR" b="1">
              <a:latin typeface="Consolas" panose="020B0609020204030204" pitchFamily="49" charset="0"/>
            </a:endParaRPr>
          </a:p>
          <a:p>
            <a:pPr algn="l"/>
            <a:r>
              <a:rPr lang="en-US" altLang="ko-KR" b="1">
                <a:latin typeface="Consolas" panose="020B0609020204030204" pitchFamily="49" charset="0"/>
              </a:rPr>
              <a:t>while True:</a:t>
            </a:r>
          </a:p>
          <a:p>
            <a:pPr lvl="1"/>
            <a:r>
              <a:rPr lang="en-US" altLang="ko-KR" b="1">
                <a:latin typeface="Consolas" panose="020B0609020204030204" pitchFamily="49" charset="0"/>
              </a:rPr>
              <a:t>for i in range(num):</a:t>
            </a:r>
          </a:p>
          <a:p>
            <a:pPr lvl="1"/>
            <a:r>
              <a:rPr lang="en-US" altLang="ko-KR" b="1">
                <a:latin typeface="Consolas" panose="020B0609020204030204" pitchFamily="49" charset="0"/>
              </a:rPr>
              <a:t>    c+=1</a:t>
            </a:r>
          </a:p>
          <a:p>
            <a:pPr lvl="1"/>
            <a:r>
              <a:rPr lang="en-US" altLang="ko-KR" b="1">
                <a:latin typeface="Consolas" panose="020B0609020204030204" pitchFamily="49" charset="0"/>
              </a:rPr>
              <a:t>    a[r][c] = count</a:t>
            </a:r>
          </a:p>
          <a:p>
            <a:pPr lvl="1"/>
            <a:r>
              <a:rPr lang="en-US" altLang="ko-KR" b="1">
                <a:latin typeface="Consolas" panose="020B0609020204030204" pitchFamily="49" charset="0"/>
              </a:rPr>
              <a:t>    count += 1</a:t>
            </a:r>
          </a:p>
          <a:p>
            <a:pPr lvl="1"/>
            <a:endParaRPr lang="en-US" altLang="ko-KR" b="1">
              <a:latin typeface="Consolas" panose="020B0609020204030204" pitchFamily="49" charset="0"/>
            </a:endParaRPr>
          </a:p>
          <a:p>
            <a:pPr lvl="1"/>
            <a:r>
              <a:rPr lang="en-US" altLang="ko-KR" b="1">
                <a:latin typeface="Consolas" panose="020B0609020204030204" pitchFamily="49" charset="0"/>
              </a:rPr>
              <a:t>num -= 1</a:t>
            </a:r>
          </a:p>
          <a:p>
            <a:pPr lvl="1"/>
            <a:r>
              <a:rPr lang="en-US" altLang="ko-KR" b="1">
                <a:latin typeface="Consolas" panose="020B0609020204030204" pitchFamily="49" charset="0"/>
              </a:rPr>
              <a:t>if num == 0 :</a:t>
            </a:r>
          </a:p>
          <a:p>
            <a:pPr lvl="1"/>
            <a:r>
              <a:rPr lang="en-US" altLang="ko-KR" b="1">
                <a:latin typeface="Consolas" panose="020B0609020204030204" pitchFamily="49" charset="0"/>
              </a:rPr>
              <a:t>    break</a:t>
            </a:r>
          </a:p>
          <a:p>
            <a:pPr lvl="1"/>
            <a:r>
              <a:rPr lang="en-US" altLang="ko-KR">
                <a:latin typeface="Consolas" panose="020B0609020204030204" pitchFamily="49" charset="0"/>
              </a:rPr>
              <a:t>        </a:t>
            </a:r>
          </a:p>
          <a:p>
            <a:pPr lvl="1"/>
            <a:r>
              <a:rPr lang="en-US" altLang="ko-KR" b="1">
                <a:latin typeface="Consolas" panose="020B0609020204030204" pitchFamily="49" charset="0"/>
              </a:rPr>
              <a:t>for i in range(num):</a:t>
            </a:r>
          </a:p>
          <a:p>
            <a:pPr lvl="1"/>
            <a:r>
              <a:rPr lang="en-US" altLang="ko-KR" b="1">
                <a:latin typeface="Consolas" panose="020B0609020204030204" pitchFamily="49" charset="0"/>
              </a:rPr>
              <a:t>    r+=1</a:t>
            </a:r>
          </a:p>
          <a:p>
            <a:pPr lvl="1"/>
            <a:r>
              <a:rPr lang="en-US" altLang="ko-KR" b="1">
                <a:latin typeface="Consolas" panose="020B0609020204030204" pitchFamily="49" charset="0"/>
              </a:rPr>
              <a:t>    a[r][c] = count</a:t>
            </a:r>
          </a:p>
          <a:p>
            <a:pPr lvl="1"/>
            <a:r>
              <a:rPr lang="en-US" altLang="ko-KR" b="1">
                <a:latin typeface="Consolas" panose="020B0609020204030204" pitchFamily="49" charset="0"/>
              </a:rPr>
              <a:t>    count += 1</a:t>
            </a:r>
          </a:p>
          <a:p>
            <a:pPr lvl="1"/>
            <a:endParaRPr lang="en-US" altLang="ko-KR" b="1">
              <a:latin typeface="Consolas" panose="020B0609020204030204" pitchFamily="49" charset="0"/>
            </a:endParaRPr>
          </a:p>
          <a:p>
            <a:pPr lvl="1"/>
            <a:r>
              <a:rPr lang="en-US" altLang="ko-KR" b="1">
                <a:latin typeface="Consolas" panose="020B0609020204030204" pitchFamily="49" charset="0"/>
              </a:rPr>
              <a:t>for i in range(num):</a:t>
            </a:r>
          </a:p>
          <a:p>
            <a:pPr lvl="1"/>
            <a:r>
              <a:rPr lang="en-US" altLang="ko-KR" b="1">
                <a:latin typeface="Consolas" panose="020B0609020204030204" pitchFamily="49" charset="0"/>
              </a:rPr>
              <a:t>    c-=1</a:t>
            </a:r>
          </a:p>
          <a:p>
            <a:pPr lvl="1"/>
            <a:r>
              <a:rPr lang="en-US" altLang="ko-KR" b="1">
                <a:latin typeface="Consolas" panose="020B0609020204030204" pitchFamily="49" charset="0"/>
              </a:rPr>
              <a:t>    a[r][c] = count</a:t>
            </a:r>
          </a:p>
          <a:p>
            <a:pPr lvl="1"/>
            <a:r>
              <a:rPr lang="en-US" altLang="ko-KR" b="1">
                <a:latin typeface="Consolas" panose="020B0609020204030204" pitchFamily="49" charset="0"/>
              </a:rPr>
              <a:t>    count += 1</a:t>
            </a:r>
          </a:p>
          <a:p>
            <a:pPr lvl="1"/>
            <a:endParaRPr lang="en-US" altLang="ko-KR" b="1">
              <a:latin typeface="Consolas" panose="020B0609020204030204" pitchFamily="49" charset="0"/>
            </a:endParaRPr>
          </a:p>
          <a:p>
            <a:pPr lvl="1"/>
            <a:r>
              <a:rPr lang="en-US" altLang="ko-KR" b="1">
                <a:latin typeface="Consolas" panose="020B0609020204030204" pitchFamily="49" charset="0"/>
              </a:rPr>
              <a:t>num -= 1</a:t>
            </a:r>
          </a:p>
          <a:p>
            <a:pPr lvl="1"/>
            <a:r>
              <a:rPr lang="en-US" altLang="ko-KR" b="1">
                <a:latin typeface="Consolas" panose="020B0609020204030204" pitchFamily="49" charset="0"/>
              </a:rPr>
              <a:t>if num == 0 :</a:t>
            </a:r>
          </a:p>
          <a:p>
            <a:pPr lvl="1"/>
            <a:r>
              <a:rPr lang="en-US" altLang="ko-KR" b="1">
                <a:latin typeface="Consolas" panose="020B0609020204030204" pitchFamily="49" charset="0"/>
              </a:rPr>
              <a:t>    break</a:t>
            </a:r>
          </a:p>
          <a:p>
            <a:pPr lvl="1"/>
            <a:endParaRPr lang="en-US" altLang="ko-KR" b="1">
              <a:latin typeface="Consolas" panose="020B0609020204030204" pitchFamily="49" charset="0"/>
            </a:endParaRPr>
          </a:p>
          <a:p>
            <a:pPr lvl="1"/>
            <a:endParaRPr lang="en-US" altLang="ko-KR" b="1">
              <a:latin typeface="Consolas" panose="020B0609020204030204" pitchFamily="49" charset="0"/>
            </a:endParaRPr>
          </a:p>
          <a:p>
            <a:pPr lvl="1"/>
            <a:r>
              <a:rPr lang="en-US" altLang="ko-KR" b="1">
                <a:latin typeface="Consolas" panose="020B0609020204030204" pitchFamily="49" charset="0"/>
              </a:rPr>
              <a:t>for i in range(num):</a:t>
            </a:r>
          </a:p>
          <a:p>
            <a:pPr lvl="1"/>
            <a:r>
              <a:rPr lang="en-US" altLang="ko-KR" b="1">
                <a:latin typeface="Consolas" panose="020B0609020204030204" pitchFamily="49" charset="0"/>
              </a:rPr>
              <a:t>    r-=1</a:t>
            </a:r>
          </a:p>
          <a:p>
            <a:pPr algn="l"/>
            <a:r>
              <a:rPr lang="en-US" altLang="ko-KR" b="1">
                <a:latin typeface="Consolas" panose="020B0609020204030204" pitchFamily="49" charset="0"/>
              </a:rPr>
              <a:t>    a[r][c] = count</a:t>
            </a:r>
          </a:p>
          <a:p>
            <a:pPr algn="l"/>
            <a:r>
              <a:rPr lang="en-US" altLang="ko-KR" b="1">
                <a:latin typeface="Consolas" panose="020B0609020204030204" pitchFamily="49" charset="0"/>
              </a:rPr>
              <a:t>    count += 1</a:t>
            </a:r>
          </a:p>
          <a:p>
            <a:pPr algn="l"/>
            <a:endParaRPr lang="en-US" altLang="ko-KR" b="1"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6B655FC7-7F60-4F3C-85B9-933819192534}"/>
              </a:ext>
            </a:extLst>
          </p:cNvPr>
          <p:cNvSpPr/>
          <p:nvPr/>
        </p:nvSpPr>
        <p:spPr>
          <a:xfrm>
            <a:off x="5140044" y="1175848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14278FE8-2796-42FB-B3AD-484C4520F93F}"/>
              </a:ext>
            </a:extLst>
          </p:cNvPr>
          <p:cNvSpPr/>
          <p:nvPr/>
        </p:nvSpPr>
        <p:spPr>
          <a:xfrm>
            <a:off x="5140044" y="1679904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92F1D76A-3AEB-49C6-997B-258BB168BC53}"/>
              </a:ext>
            </a:extLst>
          </p:cNvPr>
          <p:cNvSpPr/>
          <p:nvPr/>
        </p:nvSpPr>
        <p:spPr>
          <a:xfrm>
            <a:off x="5140044" y="2183960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54F78534-2B3F-48B9-8ADE-E1105B72A4BB}"/>
              </a:ext>
            </a:extLst>
          </p:cNvPr>
          <p:cNvSpPr/>
          <p:nvPr/>
        </p:nvSpPr>
        <p:spPr>
          <a:xfrm>
            <a:off x="5140044" y="2688016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D0B33E7F-BD34-4EEA-B5CC-7390966BFCF1}"/>
              </a:ext>
            </a:extLst>
          </p:cNvPr>
          <p:cNvSpPr/>
          <p:nvPr/>
        </p:nvSpPr>
        <p:spPr>
          <a:xfrm>
            <a:off x="5140044" y="3192072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1078FDA0-CCF3-4509-8931-948F17722D78}"/>
              </a:ext>
            </a:extLst>
          </p:cNvPr>
          <p:cNvSpPr/>
          <p:nvPr/>
        </p:nvSpPr>
        <p:spPr>
          <a:xfrm>
            <a:off x="5641373" y="671792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2797C827-CAF9-4DD9-9C79-3EDD15F59DFB}"/>
              </a:ext>
            </a:extLst>
          </p:cNvPr>
          <p:cNvSpPr/>
          <p:nvPr/>
        </p:nvSpPr>
        <p:spPr>
          <a:xfrm>
            <a:off x="6145429" y="671792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67D6B259-E6B3-4747-9E5C-5F2543C1D64B}"/>
              </a:ext>
            </a:extLst>
          </p:cNvPr>
          <p:cNvSpPr/>
          <p:nvPr/>
        </p:nvSpPr>
        <p:spPr>
          <a:xfrm>
            <a:off x="6649485" y="671792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EC9EB923-AC6C-461D-BCDA-ECA7AFDED6A9}"/>
              </a:ext>
            </a:extLst>
          </p:cNvPr>
          <p:cNvSpPr/>
          <p:nvPr/>
        </p:nvSpPr>
        <p:spPr>
          <a:xfrm>
            <a:off x="7153541" y="671792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8BEA6D1B-4B67-4F2E-AC65-1F4F8BAD2555}"/>
              </a:ext>
            </a:extLst>
          </p:cNvPr>
          <p:cNvSpPr/>
          <p:nvPr/>
        </p:nvSpPr>
        <p:spPr>
          <a:xfrm>
            <a:off x="7657597" y="671792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0D05795-423B-45F5-BE2B-0C816643309A}"/>
              </a:ext>
            </a:extLst>
          </p:cNvPr>
          <p:cNvSpPr txBox="1"/>
          <p:nvPr/>
        </p:nvSpPr>
        <p:spPr>
          <a:xfrm>
            <a:off x="8877436" y="800708"/>
            <a:ext cx="524503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latin typeface="Consolas" panose="020B0609020204030204" pitchFamily="49" charset="0"/>
              </a:rPr>
              <a:t>00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01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02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03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04</a:t>
            </a:r>
          </a:p>
          <a:p>
            <a:pPr algn="l"/>
            <a:endParaRPr lang="en-US" altLang="ko-KR" sz="2400"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14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24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34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44</a:t>
            </a:r>
            <a:endParaRPr lang="ko-KR" altLang="en-US" sz="2400">
              <a:latin typeface="Consolas" panose="020B0609020204030204" pitchFamily="49" charset="0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9856A8E5-4190-44D3-B266-5C0EAA5A0C87}"/>
              </a:ext>
            </a:extLst>
          </p:cNvPr>
          <p:cNvCxnSpPr>
            <a:stCxn id="77" idx="3"/>
            <a:endCxn id="19" idx="3"/>
          </p:cNvCxnSpPr>
          <p:nvPr/>
        </p:nvCxnSpPr>
        <p:spPr>
          <a:xfrm>
            <a:off x="5644100" y="1427876"/>
            <a:ext cx="2509996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770D3975-72CD-4292-9D51-274354DD7DFA}"/>
              </a:ext>
            </a:extLst>
          </p:cNvPr>
          <p:cNvCxnSpPr>
            <a:cxnSpLocks/>
            <a:endCxn id="76" idx="2"/>
          </p:cNvCxnSpPr>
          <p:nvPr/>
        </p:nvCxnSpPr>
        <p:spPr>
          <a:xfrm flipH="1">
            <a:off x="7902068" y="1694616"/>
            <a:ext cx="3260" cy="200151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0E5A9C40-22A4-4388-BABD-2498EFC3129D}"/>
              </a:ext>
            </a:extLst>
          </p:cNvPr>
          <p:cNvSpPr txBox="1"/>
          <p:nvPr/>
        </p:nvSpPr>
        <p:spPr>
          <a:xfrm>
            <a:off x="9560213" y="794070"/>
            <a:ext cx="524503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latin typeface="Consolas" panose="020B0609020204030204" pitchFamily="49" charset="0"/>
              </a:rPr>
              <a:t>43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42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41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40</a:t>
            </a:r>
          </a:p>
          <a:p>
            <a:pPr algn="l"/>
            <a:endParaRPr lang="en-US" altLang="ko-KR" sz="2400"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30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20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10</a:t>
            </a:r>
            <a:endParaRPr lang="ko-KR" altLang="en-US" sz="2400">
              <a:latin typeface="Consolas" panose="020B0609020204030204" pitchFamily="49" charset="0"/>
            </a:endParaRPr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967BBECD-F3BF-499D-BF2C-76FE1D88B4E7}"/>
              </a:ext>
            </a:extLst>
          </p:cNvPr>
          <p:cNvCxnSpPr>
            <a:cxnSpLocks/>
          </p:cNvCxnSpPr>
          <p:nvPr/>
        </p:nvCxnSpPr>
        <p:spPr>
          <a:xfrm flipH="1">
            <a:off x="5644100" y="3449650"/>
            <a:ext cx="1978338" cy="0"/>
          </a:xfrm>
          <a:prstGeom prst="straightConnector1">
            <a:avLst/>
          </a:prstGeom>
          <a:ln w="38100">
            <a:solidFill>
              <a:srgbClr val="008BB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57534D3F-8817-477D-B001-AA4C42B638B2}"/>
              </a:ext>
            </a:extLst>
          </p:cNvPr>
          <p:cNvCxnSpPr>
            <a:cxnSpLocks/>
            <a:endCxn id="2" idx="2"/>
          </p:cNvCxnSpPr>
          <p:nvPr/>
        </p:nvCxnSpPr>
        <p:spPr>
          <a:xfrm flipV="1">
            <a:off x="5874370" y="1679904"/>
            <a:ext cx="11474" cy="1494290"/>
          </a:xfrm>
          <a:prstGeom prst="straightConnector1">
            <a:avLst/>
          </a:prstGeom>
          <a:ln w="38100">
            <a:solidFill>
              <a:srgbClr val="008BB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2976624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/>
              <a:t>연습문제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C52CB8-CBAE-422A-B4FD-D2669127E2CC}"/>
              </a:ext>
            </a:extLst>
          </p:cNvPr>
          <p:cNvSpPr txBox="1"/>
          <p:nvPr/>
        </p:nvSpPr>
        <p:spPr>
          <a:xfrm>
            <a:off x="1064568" y="980728"/>
            <a:ext cx="3179075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b="1">
                <a:latin typeface="Consolas" panose="020B0609020204030204" pitchFamily="49" charset="0"/>
              </a:rPr>
              <a:t>while True:</a:t>
            </a:r>
          </a:p>
          <a:p>
            <a:pPr lvl="1"/>
            <a:r>
              <a:rPr lang="en-US" altLang="ko-KR" b="1">
                <a:latin typeface="Consolas" panose="020B0609020204030204" pitchFamily="49" charset="0"/>
              </a:rPr>
              <a:t>for i in range(num):</a:t>
            </a:r>
          </a:p>
          <a:p>
            <a:pPr lvl="1"/>
            <a:r>
              <a:rPr lang="en-US" altLang="ko-KR" b="1">
                <a:latin typeface="Consolas" panose="020B0609020204030204" pitchFamily="49" charset="0"/>
              </a:rPr>
              <a:t>    c+=1</a:t>
            </a:r>
          </a:p>
          <a:p>
            <a:pPr lvl="1"/>
            <a:r>
              <a:rPr lang="en-US" altLang="ko-KR" b="1">
                <a:latin typeface="Consolas" panose="020B0609020204030204" pitchFamily="49" charset="0"/>
              </a:rPr>
              <a:t>    a[r][c] = count</a:t>
            </a:r>
          </a:p>
          <a:p>
            <a:pPr lvl="1"/>
            <a:r>
              <a:rPr lang="en-US" altLang="ko-KR" b="1">
                <a:latin typeface="Consolas" panose="020B0609020204030204" pitchFamily="49" charset="0"/>
              </a:rPr>
              <a:t>    count += 1</a:t>
            </a:r>
          </a:p>
          <a:p>
            <a:pPr lvl="1"/>
            <a:endParaRPr lang="en-US" altLang="ko-KR" b="1">
              <a:latin typeface="Consolas" panose="020B0609020204030204" pitchFamily="49" charset="0"/>
            </a:endParaRPr>
          </a:p>
          <a:p>
            <a:pPr lvl="1"/>
            <a:r>
              <a:rPr lang="en-US" altLang="ko-KR" b="1">
                <a:latin typeface="Consolas" panose="020B0609020204030204" pitchFamily="49" charset="0"/>
              </a:rPr>
              <a:t>num -= 1</a:t>
            </a:r>
          </a:p>
          <a:p>
            <a:pPr lvl="1"/>
            <a:r>
              <a:rPr lang="en-US" altLang="ko-KR" b="1">
                <a:latin typeface="Consolas" panose="020B0609020204030204" pitchFamily="49" charset="0"/>
              </a:rPr>
              <a:t>if num == 0 :</a:t>
            </a:r>
          </a:p>
          <a:p>
            <a:pPr lvl="1"/>
            <a:r>
              <a:rPr lang="en-US" altLang="ko-KR" b="1">
                <a:latin typeface="Consolas" panose="020B0609020204030204" pitchFamily="49" charset="0"/>
              </a:rPr>
              <a:t>    break</a:t>
            </a:r>
          </a:p>
          <a:p>
            <a:pPr lvl="1"/>
            <a:r>
              <a:rPr lang="en-US" altLang="ko-KR">
                <a:latin typeface="Consolas" panose="020B0609020204030204" pitchFamily="49" charset="0"/>
              </a:rPr>
              <a:t>        </a:t>
            </a:r>
          </a:p>
          <a:p>
            <a:pPr lvl="1"/>
            <a:r>
              <a:rPr lang="en-US" altLang="ko-KR" b="1">
                <a:latin typeface="Consolas" panose="020B0609020204030204" pitchFamily="49" charset="0"/>
              </a:rPr>
              <a:t>for i in range(num):</a:t>
            </a:r>
          </a:p>
          <a:p>
            <a:pPr lvl="1"/>
            <a:r>
              <a:rPr lang="en-US" altLang="ko-KR" b="1">
                <a:latin typeface="Consolas" panose="020B0609020204030204" pitchFamily="49" charset="0"/>
              </a:rPr>
              <a:t>    r+=1</a:t>
            </a:r>
          </a:p>
          <a:p>
            <a:pPr lvl="1"/>
            <a:r>
              <a:rPr lang="en-US" altLang="ko-KR" b="1">
                <a:latin typeface="Consolas" panose="020B0609020204030204" pitchFamily="49" charset="0"/>
              </a:rPr>
              <a:t>    a[r][c] = count</a:t>
            </a:r>
          </a:p>
          <a:p>
            <a:pPr lvl="1"/>
            <a:r>
              <a:rPr lang="en-US" altLang="ko-KR" b="1">
                <a:latin typeface="Consolas" panose="020B0609020204030204" pitchFamily="49" charset="0"/>
              </a:rPr>
              <a:t>    count += 1</a:t>
            </a:r>
          </a:p>
        </p:txBody>
      </p:sp>
    </p:spTree>
    <p:extLst>
      <p:ext uri="{BB962C8B-B14F-4D97-AF65-F5344CB8AC3E}">
        <p14:creationId xmlns:p14="http://schemas.microsoft.com/office/powerpoint/2010/main" val="2214202874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/>
              <a:t>연습문제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C52CB8-CBAE-422A-B4FD-D2669127E2CC}"/>
              </a:ext>
            </a:extLst>
          </p:cNvPr>
          <p:cNvSpPr txBox="1"/>
          <p:nvPr/>
        </p:nvSpPr>
        <p:spPr>
          <a:xfrm>
            <a:off x="1064568" y="980728"/>
            <a:ext cx="3223959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b="1">
                <a:latin typeface="Consolas" panose="020B0609020204030204" pitchFamily="49" charset="0"/>
              </a:rPr>
              <a:t>while True:</a:t>
            </a:r>
          </a:p>
          <a:p>
            <a:pPr lvl="1"/>
            <a:r>
              <a:rPr lang="en-US" altLang="ko-KR" b="1">
                <a:latin typeface="Consolas" panose="020B0609020204030204" pitchFamily="49" charset="0"/>
              </a:rPr>
              <a:t>for i in range(num):</a:t>
            </a:r>
          </a:p>
          <a:p>
            <a:pPr lvl="1"/>
            <a:r>
              <a:rPr lang="en-US" altLang="ko-KR" b="1">
                <a:latin typeface="Consolas" panose="020B0609020204030204" pitchFamily="49" charset="0"/>
              </a:rPr>
              <a:t>    c-=1</a:t>
            </a:r>
          </a:p>
          <a:p>
            <a:pPr lvl="1"/>
            <a:r>
              <a:rPr lang="en-US" altLang="ko-KR" b="1">
                <a:latin typeface="Consolas" panose="020B0609020204030204" pitchFamily="49" charset="0"/>
              </a:rPr>
              <a:t>    a[r][c] = count</a:t>
            </a:r>
          </a:p>
          <a:p>
            <a:pPr lvl="1"/>
            <a:r>
              <a:rPr lang="en-US" altLang="ko-KR" b="1">
                <a:latin typeface="Consolas" panose="020B0609020204030204" pitchFamily="49" charset="0"/>
              </a:rPr>
              <a:t>    count += 1</a:t>
            </a:r>
          </a:p>
          <a:p>
            <a:pPr lvl="1"/>
            <a:endParaRPr lang="en-US" altLang="ko-KR" b="1">
              <a:latin typeface="Consolas" panose="020B0609020204030204" pitchFamily="49" charset="0"/>
            </a:endParaRPr>
          </a:p>
          <a:p>
            <a:pPr lvl="1"/>
            <a:r>
              <a:rPr lang="en-US" altLang="ko-KR" b="1">
                <a:latin typeface="Consolas" panose="020B0609020204030204" pitchFamily="49" charset="0"/>
              </a:rPr>
              <a:t>num -= 1</a:t>
            </a:r>
          </a:p>
          <a:p>
            <a:pPr lvl="1"/>
            <a:r>
              <a:rPr lang="en-US" altLang="ko-KR" b="1">
                <a:latin typeface="Consolas" panose="020B0609020204030204" pitchFamily="49" charset="0"/>
              </a:rPr>
              <a:t>if num == 0 :</a:t>
            </a:r>
          </a:p>
          <a:p>
            <a:pPr lvl="1"/>
            <a:r>
              <a:rPr lang="en-US" altLang="ko-KR" b="1">
                <a:latin typeface="Consolas" panose="020B0609020204030204" pitchFamily="49" charset="0"/>
              </a:rPr>
              <a:t>    break</a:t>
            </a:r>
          </a:p>
          <a:p>
            <a:pPr lvl="1"/>
            <a:endParaRPr lang="en-US" altLang="ko-KR" b="1">
              <a:latin typeface="Consolas" panose="020B0609020204030204" pitchFamily="49" charset="0"/>
            </a:endParaRPr>
          </a:p>
          <a:p>
            <a:pPr lvl="1"/>
            <a:r>
              <a:rPr lang="en-US" altLang="ko-KR" b="1">
                <a:latin typeface="Consolas" panose="020B0609020204030204" pitchFamily="49" charset="0"/>
              </a:rPr>
              <a:t>for i in range(num):</a:t>
            </a:r>
          </a:p>
          <a:p>
            <a:pPr lvl="1"/>
            <a:r>
              <a:rPr lang="en-US" altLang="ko-KR" b="1">
                <a:latin typeface="Consolas" panose="020B0609020204030204" pitchFamily="49" charset="0"/>
              </a:rPr>
              <a:t>    r-=1</a:t>
            </a:r>
          </a:p>
          <a:p>
            <a:pPr algn="l"/>
            <a:r>
              <a:rPr lang="en-US" altLang="ko-KR" b="1">
                <a:latin typeface="Consolas" panose="020B0609020204030204" pitchFamily="49" charset="0"/>
              </a:rPr>
              <a:t>        a[r][c] = count</a:t>
            </a:r>
          </a:p>
          <a:p>
            <a:pPr algn="l"/>
            <a:r>
              <a:rPr lang="en-US" altLang="ko-KR" b="1">
                <a:latin typeface="Consolas" panose="020B0609020204030204" pitchFamily="49" charset="0"/>
              </a:rPr>
              <a:t>        count += 1</a:t>
            </a:r>
          </a:p>
          <a:p>
            <a:pPr algn="l"/>
            <a:endParaRPr lang="en-US" altLang="ko-KR" b="1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4006713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/>
              <a:t>연습문제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C8A84BF-0139-40DF-83FB-836AEA914391}"/>
              </a:ext>
            </a:extLst>
          </p:cNvPr>
          <p:cNvSpPr/>
          <p:nvPr/>
        </p:nvSpPr>
        <p:spPr>
          <a:xfrm>
            <a:off x="5633816" y="1175848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16B1398-02A3-4C82-9051-3D0E72CA7F54}"/>
              </a:ext>
            </a:extLst>
          </p:cNvPr>
          <p:cNvSpPr/>
          <p:nvPr/>
        </p:nvSpPr>
        <p:spPr>
          <a:xfrm>
            <a:off x="6137872" y="1175848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DDAF0AD-2155-47A7-9EFB-26CDD8362861}"/>
              </a:ext>
            </a:extLst>
          </p:cNvPr>
          <p:cNvSpPr/>
          <p:nvPr/>
        </p:nvSpPr>
        <p:spPr>
          <a:xfrm>
            <a:off x="6641928" y="1175848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BC529AD-AB8A-40B0-93D7-AC7A00A9EA90}"/>
              </a:ext>
            </a:extLst>
          </p:cNvPr>
          <p:cNvSpPr/>
          <p:nvPr/>
        </p:nvSpPr>
        <p:spPr>
          <a:xfrm>
            <a:off x="7145984" y="1175848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9523729-0947-4CA8-BD40-2E8393BF12BF}"/>
              </a:ext>
            </a:extLst>
          </p:cNvPr>
          <p:cNvSpPr/>
          <p:nvPr/>
        </p:nvSpPr>
        <p:spPr>
          <a:xfrm>
            <a:off x="7650040" y="1175848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52253717-C414-49FE-A382-538E6E8159EB}"/>
              </a:ext>
            </a:extLst>
          </p:cNvPr>
          <p:cNvSpPr/>
          <p:nvPr/>
        </p:nvSpPr>
        <p:spPr>
          <a:xfrm>
            <a:off x="5633816" y="1679904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353096EB-61F5-447A-A7A9-8B3FF6888643}"/>
              </a:ext>
            </a:extLst>
          </p:cNvPr>
          <p:cNvSpPr/>
          <p:nvPr/>
        </p:nvSpPr>
        <p:spPr>
          <a:xfrm>
            <a:off x="6137872" y="1679904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B84E0BCA-DCA2-454C-B9A2-9970995F1CDF}"/>
              </a:ext>
            </a:extLst>
          </p:cNvPr>
          <p:cNvSpPr/>
          <p:nvPr/>
        </p:nvSpPr>
        <p:spPr>
          <a:xfrm>
            <a:off x="6641928" y="1679904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69E42D14-43D7-4A44-9CF2-CFE5FDC2C8CA}"/>
              </a:ext>
            </a:extLst>
          </p:cNvPr>
          <p:cNvSpPr/>
          <p:nvPr/>
        </p:nvSpPr>
        <p:spPr>
          <a:xfrm>
            <a:off x="7145984" y="1679904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6F188C73-D32D-4B9E-BD42-C7A38D7C2440}"/>
              </a:ext>
            </a:extLst>
          </p:cNvPr>
          <p:cNvSpPr/>
          <p:nvPr/>
        </p:nvSpPr>
        <p:spPr>
          <a:xfrm>
            <a:off x="7650040" y="1679904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331B688-72F7-4DAF-B90D-7C24855BC978}"/>
              </a:ext>
            </a:extLst>
          </p:cNvPr>
          <p:cNvSpPr/>
          <p:nvPr/>
        </p:nvSpPr>
        <p:spPr>
          <a:xfrm>
            <a:off x="5633816" y="2183960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32F0F9CA-9669-46F4-8225-4BAD90266762}"/>
              </a:ext>
            </a:extLst>
          </p:cNvPr>
          <p:cNvSpPr/>
          <p:nvPr/>
        </p:nvSpPr>
        <p:spPr>
          <a:xfrm>
            <a:off x="6137872" y="2183960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87C47A88-6208-45AD-9BF9-6A9F63CD63CE}"/>
              </a:ext>
            </a:extLst>
          </p:cNvPr>
          <p:cNvSpPr/>
          <p:nvPr/>
        </p:nvSpPr>
        <p:spPr>
          <a:xfrm>
            <a:off x="6641928" y="2183960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7BC4CEE4-97F1-405E-81D6-6D453B08AB66}"/>
              </a:ext>
            </a:extLst>
          </p:cNvPr>
          <p:cNvSpPr/>
          <p:nvPr/>
        </p:nvSpPr>
        <p:spPr>
          <a:xfrm>
            <a:off x="7145984" y="2183960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D8373F56-60A7-4C40-BD27-B5EADFC4397D}"/>
              </a:ext>
            </a:extLst>
          </p:cNvPr>
          <p:cNvSpPr/>
          <p:nvPr/>
        </p:nvSpPr>
        <p:spPr>
          <a:xfrm>
            <a:off x="7650040" y="2183960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3258D7E6-D3C9-40E1-9E63-07F3D1D9C5FB}"/>
              </a:ext>
            </a:extLst>
          </p:cNvPr>
          <p:cNvSpPr/>
          <p:nvPr/>
        </p:nvSpPr>
        <p:spPr>
          <a:xfrm>
            <a:off x="5633816" y="2688016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31CC5895-4C8F-48CE-82C3-9A846CDBD865}"/>
              </a:ext>
            </a:extLst>
          </p:cNvPr>
          <p:cNvSpPr/>
          <p:nvPr/>
        </p:nvSpPr>
        <p:spPr>
          <a:xfrm>
            <a:off x="6137872" y="2688016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F2B79146-4E98-4E9C-8BD6-1DCF671DA6AC}"/>
              </a:ext>
            </a:extLst>
          </p:cNvPr>
          <p:cNvSpPr/>
          <p:nvPr/>
        </p:nvSpPr>
        <p:spPr>
          <a:xfrm>
            <a:off x="6641928" y="2688016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D7C33A9C-780D-443A-B0D6-596CBD8CAB4C}"/>
              </a:ext>
            </a:extLst>
          </p:cNvPr>
          <p:cNvSpPr/>
          <p:nvPr/>
        </p:nvSpPr>
        <p:spPr>
          <a:xfrm>
            <a:off x="7145984" y="2688016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AAAF1097-D9B9-49CB-BC88-885A163F488A}"/>
              </a:ext>
            </a:extLst>
          </p:cNvPr>
          <p:cNvSpPr/>
          <p:nvPr/>
        </p:nvSpPr>
        <p:spPr>
          <a:xfrm>
            <a:off x="7650040" y="2688016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C094DAB5-99C0-4D2A-8A42-88D6ED4DF90B}"/>
              </a:ext>
            </a:extLst>
          </p:cNvPr>
          <p:cNvSpPr/>
          <p:nvPr/>
        </p:nvSpPr>
        <p:spPr>
          <a:xfrm>
            <a:off x="5633816" y="319207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B92FEB47-C67D-4E81-A2CB-40EDB59165A6}"/>
              </a:ext>
            </a:extLst>
          </p:cNvPr>
          <p:cNvSpPr/>
          <p:nvPr/>
        </p:nvSpPr>
        <p:spPr>
          <a:xfrm>
            <a:off x="6137872" y="319207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6050E29F-66A8-4AE2-B37D-0C55DA0F82CA}"/>
              </a:ext>
            </a:extLst>
          </p:cNvPr>
          <p:cNvSpPr/>
          <p:nvPr/>
        </p:nvSpPr>
        <p:spPr>
          <a:xfrm>
            <a:off x="6641928" y="319207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1897E530-07C1-496B-B837-241AE9F9D5A4}"/>
              </a:ext>
            </a:extLst>
          </p:cNvPr>
          <p:cNvSpPr/>
          <p:nvPr/>
        </p:nvSpPr>
        <p:spPr>
          <a:xfrm>
            <a:off x="7145984" y="319207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25B4FB17-E928-43A9-A5D6-DD68AAE0EAD0}"/>
              </a:ext>
            </a:extLst>
          </p:cNvPr>
          <p:cNvSpPr/>
          <p:nvPr/>
        </p:nvSpPr>
        <p:spPr>
          <a:xfrm>
            <a:off x="7650040" y="319207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C52CB8-CBAE-422A-B4FD-D2669127E2CC}"/>
              </a:ext>
            </a:extLst>
          </p:cNvPr>
          <p:cNvSpPr txBox="1"/>
          <p:nvPr/>
        </p:nvSpPr>
        <p:spPr>
          <a:xfrm>
            <a:off x="1882521" y="677921"/>
            <a:ext cx="3179075" cy="59093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b="1">
                <a:latin typeface="Consolas" panose="020B0609020204030204" pitchFamily="49" charset="0"/>
              </a:rPr>
              <a:t>num = n</a:t>
            </a:r>
          </a:p>
          <a:p>
            <a:pPr algn="l"/>
            <a:r>
              <a:rPr lang="en-US" altLang="ko-KR" b="1">
                <a:latin typeface="Consolas" panose="020B0609020204030204" pitchFamily="49" charset="0"/>
              </a:rPr>
              <a:t>count=1</a:t>
            </a:r>
          </a:p>
          <a:p>
            <a:pPr algn="l"/>
            <a:r>
              <a:rPr lang="en-US" altLang="ko-KR" b="1">
                <a:latin typeface="Consolas" panose="020B0609020204030204" pitchFamily="49" charset="0"/>
              </a:rPr>
              <a:t>r = 0</a:t>
            </a:r>
          </a:p>
          <a:p>
            <a:pPr algn="l"/>
            <a:r>
              <a:rPr lang="en-US" altLang="ko-KR" b="1">
                <a:latin typeface="Consolas" panose="020B0609020204030204" pitchFamily="49" charset="0"/>
              </a:rPr>
              <a:t>c = -1</a:t>
            </a:r>
          </a:p>
          <a:p>
            <a:pPr algn="l"/>
            <a:r>
              <a:rPr lang="en-US" altLang="ko-KR" b="1">
                <a:latin typeface="Consolas" panose="020B0609020204030204" pitchFamily="49" charset="0"/>
              </a:rPr>
              <a:t>s = 1</a:t>
            </a:r>
          </a:p>
          <a:p>
            <a:pPr algn="l"/>
            <a:r>
              <a:rPr lang="en-US" altLang="ko-KR" b="1">
                <a:latin typeface="Consolas" panose="020B0609020204030204" pitchFamily="49" charset="0"/>
              </a:rPr>
              <a:t>while True:</a:t>
            </a:r>
          </a:p>
          <a:p>
            <a:pPr lvl="1"/>
            <a:r>
              <a:rPr lang="en-US" altLang="ko-KR" b="1">
                <a:latin typeface="Consolas" panose="020B0609020204030204" pitchFamily="49" charset="0"/>
              </a:rPr>
              <a:t>for i in range(num):</a:t>
            </a:r>
          </a:p>
          <a:p>
            <a:pPr lvl="1"/>
            <a:r>
              <a:rPr lang="en-US" altLang="ko-KR" b="1">
                <a:latin typeface="Consolas" panose="020B0609020204030204" pitchFamily="49" charset="0"/>
              </a:rPr>
              <a:t>    c+=s</a:t>
            </a:r>
          </a:p>
          <a:p>
            <a:pPr lvl="1"/>
            <a:r>
              <a:rPr lang="en-US" altLang="ko-KR" b="1">
                <a:latin typeface="Consolas" panose="020B0609020204030204" pitchFamily="49" charset="0"/>
              </a:rPr>
              <a:t>    a[r][c] = count</a:t>
            </a:r>
          </a:p>
          <a:p>
            <a:pPr lvl="1"/>
            <a:r>
              <a:rPr lang="en-US" altLang="ko-KR" b="1">
                <a:latin typeface="Consolas" panose="020B0609020204030204" pitchFamily="49" charset="0"/>
              </a:rPr>
              <a:t>    count += 1</a:t>
            </a:r>
          </a:p>
          <a:p>
            <a:pPr lvl="1"/>
            <a:endParaRPr lang="en-US" altLang="ko-KR" b="1">
              <a:latin typeface="Consolas" panose="020B0609020204030204" pitchFamily="49" charset="0"/>
            </a:endParaRPr>
          </a:p>
          <a:p>
            <a:pPr lvl="1"/>
            <a:r>
              <a:rPr lang="en-US" altLang="ko-KR" b="1">
                <a:latin typeface="Consolas" panose="020B0609020204030204" pitchFamily="49" charset="0"/>
              </a:rPr>
              <a:t>num -= 1</a:t>
            </a:r>
          </a:p>
          <a:p>
            <a:pPr lvl="1"/>
            <a:r>
              <a:rPr lang="en-US" altLang="ko-KR" b="1">
                <a:latin typeface="Consolas" panose="020B0609020204030204" pitchFamily="49" charset="0"/>
              </a:rPr>
              <a:t>if num == 0 :</a:t>
            </a:r>
          </a:p>
          <a:p>
            <a:pPr lvl="1"/>
            <a:r>
              <a:rPr lang="en-US" altLang="ko-KR" b="1">
                <a:latin typeface="Consolas" panose="020B0609020204030204" pitchFamily="49" charset="0"/>
              </a:rPr>
              <a:t>    break</a:t>
            </a:r>
          </a:p>
          <a:p>
            <a:pPr lvl="1"/>
            <a:r>
              <a:rPr lang="en-US" altLang="ko-KR">
                <a:latin typeface="Consolas" panose="020B0609020204030204" pitchFamily="49" charset="0"/>
              </a:rPr>
              <a:t>        </a:t>
            </a:r>
          </a:p>
          <a:p>
            <a:pPr lvl="1"/>
            <a:r>
              <a:rPr lang="en-US" altLang="ko-KR" b="1">
                <a:latin typeface="Consolas" panose="020B0609020204030204" pitchFamily="49" charset="0"/>
              </a:rPr>
              <a:t>for i in range(num):</a:t>
            </a:r>
          </a:p>
          <a:p>
            <a:pPr lvl="1"/>
            <a:r>
              <a:rPr lang="en-US" altLang="ko-KR" b="1">
                <a:latin typeface="Consolas" panose="020B0609020204030204" pitchFamily="49" charset="0"/>
              </a:rPr>
              <a:t>    r+=s</a:t>
            </a:r>
          </a:p>
          <a:p>
            <a:pPr lvl="1"/>
            <a:r>
              <a:rPr lang="en-US" altLang="ko-KR" b="1">
                <a:latin typeface="Consolas" panose="020B0609020204030204" pitchFamily="49" charset="0"/>
              </a:rPr>
              <a:t>    a[r][c] = count</a:t>
            </a:r>
          </a:p>
          <a:p>
            <a:pPr lvl="1"/>
            <a:r>
              <a:rPr lang="en-US" altLang="ko-KR" b="1">
                <a:latin typeface="Consolas" panose="020B0609020204030204" pitchFamily="49" charset="0"/>
              </a:rPr>
              <a:t>    count += 1</a:t>
            </a:r>
          </a:p>
          <a:p>
            <a:pPr lvl="1"/>
            <a:endParaRPr lang="en-US" altLang="ko-KR" b="1">
              <a:latin typeface="Consolas" panose="020B0609020204030204" pitchFamily="49" charset="0"/>
            </a:endParaRPr>
          </a:p>
          <a:p>
            <a:pPr lvl="1"/>
            <a:r>
              <a:rPr lang="en-US" altLang="ko-KR" b="1">
                <a:latin typeface="Consolas" panose="020B0609020204030204" pitchFamily="49" charset="0"/>
              </a:rPr>
              <a:t>s = -s</a:t>
            </a: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6B655FC7-7F60-4F3C-85B9-933819192534}"/>
              </a:ext>
            </a:extLst>
          </p:cNvPr>
          <p:cNvSpPr/>
          <p:nvPr/>
        </p:nvSpPr>
        <p:spPr>
          <a:xfrm>
            <a:off x="5140044" y="1175848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14278FE8-2796-42FB-B3AD-484C4520F93F}"/>
              </a:ext>
            </a:extLst>
          </p:cNvPr>
          <p:cNvSpPr/>
          <p:nvPr/>
        </p:nvSpPr>
        <p:spPr>
          <a:xfrm>
            <a:off x="5140044" y="1679904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92F1D76A-3AEB-49C6-997B-258BB168BC53}"/>
              </a:ext>
            </a:extLst>
          </p:cNvPr>
          <p:cNvSpPr/>
          <p:nvPr/>
        </p:nvSpPr>
        <p:spPr>
          <a:xfrm>
            <a:off x="5140044" y="2183960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54F78534-2B3F-48B9-8ADE-E1105B72A4BB}"/>
              </a:ext>
            </a:extLst>
          </p:cNvPr>
          <p:cNvSpPr/>
          <p:nvPr/>
        </p:nvSpPr>
        <p:spPr>
          <a:xfrm>
            <a:off x="5140044" y="2688016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D0B33E7F-BD34-4EEA-B5CC-7390966BFCF1}"/>
              </a:ext>
            </a:extLst>
          </p:cNvPr>
          <p:cNvSpPr/>
          <p:nvPr/>
        </p:nvSpPr>
        <p:spPr>
          <a:xfrm>
            <a:off x="5140044" y="3192072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1078FDA0-CCF3-4509-8931-948F17722D78}"/>
              </a:ext>
            </a:extLst>
          </p:cNvPr>
          <p:cNvSpPr/>
          <p:nvPr/>
        </p:nvSpPr>
        <p:spPr>
          <a:xfrm>
            <a:off x="5641373" y="671792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2797C827-CAF9-4DD9-9C79-3EDD15F59DFB}"/>
              </a:ext>
            </a:extLst>
          </p:cNvPr>
          <p:cNvSpPr/>
          <p:nvPr/>
        </p:nvSpPr>
        <p:spPr>
          <a:xfrm>
            <a:off x="6145429" y="671792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67D6B259-E6B3-4747-9E5C-5F2543C1D64B}"/>
              </a:ext>
            </a:extLst>
          </p:cNvPr>
          <p:cNvSpPr/>
          <p:nvPr/>
        </p:nvSpPr>
        <p:spPr>
          <a:xfrm>
            <a:off x="6649485" y="671792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EC9EB923-AC6C-461D-BCDA-ECA7AFDED6A9}"/>
              </a:ext>
            </a:extLst>
          </p:cNvPr>
          <p:cNvSpPr/>
          <p:nvPr/>
        </p:nvSpPr>
        <p:spPr>
          <a:xfrm>
            <a:off x="7153541" y="671792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8BEA6D1B-4B67-4F2E-AC65-1F4F8BAD2555}"/>
              </a:ext>
            </a:extLst>
          </p:cNvPr>
          <p:cNvSpPr/>
          <p:nvPr/>
        </p:nvSpPr>
        <p:spPr>
          <a:xfrm>
            <a:off x="7657597" y="671792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0D05795-423B-45F5-BE2B-0C816643309A}"/>
              </a:ext>
            </a:extLst>
          </p:cNvPr>
          <p:cNvSpPr txBox="1"/>
          <p:nvPr/>
        </p:nvSpPr>
        <p:spPr>
          <a:xfrm>
            <a:off x="8877436" y="800708"/>
            <a:ext cx="524503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latin typeface="Consolas" panose="020B0609020204030204" pitchFamily="49" charset="0"/>
              </a:rPr>
              <a:t>00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01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02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03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04</a:t>
            </a:r>
          </a:p>
          <a:p>
            <a:pPr algn="l"/>
            <a:endParaRPr lang="en-US" altLang="ko-KR" sz="2400"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14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24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34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44</a:t>
            </a:r>
            <a:endParaRPr lang="ko-KR" altLang="en-US" sz="2400">
              <a:latin typeface="Consolas" panose="020B0609020204030204" pitchFamily="49" charset="0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9856A8E5-4190-44D3-B266-5C0EAA5A0C87}"/>
              </a:ext>
            </a:extLst>
          </p:cNvPr>
          <p:cNvCxnSpPr>
            <a:stCxn id="77" idx="3"/>
            <a:endCxn id="19" idx="3"/>
          </p:cNvCxnSpPr>
          <p:nvPr/>
        </p:nvCxnSpPr>
        <p:spPr>
          <a:xfrm>
            <a:off x="5644100" y="1427876"/>
            <a:ext cx="2509996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770D3975-72CD-4292-9D51-274354DD7DFA}"/>
              </a:ext>
            </a:extLst>
          </p:cNvPr>
          <p:cNvCxnSpPr>
            <a:cxnSpLocks/>
            <a:endCxn id="76" idx="2"/>
          </p:cNvCxnSpPr>
          <p:nvPr/>
        </p:nvCxnSpPr>
        <p:spPr>
          <a:xfrm flipH="1">
            <a:off x="7902068" y="1694616"/>
            <a:ext cx="3260" cy="200151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0E5A9C40-22A4-4388-BABD-2498EFC3129D}"/>
              </a:ext>
            </a:extLst>
          </p:cNvPr>
          <p:cNvSpPr txBox="1"/>
          <p:nvPr/>
        </p:nvSpPr>
        <p:spPr>
          <a:xfrm>
            <a:off x="9560213" y="794070"/>
            <a:ext cx="524503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latin typeface="Consolas" panose="020B0609020204030204" pitchFamily="49" charset="0"/>
              </a:rPr>
              <a:t>43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42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41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40</a:t>
            </a:r>
          </a:p>
          <a:p>
            <a:pPr algn="l"/>
            <a:endParaRPr lang="en-US" altLang="ko-KR" sz="2400"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30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20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10</a:t>
            </a:r>
            <a:endParaRPr lang="ko-KR" altLang="en-US" sz="2400">
              <a:latin typeface="Consolas" panose="020B0609020204030204" pitchFamily="49" charset="0"/>
            </a:endParaRPr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967BBECD-F3BF-499D-BF2C-76FE1D88B4E7}"/>
              </a:ext>
            </a:extLst>
          </p:cNvPr>
          <p:cNvCxnSpPr>
            <a:cxnSpLocks/>
          </p:cNvCxnSpPr>
          <p:nvPr/>
        </p:nvCxnSpPr>
        <p:spPr>
          <a:xfrm flipH="1">
            <a:off x="5644100" y="3449650"/>
            <a:ext cx="1978338" cy="0"/>
          </a:xfrm>
          <a:prstGeom prst="straightConnector1">
            <a:avLst/>
          </a:prstGeom>
          <a:ln w="38100">
            <a:solidFill>
              <a:srgbClr val="008BB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57534D3F-8817-477D-B001-AA4C42B638B2}"/>
              </a:ext>
            </a:extLst>
          </p:cNvPr>
          <p:cNvCxnSpPr>
            <a:cxnSpLocks/>
            <a:endCxn id="2" idx="2"/>
          </p:cNvCxnSpPr>
          <p:nvPr/>
        </p:nvCxnSpPr>
        <p:spPr>
          <a:xfrm flipV="1">
            <a:off x="5874370" y="1679904"/>
            <a:ext cx="11474" cy="1494290"/>
          </a:xfrm>
          <a:prstGeom prst="straightConnector1">
            <a:avLst/>
          </a:prstGeom>
          <a:ln w="38100">
            <a:solidFill>
              <a:srgbClr val="008BB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7682264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4891095" y="3104964"/>
            <a:ext cx="4441589" cy="315086"/>
          </a:xfrm>
        </p:spPr>
        <p:txBody>
          <a:bodyPr/>
          <a:lstStyle/>
          <a:p>
            <a:r>
              <a:rPr lang="en-US" altLang="ko-KR" b="1">
                <a:latin typeface="+mn-ea"/>
              </a:rPr>
              <a:t>6. </a:t>
            </a:r>
            <a:r>
              <a:rPr lang="ko-KR" altLang="en-US" b="1">
                <a:latin typeface="+mn-ea"/>
              </a:rPr>
              <a:t>자료구조 응용</a:t>
            </a:r>
            <a:endParaRPr lang="ko-KR" altLang="en-US" b="1" dirty="0">
              <a:latin typeface="+mn-ea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883150" y="4234766"/>
            <a:ext cx="4464050" cy="1292662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b="1">
                <a:latin typeface="+mn-ea"/>
              </a:rPr>
              <a:t>6-1 </a:t>
            </a:r>
            <a:r>
              <a:rPr lang="ko-KR" altLang="en-US" sz="1600" b="1">
                <a:latin typeface="+mn-ea"/>
              </a:rPr>
              <a:t>리스트와 튜플 응용</a:t>
            </a:r>
            <a:endParaRPr lang="en-US" altLang="ko-KR" sz="1600" b="1">
              <a:latin typeface="+mn-ea"/>
            </a:endParaRPr>
          </a:p>
          <a:p>
            <a:pPr marL="0" indent="0">
              <a:buNone/>
            </a:pPr>
            <a:r>
              <a:rPr lang="en-US" altLang="ko-KR" sz="1600" b="1">
                <a:latin typeface="+mn-ea"/>
              </a:rPr>
              <a:t>6-2 </a:t>
            </a:r>
            <a:r>
              <a:rPr lang="ko-KR" altLang="en-US" sz="1600" b="1">
                <a:latin typeface="+mn-ea"/>
              </a:rPr>
              <a:t>문자열 응용</a:t>
            </a:r>
            <a:endParaRPr lang="en-US" altLang="ko-KR" sz="1600" b="1">
              <a:latin typeface="+mn-ea"/>
            </a:endParaRPr>
          </a:p>
          <a:p>
            <a:pPr marL="0" indent="0">
              <a:buNone/>
            </a:pPr>
            <a:r>
              <a:rPr lang="en-US" altLang="ko-KR" sz="1600" b="1">
                <a:latin typeface="+mn-ea"/>
              </a:rPr>
              <a:t>6-3 </a:t>
            </a:r>
            <a:r>
              <a:rPr lang="ko-KR" altLang="en-US" sz="1600" b="1">
                <a:latin typeface="+mn-ea"/>
              </a:rPr>
              <a:t>딕셔너리 응용 </a:t>
            </a:r>
            <a:endParaRPr lang="en-US" altLang="ko-KR" sz="1600" b="1">
              <a:latin typeface="+mn-ea"/>
            </a:endParaRPr>
          </a:p>
          <a:p>
            <a:pPr marL="0" indent="0">
              <a:buNone/>
            </a:pPr>
            <a:r>
              <a:rPr lang="en-US" altLang="ko-KR" sz="1600" b="1">
                <a:latin typeface="+mn-ea"/>
              </a:rPr>
              <a:t>6-4 </a:t>
            </a:r>
            <a:r>
              <a:rPr lang="ko-KR" altLang="en-US" sz="1600" b="1">
                <a:latin typeface="+mn-ea"/>
              </a:rPr>
              <a:t>집합 응용</a:t>
            </a:r>
            <a:endParaRPr lang="en-US" altLang="ko-KR" sz="1600" b="1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30153497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/>
              <a:t>리스트 더 보기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6-1 </a:t>
            </a:r>
            <a:r>
              <a:rPr lang="ko-KR" altLang="en-US">
                <a:latin typeface="+mj-ea"/>
                <a:ea typeface="+mj-ea"/>
              </a:rPr>
              <a:t>리스트와 튜플 응용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27905C-2C74-4C93-A319-C06C9530C437}"/>
              </a:ext>
            </a:extLst>
          </p:cNvPr>
          <p:cNvSpPr txBox="1"/>
          <p:nvPr/>
        </p:nvSpPr>
        <p:spPr>
          <a:xfrm>
            <a:off x="416496" y="835729"/>
            <a:ext cx="8677375" cy="57554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 b="1">
                <a:latin typeface="Consolas" panose="020B0609020204030204" pitchFamily="49" charset="0"/>
              </a:rPr>
              <a:t>list.append(x)</a:t>
            </a:r>
          </a:p>
          <a:p>
            <a:pPr algn="l"/>
            <a:r>
              <a:rPr lang="ko-KR" altLang="en-US" sz="1600">
                <a:latin typeface="Consolas" panose="020B0609020204030204" pitchFamily="49" charset="0"/>
              </a:rPr>
              <a:t>리스트의 끝에 항목을 더합니다</a:t>
            </a:r>
            <a:r>
              <a:rPr lang="en-US" altLang="ko-KR" sz="1600">
                <a:latin typeface="Consolas" panose="020B0609020204030204" pitchFamily="49" charset="0"/>
              </a:rPr>
              <a:t>. a[len(a):] = [x] </a:t>
            </a:r>
            <a:r>
              <a:rPr lang="ko-KR" altLang="en-US" sz="1600">
                <a:latin typeface="Consolas" panose="020B0609020204030204" pitchFamily="49" charset="0"/>
              </a:rPr>
              <a:t>와 동등합니다</a:t>
            </a:r>
            <a:r>
              <a:rPr lang="en-US" altLang="ko-KR" sz="1600">
                <a:latin typeface="Consolas" panose="020B0609020204030204" pitchFamily="49" charset="0"/>
              </a:rPr>
              <a:t>.</a:t>
            </a:r>
          </a:p>
          <a:p>
            <a:pPr algn="l"/>
            <a:endParaRPr lang="en-US" altLang="ko-KR" sz="1600">
              <a:latin typeface="Consolas" panose="020B0609020204030204" pitchFamily="49" charset="0"/>
            </a:endParaRPr>
          </a:p>
          <a:p>
            <a:pPr algn="l"/>
            <a:r>
              <a:rPr lang="en-US" altLang="ko-KR" sz="1600" b="1">
                <a:latin typeface="Consolas" panose="020B0609020204030204" pitchFamily="49" charset="0"/>
              </a:rPr>
              <a:t>list.extend(iterable)</a:t>
            </a:r>
          </a:p>
          <a:p>
            <a:pPr algn="l"/>
            <a:r>
              <a:rPr lang="ko-KR" altLang="en-US" sz="1600">
                <a:latin typeface="Consolas" panose="020B0609020204030204" pitchFamily="49" charset="0"/>
              </a:rPr>
              <a:t>리스트의 끝에 이터러블의 모든 항목을 덧붙여서 확장합니다</a:t>
            </a:r>
            <a:r>
              <a:rPr lang="en-US" altLang="ko-KR" sz="1600">
                <a:latin typeface="Consolas" panose="020B0609020204030204" pitchFamily="49" charset="0"/>
              </a:rPr>
              <a:t>. 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a[len(a):] = iterable </a:t>
            </a:r>
            <a:r>
              <a:rPr lang="ko-KR" altLang="en-US" sz="1600">
                <a:latin typeface="Consolas" panose="020B0609020204030204" pitchFamily="49" charset="0"/>
              </a:rPr>
              <a:t>와 동등합니다</a:t>
            </a:r>
            <a:r>
              <a:rPr lang="en-US" altLang="ko-KR" sz="1600">
                <a:latin typeface="Consolas" panose="020B0609020204030204" pitchFamily="49" charset="0"/>
              </a:rPr>
              <a:t>.</a:t>
            </a:r>
          </a:p>
          <a:p>
            <a:pPr algn="l"/>
            <a:endParaRPr lang="en-US" altLang="ko-KR" sz="1600" b="1">
              <a:latin typeface="Consolas" panose="020B0609020204030204" pitchFamily="49" charset="0"/>
            </a:endParaRPr>
          </a:p>
          <a:p>
            <a:pPr algn="l"/>
            <a:r>
              <a:rPr lang="en-US" altLang="ko-KR" sz="1600" b="1">
                <a:latin typeface="Consolas" panose="020B0609020204030204" pitchFamily="49" charset="0"/>
              </a:rPr>
              <a:t>list.insert(i, x)</a:t>
            </a:r>
          </a:p>
          <a:p>
            <a:pPr algn="l"/>
            <a:r>
              <a:rPr lang="ko-KR" altLang="en-US" sz="1600">
                <a:latin typeface="Consolas" panose="020B0609020204030204" pitchFamily="49" charset="0"/>
              </a:rPr>
              <a:t>주어진 위치에 항목을 삽입합니다</a:t>
            </a:r>
            <a:r>
              <a:rPr lang="en-US" altLang="ko-KR" sz="1600">
                <a:latin typeface="Consolas" panose="020B0609020204030204" pitchFamily="49" charset="0"/>
              </a:rPr>
              <a:t>. </a:t>
            </a:r>
          </a:p>
          <a:p>
            <a:pPr algn="l"/>
            <a:r>
              <a:rPr lang="ko-KR" altLang="en-US" sz="1600">
                <a:latin typeface="Consolas" panose="020B0609020204030204" pitchFamily="49" charset="0"/>
              </a:rPr>
              <a:t>첫 번째 인자는 삽입되는 요소가 갖게 될 인덱스입니다</a:t>
            </a:r>
            <a:r>
              <a:rPr lang="en-US" altLang="ko-KR" sz="1600">
                <a:latin typeface="Consolas" panose="020B0609020204030204" pitchFamily="49" charset="0"/>
              </a:rPr>
              <a:t>. </a:t>
            </a:r>
          </a:p>
          <a:p>
            <a:pPr algn="l"/>
            <a:r>
              <a:rPr lang="ko-KR" altLang="en-US" sz="1600">
                <a:latin typeface="Consolas" panose="020B0609020204030204" pitchFamily="49" charset="0"/>
              </a:rPr>
              <a:t>그래서 </a:t>
            </a:r>
            <a:r>
              <a:rPr lang="en-US" altLang="ko-KR" sz="1600">
                <a:latin typeface="Consolas" panose="020B0609020204030204" pitchFamily="49" charset="0"/>
              </a:rPr>
              <a:t>a.insert(0, x) </a:t>
            </a:r>
            <a:r>
              <a:rPr lang="ko-KR" altLang="en-US" sz="1600">
                <a:latin typeface="Consolas" panose="020B0609020204030204" pitchFamily="49" charset="0"/>
              </a:rPr>
              <a:t>는 리스트의 처음에 삽입하고</a:t>
            </a:r>
            <a:r>
              <a:rPr lang="en-US" altLang="ko-KR" sz="1600">
                <a:latin typeface="Consolas" panose="020B0609020204030204" pitchFamily="49" charset="0"/>
              </a:rPr>
              <a:t>, 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a.insert(len(a), x) </a:t>
            </a:r>
            <a:r>
              <a:rPr lang="ko-KR" altLang="en-US" sz="1600">
                <a:latin typeface="Consolas" panose="020B0609020204030204" pitchFamily="49" charset="0"/>
              </a:rPr>
              <a:t>는 </a:t>
            </a:r>
            <a:r>
              <a:rPr lang="en-US" altLang="ko-KR" sz="1600">
                <a:latin typeface="Consolas" panose="020B0609020204030204" pitchFamily="49" charset="0"/>
              </a:rPr>
              <a:t>a.append(x) </a:t>
            </a:r>
            <a:r>
              <a:rPr lang="ko-KR" altLang="en-US" sz="1600">
                <a:latin typeface="Consolas" panose="020B0609020204030204" pitchFamily="49" charset="0"/>
              </a:rPr>
              <a:t>와 동등합니다</a:t>
            </a:r>
            <a:r>
              <a:rPr lang="en-US" altLang="ko-KR" sz="1600">
                <a:latin typeface="Consolas" panose="020B0609020204030204" pitchFamily="49" charset="0"/>
              </a:rPr>
              <a:t>.</a:t>
            </a:r>
          </a:p>
          <a:p>
            <a:pPr algn="l"/>
            <a:endParaRPr lang="en-US" altLang="ko-KR" sz="1600">
              <a:latin typeface="Consolas" panose="020B0609020204030204" pitchFamily="49" charset="0"/>
            </a:endParaRPr>
          </a:p>
          <a:p>
            <a:pPr algn="l"/>
            <a:r>
              <a:rPr lang="en-US" altLang="ko-KR" sz="1600" b="1">
                <a:latin typeface="Consolas" panose="020B0609020204030204" pitchFamily="49" charset="0"/>
              </a:rPr>
              <a:t>list.remove(x)</a:t>
            </a:r>
          </a:p>
          <a:p>
            <a:pPr algn="l"/>
            <a:r>
              <a:rPr lang="ko-KR" altLang="en-US" sz="1600">
                <a:latin typeface="Consolas" panose="020B0609020204030204" pitchFamily="49" charset="0"/>
              </a:rPr>
              <a:t>리스트에서 값이 </a:t>
            </a:r>
            <a:r>
              <a:rPr lang="en-US" altLang="ko-KR" sz="1600">
                <a:latin typeface="Consolas" panose="020B0609020204030204" pitchFamily="49" charset="0"/>
              </a:rPr>
              <a:t>x </a:t>
            </a:r>
            <a:r>
              <a:rPr lang="ko-KR" altLang="en-US" sz="1600">
                <a:latin typeface="Consolas" panose="020B0609020204030204" pitchFamily="49" charset="0"/>
              </a:rPr>
              <a:t>와 같은 첫 번째 항목을 삭제합니다</a:t>
            </a:r>
            <a:r>
              <a:rPr lang="en-US" altLang="ko-KR" sz="1600">
                <a:latin typeface="Consolas" panose="020B0609020204030204" pitchFamily="49" charset="0"/>
              </a:rPr>
              <a:t>. </a:t>
            </a:r>
          </a:p>
          <a:p>
            <a:pPr algn="l"/>
            <a:r>
              <a:rPr lang="ko-KR" altLang="en-US" sz="1600">
                <a:latin typeface="Consolas" panose="020B0609020204030204" pitchFamily="49" charset="0"/>
              </a:rPr>
              <a:t>그런 항목이 없으면 </a:t>
            </a:r>
            <a:r>
              <a:rPr lang="en-US" altLang="ko-KR" sz="1600">
                <a:latin typeface="Consolas" panose="020B0609020204030204" pitchFamily="49" charset="0"/>
              </a:rPr>
              <a:t>ValueError</a:t>
            </a:r>
            <a:r>
              <a:rPr lang="ko-KR" altLang="en-US" sz="1600">
                <a:latin typeface="Consolas" panose="020B0609020204030204" pitchFamily="49" charset="0"/>
              </a:rPr>
              <a:t>를 일으킵니다</a:t>
            </a:r>
            <a:r>
              <a:rPr lang="en-US" altLang="ko-KR" sz="1600">
                <a:latin typeface="Consolas" panose="020B0609020204030204" pitchFamily="49" charset="0"/>
              </a:rPr>
              <a:t>.</a:t>
            </a:r>
          </a:p>
          <a:p>
            <a:pPr algn="l"/>
            <a:endParaRPr lang="en-US" altLang="ko-KR" sz="1600">
              <a:latin typeface="Consolas" panose="020B0609020204030204" pitchFamily="49" charset="0"/>
            </a:endParaRPr>
          </a:p>
          <a:p>
            <a:pPr algn="l"/>
            <a:r>
              <a:rPr lang="en-US" altLang="ko-KR" sz="1600" b="1">
                <a:latin typeface="Consolas" panose="020B0609020204030204" pitchFamily="49" charset="0"/>
              </a:rPr>
              <a:t>list.pop([i])</a:t>
            </a:r>
          </a:p>
          <a:p>
            <a:pPr algn="l"/>
            <a:r>
              <a:rPr lang="ko-KR" altLang="en-US" sz="1600">
                <a:latin typeface="Consolas" panose="020B0609020204030204" pitchFamily="49" charset="0"/>
              </a:rPr>
              <a:t>리스트에서 주어진 위치에 있는 항목을 삭제하고</a:t>
            </a:r>
            <a:r>
              <a:rPr lang="en-US" altLang="ko-KR" sz="1600">
                <a:latin typeface="Consolas" panose="020B0609020204030204" pitchFamily="49" charset="0"/>
              </a:rPr>
              <a:t>, </a:t>
            </a:r>
            <a:r>
              <a:rPr lang="ko-KR" altLang="en-US" sz="1600">
                <a:latin typeface="Consolas" panose="020B0609020204030204" pitchFamily="49" charset="0"/>
              </a:rPr>
              <a:t>그 항목을 돌려줍니다</a:t>
            </a:r>
            <a:r>
              <a:rPr lang="en-US" altLang="ko-KR" sz="1600">
                <a:latin typeface="Consolas" panose="020B0609020204030204" pitchFamily="49" charset="0"/>
              </a:rPr>
              <a:t>. </a:t>
            </a:r>
          </a:p>
          <a:p>
            <a:pPr algn="l"/>
            <a:r>
              <a:rPr lang="ko-KR" altLang="en-US" sz="1600">
                <a:latin typeface="Consolas" panose="020B0609020204030204" pitchFamily="49" charset="0"/>
              </a:rPr>
              <a:t>인덱스를 지정하지 않으면</a:t>
            </a:r>
            <a:r>
              <a:rPr lang="en-US" altLang="ko-KR" sz="1600">
                <a:latin typeface="Consolas" panose="020B0609020204030204" pitchFamily="49" charset="0"/>
              </a:rPr>
              <a:t>, a.pop() </a:t>
            </a:r>
            <a:r>
              <a:rPr lang="ko-KR" altLang="en-US" sz="1600">
                <a:latin typeface="Consolas" panose="020B0609020204030204" pitchFamily="49" charset="0"/>
              </a:rPr>
              <a:t>은 리스트의 마지막 항목을 삭제하고 돌려줍니다</a:t>
            </a:r>
            <a:r>
              <a:rPr lang="en-US" altLang="ko-KR" sz="1600">
                <a:latin typeface="Consolas" panose="020B0609020204030204" pitchFamily="49" charset="0"/>
              </a:rPr>
              <a:t>. 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(</a:t>
            </a:r>
            <a:r>
              <a:rPr lang="ko-KR" altLang="en-US" sz="1600">
                <a:latin typeface="Consolas" panose="020B0609020204030204" pitchFamily="49" charset="0"/>
              </a:rPr>
              <a:t>메서드 시그니처에서 </a:t>
            </a:r>
            <a:r>
              <a:rPr lang="en-US" altLang="ko-KR" sz="1600">
                <a:latin typeface="Consolas" panose="020B0609020204030204" pitchFamily="49" charset="0"/>
              </a:rPr>
              <a:t>i </a:t>
            </a:r>
            <a:r>
              <a:rPr lang="ko-KR" altLang="en-US" sz="1600">
                <a:latin typeface="Consolas" panose="020B0609020204030204" pitchFamily="49" charset="0"/>
              </a:rPr>
              <a:t>를 둘러싼 대괄호는 매개변수가 선택적임을 나타냅니다</a:t>
            </a:r>
            <a:r>
              <a:rPr lang="en-US" altLang="ko-KR" sz="1600">
                <a:latin typeface="Consolas" panose="020B0609020204030204" pitchFamily="49" charset="0"/>
              </a:rPr>
              <a:t>. </a:t>
            </a:r>
          </a:p>
          <a:p>
            <a:pPr algn="l"/>
            <a:r>
              <a:rPr lang="ko-KR" altLang="en-US" sz="1600">
                <a:latin typeface="Consolas" panose="020B0609020204030204" pitchFamily="49" charset="0"/>
              </a:rPr>
              <a:t>그 위치에 대괄호를 입력해야 한다는 뜻이 아닙니다</a:t>
            </a:r>
            <a:r>
              <a:rPr lang="en-US" altLang="ko-KR" sz="1600">
                <a:latin typeface="Consolas" panose="020B0609020204030204" pitchFamily="49" charset="0"/>
              </a:rPr>
              <a:t>. </a:t>
            </a:r>
          </a:p>
          <a:p>
            <a:pPr algn="l"/>
            <a:r>
              <a:rPr lang="ko-KR" altLang="en-US" sz="1600">
                <a:latin typeface="Consolas" panose="020B0609020204030204" pitchFamily="49" charset="0"/>
              </a:rPr>
              <a:t>이 표기법은 파이썬 라이브러리 레퍼런스에서 지주 등장합니다</a:t>
            </a:r>
            <a:r>
              <a:rPr lang="en-US" altLang="ko-KR" sz="1600">
                <a:latin typeface="Consolas" panose="020B0609020204030204" pitchFamily="49" charset="0"/>
              </a:rPr>
              <a:t>.)</a:t>
            </a:r>
            <a:endParaRPr lang="ko-KR" altLang="en-US" sz="160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01464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주피터 노트북 실행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1-3 </a:t>
            </a:r>
            <a:r>
              <a:rPr lang="ko-KR" altLang="en-US">
                <a:latin typeface="+mj-ea"/>
                <a:ea typeface="+mj-ea"/>
              </a:rPr>
              <a:t>파이썬 개발 환경 설정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A77DEEC-3361-4A45-94FE-FD5ECBAB56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512" y="944724"/>
            <a:ext cx="784887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작업 디렉토리로 이동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DF0C2F-9B25-4C49-A642-4CA72F408B2F}"/>
              </a:ext>
            </a:extLst>
          </p:cNvPr>
          <p:cNvSpPr txBox="1"/>
          <p:nvPr/>
        </p:nvSpPr>
        <p:spPr>
          <a:xfrm>
            <a:off x="740532" y="1484784"/>
            <a:ext cx="5011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(base) PS D:\&gt; cd D:\</a:t>
            </a:r>
            <a:r>
              <a:rPr lang="ko-KR" altLang="en-US">
                <a:latin typeface="Consolas" panose="020B0609020204030204" pitchFamily="49" charset="0"/>
              </a:rPr>
              <a:t>파이썬</a:t>
            </a:r>
            <a:r>
              <a:rPr lang="en-US" altLang="ko-KR">
                <a:latin typeface="Consolas" panose="020B0609020204030204" pitchFamily="49" charset="0"/>
              </a:rPr>
              <a:t>_</a:t>
            </a:r>
            <a:r>
              <a:rPr lang="ko-KR" altLang="en-US">
                <a:latin typeface="Consolas" panose="020B0609020204030204" pitchFamily="49" charset="0"/>
              </a:rPr>
              <a:t>기본</a:t>
            </a:r>
            <a:r>
              <a:rPr lang="en-US" altLang="ko-KR">
                <a:latin typeface="Consolas" panose="020B0609020204030204" pitchFamily="49" charset="0"/>
              </a:rPr>
              <a:t>\source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A14EC046-EB57-48D1-89CE-AC9D8B38DF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512" y="2483604"/>
            <a:ext cx="784887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주피터 노트북 실행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947F14-5473-442F-A316-8F779C9DEB66}"/>
              </a:ext>
            </a:extLst>
          </p:cNvPr>
          <p:cNvSpPr txBox="1"/>
          <p:nvPr/>
        </p:nvSpPr>
        <p:spPr>
          <a:xfrm>
            <a:off x="740532" y="3023664"/>
            <a:ext cx="4110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(base) PS D:\&gt; jupyter</a:t>
            </a:r>
            <a:r>
              <a:rPr lang="ko-KR" altLang="en-US">
                <a:latin typeface="Consolas" panose="020B0609020204030204" pitchFamily="49" charset="0"/>
              </a:rPr>
              <a:t> </a:t>
            </a:r>
            <a:r>
              <a:rPr lang="en-US" altLang="ko-KR">
                <a:latin typeface="Consolas" panose="020B0609020204030204" pitchFamily="49" charset="0"/>
              </a:rPr>
              <a:t>notebook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112719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/>
              <a:t>리스트 더 보기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6-1 </a:t>
            </a:r>
            <a:r>
              <a:rPr lang="ko-KR" altLang="en-US">
                <a:latin typeface="+mj-ea"/>
                <a:ea typeface="+mj-ea"/>
              </a:rPr>
              <a:t>리스트와 튜플 응용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27905C-2C74-4C93-A319-C06C9530C437}"/>
              </a:ext>
            </a:extLst>
          </p:cNvPr>
          <p:cNvSpPr txBox="1"/>
          <p:nvPr/>
        </p:nvSpPr>
        <p:spPr>
          <a:xfrm>
            <a:off x="416496" y="835729"/>
            <a:ext cx="9180718" cy="57554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 b="1">
                <a:latin typeface="Consolas" panose="020B0609020204030204" pitchFamily="49" charset="0"/>
              </a:rPr>
              <a:t>list.clear()</a:t>
            </a:r>
          </a:p>
          <a:p>
            <a:pPr algn="l"/>
            <a:r>
              <a:rPr lang="ko-KR" altLang="en-US" sz="1600">
                <a:latin typeface="Consolas" panose="020B0609020204030204" pitchFamily="49" charset="0"/>
              </a:rPr>
              <a:t>리스트의 모든 항목을 삭제합니다</a:t>
            </a:r>
            <a:r>
              <a:rPr lang="en-US" altLang="ko-KR" sz="1600">
                <a:latin typeface="Consolas" panose="020B0609020204030204" pitchFamily="49" charset="0"/>
              </a:rPr>
              <a:t>. del a[:] </a:t>
            </a:r>
            <a:r>
              <a:rPr lang="ko-KR" altLang="en-US" sz="1600">
                <a:latin typeface="Consolas" panose="020B0609020204030204" pitchFamily="49" charset="0"/>
              </a:rPr>
              <a:t>와 동등합니다</a:t>
            </a:r>
            <a:r>
              <a:rPr lang="en-US" altLang="ko-KR" sz="1600">
                <a:latin typeface="Consolas" panose="020B0609020204030204" pitchFamily="49" charset="0"/>
              </a:rPr>
              <a:t>.</a:t>
            </a:r>
          </a:p>
          <a:p>
            <a:pPr algn="l"/>
            <a:endParaRPr lang="en-US" altLang="ko-KR" sz="1600">
              <a:latin typeface="Consolas" panose="020B0609020204030204" pitchFamily="49" charset="0"/>
            </a:endParaRPr>
          </a:p>
          <a:p>
            <a:pPr algn="l"/>
            <a:r>
              <a:rPr lang="en-US" altLang="ko-KR" sz="1600" b="1">
                <a:latin typeface="Consolas" panose="020B0609020204030204" pitchFamily="49" charset="0"/>
              </a:rPr>
              <a:t>list.index(x[, start[, end]])</a:t>
            </a:r>
          </a:p>
          <a:p>
            <a:pPr algn="l"/>
            <a:r>
              <a:rPr lang="ko-KR" altLang="en-US" sz="1600">
                <a:latin typeface="Consolas" panose="020B0609020204030204" pitchFamily="49" charset="0"/>
              </a:rPr>
              <a:t>리스트에 있는 항목 중 값이 </a:t>
            </a:r>
            <a:r>
              <a:rPr lang="en-US" altLang="ko-KR" sz="1600">
                <a:latin typeface="Consolas" panose="020B0609020204030204" pitchFamily="49" charset="0"/>
              </a:rPr>
              <a:t>x </a:t>
            </a:r>
            <a:r>
              <a:rPr lang="ko-KR" altLang="en-US" sz="1600">
                <a:latin typeface="Consolas" panose="020B0609020204030204" pitchFamily="49" charset="0"/>
              </a:rPr>
              <a:t>와 같은 첫 번째 것의 </a:t>
            </a:r>
            <a:r>
              <a:rPr lang="en-US" altLang="ko-KR" sz="1600">
                <a:latin typeface="Consolas" panose="020B0609020204030204" pitchFamily="49" charset="0"/>
              </a:rPr>
              <a:t>0</a:t>
            </a:r>
            <a:r>
              <a:rPr lang="ko-KR" altLang="en-US" sz="1600">
                <a:latin typeface="Consolas" panose="020B0609020204030204" pitchFamily="49" charset="0"/>
              </a:rPr>
              <a:t>부터 시작하는 인덱스를 돌려줍니다</a:t>
            </a:r>
            <a:r>
              <a:rPr lang="en-US" altLang="ko-KR" sz="1600">
                <a:latin typeface="Consolas" panose="020B0609020204030204" pitchFamily="49" charset="0"/>
              </a:rPr>
              <a:t>. </a:t>
            </a:r>
          </a:p>
          <a:p>
            <a:pPr algn="l"/>
            <a:r>
              <a:rPr lang="ko-KR" altLang="en-US" sz="1600">
                <a:latin typeface="Consolas" panose="020B0609020204030204" pitchFamily="49" charset="0"/>
              </a:rPr>
              <a:t>그런 항목이 없으면 </a:t>
            </a:r>
            <a:r>
              <a:rPr lang="en-US" altLang="ko-KR" sz="1600">
                <a:latin typeface="Consolas" panose="020B0609020204030204" pitchFamily="49" charset="0"/>
              </a:rPr>
              <a:t>ValueError </a:t>
            </a:r>
            <a:r>
              <a:rPr lang="ko-KR" altLang="en-US" sz="1600">
                <a:latin typeface="Consolas" panose="020B0609020204030204" pitchFamily="49" charset="0"/>
              </a:rPr>
              <a:t>를 일으킵니다</a:t>
            </a:r>
            <a:r>
              <a:rPr lang="en-US" altLang="ko-KR" sz="1600">
                <a:latin typeface="Consolas" panose="020B0609020204030204" pitchFamily="49" charset="0"/>
              </a:rPr>
              <a:t>.</a:t>
            </a:r>
          </a:p>
          <a:p>
            <a:pPr algn="l"/>
            <a:endParaRPr lang="en-US" altLang="ko-KR" sz="1600">
              <a:latin typeface="Consolas" panose="020B0609020204030204" pitchFamily="49" charset="0"/>
            </a:endParaRPr>
          </a:p>
          <a:p>
            <a:pPr algn="l"/>
            <a:r>
              <a:rPr lang="ko-KR" altLang="en-US" sz="1600">
                <a:latin typeface="Consolas" panose="020B0609020204030204" pitchFamily="49" charset="0"/>
              </a:rPr>
              <a:t>선택적인 인자 </a:t>
            </a:r>
            <a:r>
              <a:rPr lang="en-US" altLang="ko-KR" sz="1600">
                <a:latin typeface="Consolas" panose="020B0609020204030204" pitchFamily="49" charset="0"/>
              </a:rPr>
              <a:t>start </a:t>
            </a:r>
            <a:r>
              <a:rPr lang="ko-KR" altLang="en-US" sz="1600">
                <a:latin typeface="Consolas" panose="020B0609020204030204" pitchFamily="49" charset="0"/>
              </a:rPr>
              <a:t>와 </a:t>
            </a:r>
            <a:r>
              <a:rPr lang="en-US" altLang="ko-KR" sz="1600">
                <a:latin typeface="Consolas" panose="020B0609020204030204" pitchFamily="49" charset="0"/>
              </a:rPr>
              <a:t>end </a:t>
            </a:r>
            <a:r>
              <a:rPr lang="ko-KR" altLang="en-US" sz="1600">
                <a:latin typeface="Consolas" panose="020B0609020204030204" pitchFamily="49" charset="0"/>
              </a:rPr>
              <a:t>는 슬라이스 표기법처럼 해석되고</a:t>
            </a:r>
            <a:r>
              <a:rPr lang="en-US" altLang="ko-KR" sz="1600">
                <a:latin typeface="Consolas" panose="020B0609020204030204" pitchFamily="49" charset="0"/>
              </a:rPr>
              <a:t>, </a:t>
            </a:r>
          </a:p>
          <a:p>
            <a:pPr algn="l"/>
            <a:r>
              <a:rPr lang="ko-KR" altLang="en-US" sz="1600">
                <a:latin typeface="Consolas" panose="020B0609020204030204" pitchFamily="49" charset="0"/>
              </a:rPr>
              <a:t>검색을 리스트의 특별한 서브 시퀀스로 제한하는 데 사용됩니다</a:t>
            </a:r>
            <a:r>
              <a:rPr lang="en-US" altLang="ko-KR" sz="1600">
                <a:latin typeface="Consolas" panose="020B0609020204030204" pitchFamily="49" charset="0"/>
              </a:rPr>
              <a:t>. </a:t>
            </a:r>
          </a:p>
          <a:p>
            <a:pPr algn="l"/>
            <a:r>
              <a:rPr lang="ko-KR" altLang="en-US" sz="1600">
                <a:latin typeface="Consolas" panose="020B0609020204030204" pitchFamily="49" charset="0"/>
              </a:rPr>
              <a:t>돌려주는 인덱스는 </a:t>
            </a:r>
            <a:r>
              <a:rPr lang="en-US" altLang="ko-KR" sz="1600">
                <a:latin typeface="Consolas" panose="020B0609020204030204" pitchFamily="49" charset="0"/>
              </a:rPr>
              <a:t>start </a:t>
            </a:r>
            <a:r>
              <a:rPr lang="ko-KR" altLang="en-US" sz="1600">
                <a:latin typeface="Consolas" panose="020B0609020204030204" pitchFamily="49" charset="0"/>
              </a:rPr>
              <a:t>인자가 아니라 전체 시퀀스의 시작을 기준으로 합니다</a:t>
            </a:r>
            <a:r>
              <a:rPr lang="en-US" altLang="ko-KR" sz="1600">
                <a:latin typeface="Consolas" panose="020B0609020204030204" pitchFamily="49" charset="0"/>
              </a:rPr>
              <a:t>.</a:t>
            </a:r>
          </a:p>
          <a:p>
            <a:pPr algn="l"/>
            <a:endParaRPr lang="en-US" altLang="ko-KR" sz="1600">
              <a:latin typeface="Consolas" panose="020B0609020204030204" pitchFamily="49" charset="0"/>
            </a:endParaRPr>
          </a:p>
          <a:p>
            <a:pPr algn="l"/>
            <a:r>
              <a:rPr lang="en-US" altLang="ko-KR" sz="1600" b="1">
                <a:latin typeface="Consolas" panose="020B0609020204030204" pitchFamily="49" charset="0"/>
              </a:rPr>
              <a:t>list.count(x)</a:t>
            </a:r>
          </a:p>
          <a:p>
            <a:pPr algn="l"/>
            <a:r>
              <a:rPr lang="ko-KR" altLang="en-US" sz="1600">
                <a:latin typeface="Consolas" panose="020B0609020204030204" pitchFamily="49" charset="0"/>
              </a:rPr>
              <a:t>리스트에서 </a:t>
            </a:r>
            <a:r>
              <a:rPr lang="en-US" altLang="ko-KR" sz="1600">
                <a:latin typeface="Consolas" panose="020B0609020204030204" pitchFamily="49" charset="0"/>
              </a:rPr>
              <a:t>x </a:t>
            </a:r>
            <a:r>
              <a:rPr lang="ko-KR" altLang="en-US" sz="1600">
                <a:latin typeface="Consolas" panose="020B0609020204030204" pitchFamily="49" charset="0"/>
              </a:rPr>
              <a:t>가 등장하는 횟수를 돌려줍니다</a:t>
            </a:r>
            <a:r>
              <a:rPr lang="en-US" altLang="ko-KR" sz="1600">
                <a:latin typeface="Consolas" panose="020B0609020204030204" pitchFamily="49" charset="0"/>
              </a:rPr>
              <a:t>.</a:t>
            </a:r>
          </a:p>
          <a:p>
            <a:pPr algn="l"/>
            <a:endParaRPr lang="en-US" altLang="ko-KR" sz="1600">
              <a:latin typeface="Consolas" panose="020B0609020204030204" pitchFamily="49" charset="0"/>
            </a:endParaRPr>
          </a:p>
          <a:p>
            <a:pPr algn="l"/>
            <a:r>
              <a:rPr lang="en-US" altLang="ko-KR" sz="1600" b="1">
                <a:latin typeface="Consolas" panose="020B0609020204030204" pitchFamily="49" charset="0"/>
              </a:rPr>
              <a:t>list.sort(*, key=None, reverse=False)</a:t>
            </a:r>
          </a:p>
          <a:p>
            <a:pPr algn="l"/>
            <a:r>
              <a:rPr lang="ko-KR" altLang="en-US" sz="1600">
                <a:latin typeface="Consolas" panose="020B0609020204030204" pitchFamily="49" charset="0"/>
              </a:rPr>
              <a:t>리스트의 항목들을 제자리에서 정렬합니다 </a:t>
            </a:r>
            <a:endParaRPr lang="en-US" altLang="ko-KR" sz="1600">
              <a:latin typeface="Consolas" panose="020B0609020204030204" pitchFamily="49" charset="0"/>
            </a:endParaRP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(</a:t>
            </a:r>
            <a:r>
              <a:rPr lang="ko-KR" altLang="en-US" sz="1600">
                <a:latin typeface="Consolas" panose="020B0609020204030204" pitchFamily="49" charset="0"/>
              </a:rPr>
              <a:t>인자들은 정렬 커스터마이제이션에 사용될 수 있습니다</a:t>
            </a:r>
            <a:r>
              <a:rPr lang="en-US" altLang="ko-KR" sz="1600">
                <a:latin typeface="Consolas" panose="020B0609020204030204" pitchFamily="49" charset="0"/>
              </a:rPr>
              <a:t>. </a:t>
            </a:r>
            <a:r>
              <a:rPr lang="ko-KR" altLang="en-US" sz="1600">
                <a:latin typeface="Consolas" panose="020B0609020204030204" pitchFamily="49" charset="0"/>
              </a:rPr>
              <a:t>설명은 </a:t>
            </a:r>
            <a:r>
              <a:rPr lang="en-US" altLang="ko-KR" sz="1600">
                <a:latin typeface="Consolas" panose="020B0609020204030204" pitchFamily="49" charset="0"/>
              </a:rPr>
              <a:t>sorted() </a:t>
            </a:r>
            <a:r>
              <a:rPr lang="ko-KR" altLang="en-US" sz="1600">
                <a:latin typeface="Consolas" panose="020B0609020204030204" pitchFamily="49" charset="0"/>
              </a:rPr>
              <a:t>를 보세요</a:t>
            </a:r>
            <a:r>
              <a:rPr lang="en-US" altLang="ko-KR" sz="1600">
                <a:latin typeface="Consolas" panose="020B0609020204030204" pitchFamily="49" charset="0"/>
              </a:rPr>
              <a:t>).</a:t>
            </a:r>
          </a:p>
          <a:p>
            <a:pPr algn="l"/>
            <a:endParaRPr lang="en-US" altLang="ko-KR" sz="1600">
              <a:latin typeface="Consolas" panose="020B0609020204030204" pitchFamily="49" charset="0"/>
            </a:endParaRPr>
          </a:p>
          <a:p>
            <a:pPr algn="l"/>
            <a:r>
              <a:rPr lang="en-US" altLang="ko-KR" sz="1600" b="1">
                <a:latin typeface="Consolas" panose="020B0609020204030204" pitchFamily="49" charset="0"/>
              </a:rPr>
              <a:t>list.reverse()</a:t>
            </a:r>
          </a:p>
          <a:p>
            <a:pPr algn="l"/>
            <a:r>
              <a:rPr lang="ko-KR" altLang="en-US" sz="1600">
                <a:latin typeface="Consolas" panose="020B0609020204030204" pitchFamily="49" charset="0"/>
              </a:rPr>
              <a:t>리스트의 요소들을 제자리에서 뒤집습니다</a:t>
            </a:r>
            <a:r>
              <a:rPr lang="en-US" altLang="ko-KR" sz="1600">
                <a:latin typeface="Consolas" panose="020B0609020204030204" pitchFamily="49" charset="0"/>
              </a:rPr>
              <a:t>.</a:t>
            </a:r>
          </a:p>
          <a:p>
            <a:pPr algn="l"/>
            <a:endParaRPr lang="en-US" altLang="ko-KR" sz="1600">
              <a:latin typeface="Consolas" panose="020B0609020204030204" pitchFamily="49" charset="0"/>
            </a:endParaRPr>
          </a:p>
          <a:p>
            <a:pPr algn="l"/>
            <a:r>
              <a:rPr lang="en-US" altLang="ko-KR" sz="1600" b="1">
                <a:latin typeface="Consolas" panose="020B0609020204030204" pitchFamily="49" charset="0"/>
              </a:rPr>
              <a:t>list.copy()</a:t>
            </a:r>
          </a:p>
          <a:p>
            <a:pPr algn="l"/>
            <a:r>
              <a:rPr lang="ko-KR" altLang="en-US" sz="1600">
                <a:latin typeface="Consolas" panose="020B0609020204030204" pitchFamily="49" charset="0"/>
              </a:rPr>
              <a:t>리스트의 얕은 사본을 돌려줍니다</a:t>
            </a:r>
            <a:r>
              <a:rPr lang="en-US" altLang="ko-KR" sz="1600">
                <a:latin typeface="Consolas" panose="020B0609020204030204" pitchFamily="49" charset="0"/>
              </a:rPr>
              <a:t>. a[:] </a:t>
            </a:r>
            <a:r>
              <a:rPr lang="ko-KR" altLang="en-US" sz="1600">
                <a:latin typeface="Consolas" panose="020B0609020204030204" pitchFamily="49" charset="0"/>
              </a:rPr>
              <a:t>와 동등합니다</a:t>
            </a:r>
            <a:r>
              <a:rPr lang="en-US" altLang="ko-KR" sz="1600">
                <a:latin typeface="Consolas" panose="020B0609020204030204" pitchFamily="49" charset="0"/>
              </a:rPr>
              <a:t>.</a:t>
            </a:r>
            <a:endParaRPr lang="ko-KR" altLang="en-US" sz="160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3497741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/>
              <a:t>리스트 더 보기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6-1 </a:t>
            </a:r>
            <a:r>
              <a:rPr lang="ko-KR" altLang="en-US">
                <a:latin typeface="+mj-ea"/>
                <a:ea typeface="+mj-ea"/>
              </a:rPr>
              <a:t>리스트와 튜플 응용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9FA29870-72B4-45BC-A706-CE3CDB1F47C5}"/>
              </a:ext>
            </a:extLst>
          </p:cNvPr>
          <p:cNvGrpSpPr/>
          <p:nvPr/>
        </p:nvGrpSpPr>
        <p:grpSpPr>
          <a:xfrm>
            <a:off x="668524" y="1320718"/>
            <a:ext cx="8574207" cy="972108"/>
            <a:chOff x="704528" y="1448780"/>
            <a:chExt cx="7920880" cy="100811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567BB1D6-A84D-4F39-BA9F-54FFDFABFD9D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0776961-E523-49D6-A421-322201D1A29C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 [10, 20, 30]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a.append(500)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</a:t>
              </a:r>
            </a:p>
          </p:txBody>
        </p:sp>
      </p:grpSp>
      <p:sp>
        <p:nvSpPr>
          <p:cNvPr id="10" name="Rectangle 8">
            <a:extLst>
              <a:ext uri="{FF2B5EF4-FFF2-40B4-BE49-F238E27FC236}">
                <a16:creationId xmlns:a16="http://schemas.microsoft.com/office/drawing/2014/main" id="{7371F0A7-36EF-4064-AE13-B1CFF9E5C8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0492" y="872716"/>
            <a:ext cx="788487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리스트에 요소 하나 추가하기</a:t>
            </a:r>
            <a:endParaRPr lang="en-US" altLang="ko-KR" b="1">
              <a:latin typeface="+mj-ea"/>
              <a:ea typeface="+mj-ea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B5F4E8D6-2A04-472A-A32D-7FDB62EE810D}"/>
              </a:ext>
            </a:extLst>
          </p:cNvPr>
          <p:cNvGrpSpPr/>
          <p:nvPr/>
        </p:nvGrpSpPr>
        <p:grpSpPr>
          <a:xfrm>
            <a:off x="665896" y="2426337"/>
            <a:ext cx="8574207" cy="972108"/>
            <a:chOff x="704528" y="1448780"/>
            <a:chExt cx="7920880" cy="1008112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5C77EC58-8D0E-4969-BE07-64418B25C9E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0DD3B81-E51E-4C43-A95F-FFB4B6B57811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 [10, 20, 30]</a:t>
              </a:r>
            </a:p>
            <a:p>
              <a:r>
                <a:rPr lang="pt-B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a[len(a):] = [500]</a:t>
              </a:r>
            </a:p>
            <a:p>
              <a:r>
                <a:rPr lang="pt-B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F7B31D5-5E34-4B19-BF5F-29DD479C1929}"/>
              </a:ext>
            </a:extLst>
          </p:cNvPr>
          <p:cNvGrpSpPr/>
          <p:nvPr/>
        </p:nvGrpSpPr>
        <p:grpSpPr>
          <a:xfrm>
            <a:off x="671152" y="4195589"/>
            <a:ext cx="8574207" cy="972108"/>
            <a:chOff x="704528" y="1448780"/>
            <a:chExt cx="7920880" cy="1008112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61C194AF-4D93-4BBA-A48F-B87001966B5B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1BDE7C64-FB06-4259-B540-40B01268E812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 [10, 20, 30]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a.append([500, 600])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</a:t>
              </a:r>
            </a:p>
          </p:txBody>
        </p:sp>
      </p:grpSp>
      <p:sp>
        <p:nvSpPr>
          <p:cNvPr id="17" name="Rectangle 8">
            <a:extLst>
              <a:ext uri="{FF2B5EF4-FFF2-40B4-BE49-F238E27FC236}">
                <a16:creationId xmlns:a16="http://schemas.microsoft.com/office/drawing/2014/main" id="{416427BA-E1DA-4420-B9D8-CDEE8E56C1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3120" y="3747587"/>
            <a:ext cx="788487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리스트 안에 리스트 추가하기</a:t>
            </a:r>
            <a:endParaRPr lang="en-US" altLang="ko-KR" b="1">
              <a:latin typeface="+mj-ea"/>
              <a:ea typeface="+mj-ea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ED2D456C-7D02-4246-9CC5-CBCA37C096F2}"/>
              </a:ext>
            </a:extLst>
          </p:cNvPr>
          <p:cNvGrpSpPr/>
          <p:nvPr/>
        </p:nvGrpSpPr>
        <p:grpSpPr>
          <a:xfrm>
            <a:off x="668524" y="5301208"/>
            <a:ext cx="8574207" cy="972108"/>
            <a:chOff x="704528" y="1448780"/>
            <a:chExt cx="7920880" cy="1008112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185A0E62-3F0A-410F-A24E-296A8952F2FF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B7F267D0-F2AC-42DE-9C38-79D39D78C69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 [10, 20, 30]</a:t>
              </a:r>
            </a:p>
            <a:p>
              <a:r>
                <a:rPr lang="pt-B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a[len(a):] = [[500, 600]]</a:t>
              </a:r>
            </a:p>
            <a:p>
              <a:r>
                <a:rPr lang="pt-B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06913483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/>
              <a:t>리스트 더 보기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6-1 </a:t>
            </a:r>
            <a:r>
              <a:rPr lang="ko-KR" altLang="en-US">
                <a:latin typeface="+mj-ea"/>
                <a:ea typeface="+mj-ea"/>
              </a:rPr>
              <a:t>리스트와 튜플 응용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9FA29870-72B4-45BC-A706-CE3CDB1F47C5}"/>
              </a:ext>
            </a:extLst>
          </p:cNvPr>
          <p:cNvGrpSpPr/>
          <p:nvPr/>
        </p:nvGrpSpPr>
        <p:grpSpPr>
          <a:xfrm>
            <a:off x="668524" y="1320718"/>
            <a:ext cx="8574207" cy="972108"/>
            <a:chOff x="704528" y="1448780"/>
            <a:chExt cx="7920880" cy="100811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567BB1D6-A84D-4F39-BA9F-54FFDFABFD9D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0776961-E523-49D6-A421-322201D1A29C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 [10, 20, 30]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a.extend([500, 600])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</a:t>
              </a:r>
            </a:p>
          </p:txBody>
        </p:sp>
      </p:grpSp>
      <p:sp>
        <p:nvSpPr>
          <p:cNvPr id="10" name="Rectangle 8">
            <a:extLst>
              <a:ext uri="{FF2B5EF4-FFF2-40B4-BE49-F238E27FC236}">
                <a16:creationId xmlns:a16="http://schemas.microsoft.com/office/drawing/2014/main" id="{7371F0A7-36EF-4064-AE13-B1CFF9E5C8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0492" y="872716"/>
            <a:ext cx="788487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리스트 확장하기</a:t>
            </a:r>
            <a:endParaRPr lang="en-US" altLang="ko-KR" b="1">
              <a:latin typeface="+mj-ea"/>
              <a:ea typeface="+mj-ea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B5F4E8D6-2A04-472A-A32D-7FDB62EE810D}"/>
              </a:ext>
            </a:extLst>
          </p:cNvPr>
          <p:cNvGrpSpPr/>
          <p:nvPr/>
        </p:nvGrpSpPr>
        <p:grpSpPr>
          <a:xfrm>
            <a:off x="665896" y="2758154"/>
            <a:ext cx="8574207" cy="972108"/>
            <a:chOff x="704528" y="1448780"/>
            <a:chExt cx="7920880" cy="1008112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5C77EC58-8D0E-4969-BE07-64418B25C9E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0DD3B81-E51E-4C43-A95F-FFB4B6B57811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 [10, 20, 30]</a:t>
              </a:r>
            </a:p>
            <a:p>
              <a:r>
                <a:rPr lang="pt-B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a[len(a):] = [500, 600]</a:t>
              </a:r>
            </a:p>
            <a:p>
              <a:r>
                <a:rPr lang="pt-B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F7B31D5-5E34-4B19-BF5F-29DD479C1929}"/>
              </a:ext>
            </a:extLst>
          </p:cNvPr>
          <p:cNvGrpSpPr/>
          <p:nvPr/>
        </p:nvGrpSpPr>
        <p:grpSpPr>
          <a:xfrm>
            <a:off x="671152" y="4195589"/>
            <a:ext cx="8574207" cy="972108"/>
            <a:chOff x="704528" y="1448780"/>
            <a:chExt cx="7920880" cy="1008112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61C194AF-4D93-4BBA-A48F-B87001966B5B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1BDE7C64-FB06-4259-B540-40B01268E812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 [10, 20, 30]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a[len(a):] = range(500,601,100)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92448548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/>
              <a:t>리스트 더 보기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6-1 </a:t>
            </a:r>
            <a:r>
              <a:rPr lang="ko-KR" altLang="en-US">
                <a:latin typeface="+mj-ea"/>
                <a:ea typeface="+mj-ea"/>
              </a:rPr>
              <a:t>리스트와 튜플 응용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9FA29870-72B4-45BC-A706-CE3CDB1F47C5}"/>
              </a:ext>
            </a:extLst>
          </p:cNvPr>
          <p:cNvGrpSpPr/>
          <p:nvPr/>
        </p:nvGrpSpPr>
        <p:grpSpPr>
          <a:xfrm>
            <a:off x="665896" y="1320718"/>
            <a:ext cx="8574207" cy="972108"/>
            <a:chOff x="704528" y="1448780"/>
            <a:chExt cx="7920880" cy="100811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567BB1D6-A84D-4F39-BA9F-54FFDFABFD9D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0776961-E523-49D6-A421-322201D1A29C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 [10, 20, 30]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a.insert(2, 500)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</a:t>
              </a:r>
            </a:p>
          </p:txBody>
        </p:sp>
      </p:grpSp>
      <p:sp>
        <p:nvSpPr>
          <p:cNvPr id="10" name="Rectangle 8">
            <a:extLst>
              <a:ext uri="{FF2B5EF4-FFF2-40B4-BE49-F238E27FC236}">
                <a16:creationId xmlns:a16="http://schemas.microsoft.com/office/drawing/2014/main" id="{7371F0A7-36EF-4064-AE13-B1CFF9E5C8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0492" y="872716"/>
            <a:ext cx="788487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리스트의 특정 인덱스에 요소 추가하기</a:t>
            </a:r>
            <a:endParaRPr lang="en-US" altLang="ko-KR" b="1">
              <a:latin typeface="+mj-ea"/>
              <a:ea typeface="+mj-ea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B5F4E8D6-2A04-472A-A32D-7FDB62EE810D}"/>
              </a:ext>
            </a:extLst>
          </p:cNvPr>
          <p:cNvGrpSpPr/>
          <p:nvPr/>
        </p:nvGrpSpPr>
        <p:grpSpPr>
          <a:xfrm>
            <a:off x="665896" y="2395299"/>
            <a:ext cx="8574207" cy="972108"/>
            <a:chOff x="704528" y="1448780"/>
            <a:chExt cx="7920880" cy="1008112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5C77EC58-8D0E-4969-BE07-64418B25C9E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0DD3B81-E51E-4C43-A95F-FFB4B6B57811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 [10, 20, 30]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a.insert(0, 500)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</a:t>
              </a: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F7B31D5-5E34-4B19-BF5F-29DD479C1929}"/>
              </a:ext>
            </a:extLst>
          </p:cNvPr>
          <p:cNvGrpSpPr/>
          <p:nvPr/>
        </p:nvGrpSpPr>
        <p:grpSpPr>
          <a:xfrm>
            <a:off x="665896" y="3469880"/>
            <a:ext cx="8574207" cy="972108"/>
            <a:chOff x="704528" y="1448780"/>
            <a:chExt cx="7920880" cy="1008112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61C194AF-4D93-4BBA-A48F-B87001966B5B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1BDE7C64-FB06-4259-B540-40B01268E812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 [10, 20, 30]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a.insert(len(a), 500)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50C62C73-D6D8-439C-857A-64BB90511FB1}"/>
              </a:ext>
            </a:extLst>
          </p:cNvPr>
          <p:cNvGrpSpPr/>
          <p:nvPr/>
        </p:nvGrpSpPr>
        <p:grpSpPr>
          <a:xfrm>
            <a:off x="665896" y="4544461"/>
            <a:ext cx="8574207" cy="972108"/>
            <a:chOff x="704528" y="1448780"/>
            <a:chExt cx="7920880" cy="1008112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C29783C7-4F9D-4090-910B-67D06A80BBDB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2731A7B-C144-4A0B-98BA-769BAF359A1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 [10, 20, 30]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a.insert(1, [500, 600])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</a:t>
              </a: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B9F0055B-FED8-453E-922B-D517A020C64A}"/>
              </a:ext>
            </a:extLst>
          </p:cNvPr>
          <p:cNvGrpSpPr/>
          <p:nvPr/>
        </p:nvGrpSpPr>
        <p:grpSpPr>
          <a:xfrm>
            <a:off x="665896" y="5619043"/>
            <a:ext cx="8574207" cy="972108"/>
            <a:chOff x="704528" y="1448780"/>
            <a:chExt cx="7920880" cy="1008112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05CF7021-F5A4-44A1-B4AF-919389766FDD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B965A563-4EFA-48F6-BD2B-E23D96FAEA84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 [10, 20, 30]</a:t>
              </a:r>
            </a:p>
            <a:p>
              <a:r>
                <a:rPr lang="pt-B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a[1:1] = [500, 600]</a:t>
              </a:r>
            </a:p>
            <a:p>
              <a:r>
                <a:rPr lang="pt-B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98456407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/>
              <a:t>리스트 더 보기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6-1 </a:t>
            </a:r>
            <a:r>
              <a:rPr lang="ko-KR" altLang="en-US">
                <a:latin typeface="+mj-ea"/>
                <a:ea typeface="+mj-ea"/>
              </a:rPr>
              <a:t>리스트와 튜플 응용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9FA29870-72B4-45BC-A706-CE3CDB1F47C5}"/>
              </a:ext>
            </a:extLst>
          </p:cNvPr>
          <p:cNvGrpSpPr/>
          <p:nvPr/>
        </p:nvGrpSpPr>
        <p:grpSpPr>
          <a:xfrm>
            <a:off x="665896" y="1140698"/>
            <a:ext cx="8574207" cy="972108"/>
            <a:chOff x="704528" y="1448780"/>
            <a:chExt cx="7920880" cy="100811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567BB1D6-A84D-4F39-BA9F-54FFDFABFD9D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0776961-E523-49D6-A421-322201D1A29C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 [10, 20, 30]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a.remove(20)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</a:t>
              </a:r>
            </a:p>
          </p:txBody>
        </p:sp>
      </p:grpSp>
      <p:sp>
        <p:nvSpPr>
          <p:cNvPr id="10" name="Rectangle 8">
            <a:extLst>
              <a:ext uri="{FF2B5EF4-FFF2-40B4-BE49-F238E27FC236}">
                <a16:creationId xmlns:a16="http://schemas.microsoft.com/office/drawing/2014/main" id="{7371F0A7-36EF-4064-AE13-B1CFF9E5C8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0492" y="692696"/>
            <a:ext cx="788487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리스트에서 특정 값을 찾아서 삭제하기</a:t>
            </a:r>
            <a:endParaRPr lang="en-US" altLang="ko-KR" b="1">
              <a:latin typeface="+mj-ea"/>
              <a:ea typeface="+mj-ea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B5F4E8D6-2A04-472A-A32D-7FDB62EE810D}"/>
              </a:ext>
            </a:extLst>
          </p:cNvPr>
          <p:cNvGrpSpPr/>
          <p:nvPr/>
        </p:nvGrpSpPr>
        <p:grpSpPr>
          <a:xfrm>
            <a:off x="665896" y="2215279"/>
            <a:ext cx="8574207" cy="972108"/>
            <a:chOff x="704528" y="1448780"/>
            <a:chExt cx="7920880" cy="1008112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5C77EC58-8D0E-4969-BE07-64418B25C9E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0DD3B81-E51E-4C43-A95F-FFB4B6B57811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 [10, 20, 30, 20]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a.remove(20)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</a:t>
              </a: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F7B31D5-5E34-4B19-BF5F-29DD479C1929}"/>
              </a:ext>
            </a:extLst>
          </p:cNvPr>
          <p:cNvGrpSpPr/>
          <p:nvPr/>
        </p:nvGrpSpPr>
        <p:grpSpPr>
          <a:xfrm>
            <a:off x="663269" y="3692105"/>
            <a:ext cx="8574207" cy="972108"/>
            <a:chOff x="704528" y="1448780"/>
            <a:chExt cx="7920880" cy="1008112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61C194AF-4D93-4BBA-A48F-B87001966B5B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1BDE7C64-FB06-4259-B540-40B01268E812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 [10, 20, 30]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a.pop()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50C62C73-D6D8-439C-857A-64BB90511FB1}"/>
              </a:ext>
            </a:extLst>
          </p:cNvPr>
          <p:cNvGrpSpPr/>
          <p:nvPr/>
        </p:nvGrpSpPr>
        <p:grpSpPr>
          <a:xfrm>
            <a:off x="663269" y="4766686"/>
            <a:ext cx="8574207" cy="972108"/>
            <a:chOff x="704528" y="1448780"/>
            <a:chExt cx="7920880" cy="1008112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C29783C7-4F9D-4090-910B-67D06A80BBDB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2731A7B-C144-4A0B-98BA-769BAF359A1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 [10, 20, 30]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a.pop(1)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</a:t>
              </a: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B9F0055B-FED8-453E-922B-D517A020C64A}"/>
              </a:ext>
            </a:extLst>
          </p:cNvPr>
          <p:cNvGrpSpPr/>
          <p:nvPr/>
        </p:nvGrpSpPr>
        <p:grpSpPr>
          <a:xfrm>
            <a:off x="663269" y="5841268"/>
            <a:ext cx="8574207" cy="972108"/>
            <a:chOff x="704528" y="1448780"/>
            <a:chExt cx="7920880" cy="1008112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05CF7021-F5A4-44A1-B4AF-919389766FDD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B965A563-4EFA-48F6-BD2B-E23D96FAEA84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 [10, 20, 30]</a:t>
              </a:r>
            </a:p>
            <a:p>
              <a:r>
                <a:rPr lang="pt-B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del a[1]</a:t>
              </a:r>
            </a:p>
            <a:p>
              <a:r>
                <a:rPr lang="pt-B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3" name="Rectangle 8">
            <a:extLst>
              <a:ext uri="{FF2B5EF4-FFF2-40B4-BE49-F238E27FC236}">
                <a16:creationId xmlns:a16="http://schemas.microsoft.com/office/drawing/2014/main" id="{A730A528-8B4F-4835-96E4-1E6614D225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0492" y="3301282"/>
            <a:ext cx="788487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리스트에서 특정 인덱스의 요소를 삭제하기</a:t>
            </a:r>
            <a:endParaRPr lang="en-US" altLang="ko-KR" b="1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847105264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/>
              <a:t>리스트 더 보기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6-1 </a:t>
            </a:r>
            <a:r>
              <a:rPr lang="ko-KR" altLang="en-US">
                <a:latin typeface="+mj-ea"/>
                <a:ea typeface="+mj-ea"/>
              </a:rPr>
              <a:t>리스트와 튜플 응용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9FA29870-72B4-45BC-A706-CE3CDB1F47C5}"/>
              </a:ext>
            </a:extLst>
          </p:cNvPr>
          <p:cNvGrpSpPr/>
          <p:nvPr/>
        </p:nvGrpSpPr>
        <p:grpSpPr>
          <a:xfrm>
            <a:off x="665896" y="1464734"/>
            <a:ext cx="8574207" cy="972108"/>
            <a:chOff x="704528" y="1448780"/>
            <a:chExt cx="7920880" cy="100811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567BB1D6-A84D-4F39-BA9F-54FFDFABFD9D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0776961-E523-49D6-A421-322201D1A29C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 [10, 20, 30]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a.clear()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</a:t>
              </a:r>
            </a:p>
          </p:txBody>
        </p:sp>
      </p:grpSp>
      <p:sp>
        <p:nvSpPr>
          <p:cNvPr id="10" name="Rectangle 8">
            <a:extLst>
              <a:ext uri="{FF2B5EF4-FFF2-40B4-BE49-F238E27FC236}">
                <a16:creationId xmlns:a16="http://schemas.microsoft.com/office/drawing/2014/main" id="{7371F0A7-36EF-4064-AE13-B1CFF9E5C8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0492" y="1016732"/>
            <a:ext cx="788487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리스트의 모든 요소를 삭제하기</a:t>
            </a:r>
            <a:endParaRPr lang="en-US" altLang="ko-KR" b="1">
              <a:latin typeface="+mj-ea"/>
              <a:ea typeface="+mj-ea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F7B31D5-5E34-4B19-BF5F-29DD479C1929}"/>
              </a:ext>
            </a:extLst>
          </p:cNvPr>
          <p:cNvGrpSpPr/>
          <p:nvPr/>
        </p:nvGrpSpPr>
        <p:grpSpPr>
          <a:xfrm>
            <a:off x="663269" y="3063739"/>
            <a:ext cx="8574207" cy="761305"/>
            <a:chOff x="704528" y="1448780"/>
            <a:chExt cx="7920880" cy="1008112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61C194AF-4D93-4BBA-A48F-B87001966B5B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1BDE7C64-FB06-4259-B540-40B01268E812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 [10, 20, 30]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a.index(20)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50C62C73-D6D8-439C-857A-64BB90511FB1}"/>
              </a:ext>
            </a:extLst>
          </p:cNvPr>
          <p:cNvGrpSpPr/>
          <p:nvPr/>
        </p:nvGrpSpPr>
        <p:grpSpPr>
          <a:xfrm>
            <a:off x="663269" y="4689140"/>
            <a:ext cx="8574207" cy="864096"/>
            <a:chOff x="704528" y="1448780"/>
            <a:chExt cx="7920880" cy="1008112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C29783C7-4F9D-4090-910B-67D06A80BBDB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2731A7B-C144-4A0B-98BA-769BAF359A1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 [10, 20, 30, 20, 40]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a.count(20)</a:t>
              </a:r>
            </a:p>
          </p:txBody>
        </p:sp>
      </p:grpSp>
      <p:sp>
        <p:nvSpPr>
          <p:cNvPr id="23" name="Rectangle 8">
            <a:extLst>
              <a:ext uri="{FF2B5EF4-FFF2-40B4-BE49-F238E27FC236}">
                <a16:creationId xmlns:a16="http://schemas.microsoft.com/office/drawing/2014/main" id="{A730A528-8B4F-4835-96E4-1E6614D225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0492" y="2672916"/>
            <a:ext cx="788487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리스트에서 특정 값의 인덱스 구하기</a:t>
            </a:r>
            <a:endParaRPr lang="en-US" altLang="ko-KR" b="1">
              <a:latin typeface="+mj-ea"/>
              <a:ea typeface="+mj-ea"/>
            </a:endParaRPr>
          </a:p>
        </p:txBody>
      </p:sp>
      <p:sp>
        <p:nvSpPr>
          <p:cNvPr id="24" name="Rectangle 8">
            <a:extLst>
              <a:ext uri="{FF2B5EF4-FFF2-40B4-BE49-F238E27FC236}">
                <a16:creationId xmlns:a16="http://schemas.microsoft.com/office/drawing/2014/main" id="{900CEFD5-C564-42E3-9E24-648BA7C9BB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0492" y="4234444"/>
            <a:ext cx="788487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특정 값의 개수 구하기</a:t>
            </a:r>
            <a:endParaRPr lang="en-US" altLang="ko-KR" b="1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372331516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/>
              <a:t>리스트 더 보기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6-1 </a:t>
            </a:r>
            <a:r>
              <a:rPr lang="ko-KR" altLang="en-US">
                <a:latin typeface="+mj-ea"/>
                <a:ea typeface="+mj-ea"/>
              </a:rPr>
              <a:t>리스트와 튜플 응용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9FA29870-72B4-45BC-A706-CE3CDB1F47C5}"/>
              </a:ext>
            </a:extLst>
          </p:cNvPr>
          <p:cNvGrpSpPr/>
          <p:nvPr/>
        </p:nvGrpSpPr>
        <p:grpSpPr>
          <a:xfrm>
            <a:off x="665896" y="1464734"/>
            <a:ext cx="8574207" cy="972108"/>
            <a:chOff x="704528" y="1448780"/>
            <a:chExt cx="7920880" cy="100811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567BB1D6-A84D-4F39-BA9F-54FFDFABFD9D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0776961-E523-49D6-A421-322201D1A29C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 [10, 20, 30, 15, 20, 40]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a.sort()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</a:t>
              </a:r>
            </a:p>
          </p:txBody>
        </p:sp>
      </p:grpSp>
      <p:sp>
        <p:nvSpPr>
          <p:cNvPr id="10" name="Rectangle 8">
            <a:extLst>
              <a:ext uri="{FF2B5EF4-FFF2-40B4-BE49-F238E27FC236}">
                <a16:creationId xmlns:a16="http://schemas.microsoft.com/office/drawing/2014/main" id="{7371F0A7-36EF-4064-AE13-B1CFF9E5C8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0492" y="1016732"/>
            <a:ext cx="788487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리스트 요소를 정렬하기</a:t>
            </a:r>
            <a:endParaRPr lang="en-US" altLang="ko-KR" b="1">
              <a:latin typeface="+mj-ea"/>
              <a:ea typeface="+mj-ea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F7B31D5-5E34-4B19-BF5F-29DD479C1929}"/>
              </a:ext>
            </a:extLst>
          </p:cNvPr>
          <p:cNvGrpSpPr/>
          <p:nvPr/>
        </p:nvGrpSpPr>
        <p:grpSpPr>
          <a:xfrm>
            <a:off x="663269" y="3063739"/>
            <a:ext cx="8574207" cy="1019995"/>
            <a:chOff x="704528" y="1448780"/>
            <a:chExt cx="7920880" cy="1008112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61C194AF-4D93-4BBA-A48F-B87001966B5B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1BDE7C64-FB06-4259-B540-40B01268E812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 [10, 20, 30, 15, 20, 40]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a.sort(reverse=True)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50C62C73-D6D8-439C-857A-64BB90511FB1}"/>
              </a:ext>
            </a:extLst>
          </p:cNvPr>
          <p:cNvGrpSpPr/>
          <p:nvPr/>
        </p:nvGrpSpPr>
        <p:grpSpPr>
          <a:xfrm>
            <a:off x="663269" y="4941168"/>
            <a:ext cx="8574207" cy="1019994"/>
            <a:chOff x="704528" y="1448780"/>
            <a:chExt cx="7920880" cy="1008112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C29783C7-4F9D-4090-910B-67D06A80BBDB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2731A7B-C144-4A0B-98BA-769BAF359A1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 [10, 20, 30, 15, 20, 40]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a.reverse()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</a:t>
              </a:r>
            </a:p>
          </p:txBody>
        </p:sp>
      </p:grpSp>
      <p:sp>
        <p:nvSpPr>
          <p:cNvPr id="23" name="Rectangle 8">
            <a:extLst>
              <a:ext uri="{FF2B5EF4-FFF2-40B4-BE49-F238E27FC236}">
                <a16:creationId xmlns:a16="http://schemas.microsoft.com/office/drawing/2014/main" id="{A730A528-8B4F-4835-96E4-1E6614D225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0492" y="2672916"/>
            <a:ext cx="788487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리스트 요소를 역순 정렬하기</a:t>
            </a:r>
            <a:endParaRPr lang="en-US" altLang="ko-KR" b="1">
              <a:latin typeface="+mj-ea"/>
              <a:ea typeface="+mj-ea"/>
            </a:endParaRPr>
          </a:p>
        </p:txBody>
      </p:sp>
      <p:sp>
        <p:nvSpPr>
          <p:cNvPr id="24" name="Rectangle 8">
            <a:extLst>
              <a:ext uri="{FF2B5EF4-FFF2-40B4-BE49-F238E27FC236}">
                <a16:creationId xmlns:a16="http://schemas.microsoft.com/office/drawing/2014/main" id="{900CEFD5-C564-42E3-9E24-648BA7C9BB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0492" y="4486472"/>
            <a:ext cx="788487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리스트의 순서를 뒤집기</a:t>
            </a:r>
          </a:p>
        </p:txBody>
      </p:sp>
    </p:spTree>
    <p:extLst>
      <p:ext uri="{BB962C8B-B14F-4D97-AF65-F5344CB8AC3E}">
        <p14:creationId xmlns:p14="http://schemas.microsoft.com/office/powerpoint/2010/main" val="2278526325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/>
              <a:t>리스트 더 보기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6-1 </a:t>
            </a:r>
            <a:r>
              <a:rPr lang="ko-KR" altLang="en-US">
                <a:latin typeface="+mj-ea"/>
                <a:ea typeface="+mj-ea"/>
              </a:rPr>
              <a:t>리스트와 튜플 응용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9FA29870-72B4-45BC-A706-CE3CDB1F47C5}"/>
              </a:ext>
            </a:extLst>
          </p:cNvPr>
          <p:cNvGrpSpPr/>
          <p:nvPr/>
        </p:nvGrpSpPr>
        <p:grpSpPr>
          <a:xfrm>
            <a:off x="669118" y="1464734"/>
            <a:ext cx="8574207" cy="701389"/>
            <a:chOff x="704528" y="1448780"/>
            <a:chExt cx="7920880" cy="100811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567BB1D6-A84D-4F39-BA9F-54FFDFABFD9D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0776961-E523-49D6-A421-322201D1A29C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 [0, 0, 0, 0, 0]</a:t>
              </a:r>
            </a:p>
            <a:p>
              <a:r>
                <a:rPr lang="pt-B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b = a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0" name="Rectangle 8">
            <a:extLst>
              <a:ext uri="{FF2B5EF4-FFF2-40B4-BE49-F238E27FC236}">
                <a16:creationId xmlns:a16="http://schemas.microsoft.com/office/drawing/2014/main" id="{7371F0A7-36EF-4064-AE13-B1CFF9E5C8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0492" y="1016732"/>
            <a:ext cx="788487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리스트의 할당과 복사</a:t>
            </a:r>
            <a:endParaRPr lang="en-US" altLang="ko-KR" b="1">
              <a:latin typeface="+mj-ea"/>
              <a:ea typeface="+mj-ea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F7B31D5-5E34-4B19-BF5F-29DD479C1929}"/>
              </a:ext>
            </a:extLst>
          </p:cNvPr>
          <p:cNvGrpSpPr/>
          <p:nvPr/>
        </p:nvGrpSpPr>
        <p:grpSpPr>
          <a:xfrm>
            <a:off x="669118" y="2342282"/>
            <a:ext cx="8574207" cy="401265"/>
            <a:chOff x="704528" y="1448780"/>
            <a:chExt cx="7920880" cy="1008112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61C194AF-4D93-4BBA-A48F-B87001966B5B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1BDE7C64-FB06-4259-B540-40B01268E812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is b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50C62C73-D6D8-439C-857A-64BB90511FB1}"/>
              </a:ext>
            </a:extLst>
          </p:cNvPr>
          <p:cNvGrpSpPr/>
          <p:nvPr/>
        </p:nvGrpSpPr>
        <p:grpSpPr>
          <a:xfrm>
            <a:off x="669118" y="2852936"/>
            <a:ext cx="8574207" cy="648072"/>
            <a:chOff x="704528" y="1448780"/>
            <a:chExt cx="7920880" cy="1008112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C29783C7-4F9D-4090-910B-67D06A80BBDB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2731A7B-C144-4A0B-98BA-769BAF359A1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b[2] = 99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b</a:t>
              </a: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E99D346A-C636-4773-B153-5214C9BA8527}"/>
              </a:ext>
            </a:extLst>
          </p:cNvPr>
          <p:cNvGrpSpPr/>
          <p:nvPr/>
        </p:nvGrpSpPr>
        <p:grpSpPr>
          <a:xfrm>
            <a:off x="669118" y="3632995"/>
            <a:ext cx="8574207" cy="401265"/>
            <a:chOff x="704528" y="1448780"/>
            <a:chExt cx="7920880" cy="1008112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3AAC9C7E-261D-4BE8-B056-7C413BE0CD3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32E3AC89-06FE-4356-B520-274FF3739ABB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</a:t>
              </a: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D616FD84-C836-462D-A6D7-4F5F7F144A06}"/>
              </a:ext>
            </a:extLst>
          </p:cNvPr>
          <p:cNvSpPr/>
          <p:nvPr/>
        </p:nvSpPr>
        <p:spPr>
          <a:xfrm>
            <a:off x="2540732" y="4365104"/>
            <a:ext cx="401265" cy="401265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12BE591-8A69-4AF1-95AF-FB1A67F1BAB2}"/>
              </a:ext>
            </a:extLst>
          </p:cNvPr>
          <p:cNvSpPr/>
          <p:nvPr/>
        </p:nvSpPr>
        <p:spPr>
          <a:xfrm>
            <a:off x="2941997" y="4365104"/>
            <a:ext cx="401265" cy="401265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BC48A59-634C-4386-9C21-E330E5F0FB42}"/>
              </a:ext>
            </a:extLst>
          </p:cNvPr>
          <p:cNvSpPr/>
          <p:nvPr/>
        </p:nvSpPr>
        <p:spPr>
          <a:xfrm>
            <a:off x="3737956" y="4363113"/>
            <a:ext cx="401265" cy="401265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DAC02B1-4A9F-4558-BF34-D57B4942E7BB}"/>
              </a:ext>
            </a:extLst>
          </p:cNvPr>
          <p:cNvSpPr/>
          <p:nvPr/>
        </p:nvSpPr>
        <p:spPr>
          <a:xfrm>
            <a:off x="4139221" y="4363113"/>
            <a:ext cx="401265" cy="401265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C987975-8C5A-41BE-9D8F-77E834FDB5FB}"/>
              </a:ext>
            </a:extLst>
          </p:cNvPr>
          <p:cNvSpPr/>
          <p:nvPr/>
        </p:nvSpPr>
        <p:spPr>
          <a:xfrm>
            <a:off x="4935180" y="4361122"/>
            <a:ext cx="401265" cy="401265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05A67000-B184-40E8-A4FF-5A1DE2701255}"/>
              </a:ext>
            </a:extLst>
          </p:cNvPr>
          <p:cNvSpPr/>
          <p:nvPr/>
        </p:nvSpPr>
        <p:spPr>
          <a:xfrm>
            <a:off x="5336445" y="4361122"/>
            <a:ext cx="401265" cy="401265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E063EFC-BC6C-4F6D-8B41-E92048F0395F}"/>
              </a:ext>
            </a:extLst>
          </p:cNvPr>
          <p:cNvSpPr/>
          <p:nvPr/>
        </p:nvSpPr>
        <p:spPr>
          <a:xfrm>
            <a:off x="6132404" y="4359131"/>
            <a:ext cx="401265" cy="401265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4F59B874-EF34-4726-BF6F-4760B4768B1B}"/>
              </a:ext>
            </a:extLst>
          </p:cNvPr>
          <p:cNvSpPr/>
          <p:nvPr/>
        </p:nvSpPr>
        <p:spPr>
          <a:xfrm>
            <a:off x="6533669" y="4359131"/>
            <a:ext cx="401265" cy="401265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FAD236C-EFBC-42EC-95BC-C494FDB4CBDE}"/>
              </a:ext>
            </a:extLst>
          </p:cNvPr>
          <p:cNvSpPr/>
          <p:nvPr/>
        </p:nvSpPr>
        <p:spPr>
          <a:xfrm>
            <a:off x="7329628" y="4357140"/>
            <a:ext cx="401265" cy="401265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B45AAE9-D83B-4D47-A2E0-07AB734D6D0B}"/>
              </a:ext>
            </a:extLst>
          </p:cNvPr>
          <p:cNvSpPr/>
          <p:nvPr/>
        </p:nvSpPr>
        <p:spPr>
          <a:xfrm>
            <a:off x="7730893" y="4357140"/>
            <a:ext cx="401265" cy="401265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4E41DAF-6573-4063-B2ED-A9017BE5EA50}"/>
              </a:ext>
            </a:extLst>
          </p:cNvPr>
          <p:cNvSpPr/>
          <p:nvPr/>
        </p:nvSpPr>
        <p:spPr>
          <a:xfrm>
            <a:off x="1555408" y="4357139"/>
            <a:ext cx="401265" cy="401265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F1ADB210-9055-4FE5-92E5-7130110E3BAD}"/>
              </a:ext>
            </a:extLst>
          </p:cNvPr>
          <p:cNvCxnSpPr>
            <a:stCxn id="32" idx="3"/>
            <a:endCxn id="2" idx="1"/>
          </p:cNvCxnSpPr>
          <p:nvPr/>
        </p:nvCxnSpPr>
        <p:spPr>
          <a:xfrm>
            <a:off x="1956673" y="4557772"/>
            <a:ext cx="584059" cy="79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0FA98C20-EA76-4DBA-81DD-EA0C8EB6D6E2}"/>
              </a:ext>
            </a:extLst>
          </p:cNvPr>
          <p:cNvCxnSpPr>
            <a:cxnSpLocks/>
            <a:stCxn id="23" idx="3"/>
            <a:endCxn id="24" idx="1"/>
          </p:cNvCxnSpPr>
          <p:nvPr/>
        </p:nvCxnSpPr>
        <p:spPr>
          <a:xfrm flipV="1">
            <a:off x="3343262" y="4563746"/>
            <a:ext cx="394694" cy="19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928F5E03-A450-47B7-9044-D7E368413A92}"/>
              </a:ext>
            </a:extLst>
          </p:cNvPr>
          <p:cNvCxnSpPr>
            <a:cxnSpLocks/>
            <a:stCxn id="25" idx="3"/>
            <a:endCxn id="26" idx="1"/>
          </p:cNvCxnSpPr>
          <p:nvPr/>
        </p:nvCxnSpPr>
        <p:spPr>
          <a:xfrm flipV="1">
            <a:off x="4540486" y="4561755"/>
            <a:ext cx="394694" cy="19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C4DFE243-A9D1-4C20-8AA2-21ECE581376E}"/>
              </a:ext>
            </a:extLst>
          </p:cNvPr>
          <p:cNvCxnSpPr>
            <a:cxnSpLocks/>
            <a:stCxn id="27" idx="3"/>
            <a:endCxn id="28" idx="1"/>
          </p:cNvCxnSpPr>
          <p:nvPr/>
        </p:nvCxnSpPr>
        <p:spPr>
          <a:xfrm flipV="1">
            <a:off x="5737710" y="4559764"/>
            <a:ext cx="394694" cy="19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8F5E5B03-6CD5-4B93-B869-A9C530CCA9C5}"/>
              </a:ext>
            </a:extLst>
          </p:cNvPr>
          <p:cNvCxnSpPr>
            <a:cxnSpLocks/>
            <a:stCxn id="29" idx="3"/>
            <a:endCxn id="30" idx="1"/>
          </p:cNvCxnSpPr>
          <p:nvPr/>
        </p:nvCxnSpPr>
        <p:spPr>
          <a:xfrm flipV="1">
            <a:off x="6934934" y="4557773"/>
            <a:ext cx="394694" cy="19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5248E63A-7586-43A9-98F8-A9A37DE5FF3F}"/>
              </a:ext>
            </a:extLst>
          </p:cNvPr>
          <p:cNvSpPr txBox="1"/>
          <p:nvPr/>
        </p:nvSpPr>
        <p:spPr>
          <a:xfrm>
            <a:off x="1640632" y="4756502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a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C38B19FF-D0E7-47C3-87F5-5282BD5F7462}"/>
              </a:ext>
            </a:extLst>
          </p:cNvPr>
          <p:cNvSpPr/>
          <p:nvPr/>
        </p:nvSpPr>
        <p:spPr>
          <a:xfrm>
            <a:off x="1565829" y="5393266"/>
            <a:ext cx="401265" cy="401265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B68A0091-4CE1-4067-BBA1-34DA6E250A37}"/>
              </a:ext>
            </a:extLst>
          </p:cNvPr>
          <p:cNvCxnSpPr>
            <a:cxnSpLocks/>
            <a:stCxn id="43" idx="3"/>
            <a:endCxn id="2" idx="1"/>
          </p:cNvCxnSpPr>
          <p:nvPr/>
        </p:nvCxnSpPr>
        <p:spPr>
          <a:xfrm flipV="1">
            <a:off x="1967094" y="4565737"/>
            <a:ext cx="573638" cy="10281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A9A32B1E-7A2A-48A6-ADCB-66A047C4F30A}"/>
              </a:ext>
            </a:extLst>
          </p:cNvPr>
          <p:cNvSpPr txBox="1"/>
          <p:nvPr/>
        </p:nvSpPr>
        <p:spPr>
          <a:xfrm>
            <a:off x="1651053" y="5792629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b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0FE1533-5511-491A-85B8-1CA77F55AFAE}"/>
              </a:ext>
            </a:extLst>
          </p:cNvPr>
          <p:cNvSpPr txBox="1"/>
          <p:nvPr/>
        </p:nvSpPr>
        <p:spPr>
          <a:xfrm>
            <a:off x="2385080" y="4794835"/>
            <a:ext cx="1830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0x1be90934500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5926040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/>
              <a:t>리스트 더 보기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6-1 </a:t>
            </a:r>
            <a:r>
              <a:rPr lang="ko-KR" altLang="en-US">
                <a:latin typeface="+mj-ea"/>
                <a:ea typeface="+mj-ea"/>
              </a:rPr>
              <a:t>리스트와 튜플 응용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9FA29870-72B4-45BC-A706-CE3CDB1F47C5}"/>
              </a:ext>
            </a:extLst>
          </p:cNvPr>
          <p:cNvGrpSpPr/>
          <p:nvPr/>
        </p:nvGrpSpPr>
        <p:grpSpPr>
          <a:xfrm>
            <a:off x="669118" y="1464734"/>
            <a:ext cx="8574207" cy="701389"/>
            <a:chOff x="704528" y="1448780"/>
            <a:chExt cx="7920880" cy="100811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567BB1D6-A84D-4F39-BA9F-54FFDFABFD9D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0776961-E523-49D6-A421-322201D1A29C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 [0, 0, 0, 0, 0]</a:t>
              </a:r>
            </a:p>
            <a:p>
              <a:r>
                <a:rPr lang="pt-B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b = a.copy()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0" name="Rectangle 8">
            <a:extLst>
              <a:ext uri="{FF2B5EF4-FFF2-40B4-BE49-F238E27FC236}">
                <a16:creationId xmlns:a16="http://schemas.microsoft.com/office/drawing/2014/main" id="{7371F0A7-36EF-4064-AE13-B1CFF9E5C8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0492" y="1016732"/>
            <a:ext cx="788487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리스트의 할당과 복사</a:t>
            </a:r>
            <a:endParaRPr lang="en-US" altLang="ko-KR" b="1">
              <a:latin typeface="+mj-ea"/>
              <a:ea typeface="+mj-ea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F7B31D5-5E34-4B19-BF5F-29DD479C1929}"/>
              </a:ext>
            </a:extLst>
          </p:cNvPr>
          <p:cNvGrpSpPr/>
          <p:nvPr/>
        </p:nvGrpSpPr>
        <p:grpSpPr>
          <a:xfrm>
            <a:off x="669118" y="2282034"/>
            <a:ext cx="8574207" cy="401265"/>
            <a:chOff x="704528" y="1448780"/>
            <a:chExt cx="7920880" cy="1008112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61C194AF-4D93-4BBA-A48F-B87001966B5B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1BDE7C64-FB06-4259-B540-40B01268E812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is b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50C62C73-D6D8-439C-857A-64BB90511FB1}"/>
              </a:ext>
            </a:extLst>
          </p:cNvPr>
          <p:cNvGrpSpPr/>
          <p:nvPr/>
        </p:nvGrpSpPr>
        <p:grpSpPr>
          <a:xfrm>
            <a:off x="669118" y="2799210"/>
            <a:ext cx="8574207" cy="401265"/>
            <a:chOff x="704528" y="1448780"/>
            <a:chExt cx="7920880" cy="1008112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C29783C7-4F9D-4090-910B-67D06A80BBDB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2731A7B-C144-4A0B-98BA-769BAF359A1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== b</a:t>
              </a: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E99D346A-C636-4773-B153-5214C9BA8527}"/>
              </a:ext>
            </a:extLst>
          </p:cNvPr>
          <p:cNvGrpSpPr/>
          <p:nvPr/>
        </p:nvGrpSpPr>
        <p:grpSpPr>
          <a:xfrm>
            <a:off x="669118" y="4133688"/>
            <a:ext cx="8574207" cy="401265"/>
            <a:chOff x="704528" y="1448780"/>
            <a:chExt cx="7920880" cy="1008112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3AAC9C7E-261D-4BE8-B056-7C413BE0CD3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32E3AC89-06FE-4356-B520-274FF3739ABB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</a:t>
              </a: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2DE35ECB-52F0-4687-B58E-0B25083228BA}"/>
              </a:ext>
            </a:extLst>
          </p:cNvPr>
          <p:cNvGrpSpPr/>
          <p:nvPr/>
        </p:nvGrpSpPr>
        <p:grpSpPr>
          <a:xfrm>
            <a:off x="669118" y="3316386"/>
            <a:ext cx="8574207" cy="701389"/>
            <a:chOff x="704528" y="1448780"/>
            <a:chExt cx="7920880" cy="1008112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A53BD78C-2813-47C4-9250-637C11B4EDBF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0017C2E4-39A9-43F9-9550-B36F4667C11F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b[2] = 99</a:t>
              </a:r>
            </a:p>
            <a:p>
              <a:r>
                <a:rPr lang="pt-B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b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5DD969E-867E-4A50-AF5E-42619C7A2D15}"/>
              </a:ext>
            </a:extLst>
          </p:cNvPr>
          <p:cNvSpPr/>
          <p:nvPr/>
        </p:nvSpPr>
        <p:spPr>
          <a:xfrm>
            <a:off x="2540732" y="4663169"/>
            <a:ext cx="401265" cy="401265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465A13A-15C2-4CA3-8F75-D68118C6E5FB}"/>
              </a:ext>
            </a:extLst>
          </p:cNvPr>
          <p:cNvSpPr/>
          <p:nvPr/>
        </p:nvSpPr>
        <p:spPr>
          <a:xfrm>
            <a:off x="2941997" y="4663169"/>
            <a:ext cx="401265" cy="401265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256AEDA-4620-406A-A74C-AE1E0A345680}"/>
              </a:ext>
            </a:extLst>
          </p:cNvPr>
          <p:cNvSpPr/>
          <p:nvPr/>
        </p:nvSpPr>
        <p:spPr>
          <a:xfrm>
            <a:off x="3737956" y="4661178"/>
            <a:ext cx="401265" cy="401265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3ABA98E-0B10-4600-AEAE-1033F1B18BF5}"/>
              </a:ext>
            </a:extLst>
          </p:cNvPr>
          <p:cNvSpPr/>
          <p:nvPr/>
        </p:nvSpPr>
        <p:spPr>
          <a:xfrm>
            <a:off x="4139221" y="4661178"/>
            <a:ext cx="401265" cy="401265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9080E436-B150-4B9E-BF77-59BF0D9A2EE6}"/>
              </a:ext>
            </a:extLst>
          </p:cNvPr>
          <p:cNvSpPr/>
          <p:nvPr/>
        </p:nvSpPr>
        <p:spPr>
          <a:xfrm>
            <a:off x="4935180" y="4659187"/>
            <a:ext cx="401265" cy="401265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7EDF6C6-36CC-4AFD-B2FF-DBF06A90F69B}"/>
              </a:ext>
            </a:extLst>
          </p:cNvPr>
          <p:cNvSpPr/>
          <p:nvPr/>
        </p:nvSpPr>
        <p:spPr>
          <a:xfrm>
            <a:off x="5336445" y="4659187"/>
            <a:ext cx="401265" cy="401265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383F9DB-F973-4FA9-9F83-20B183960FCF}"/>
              </a:ext>
            </a:extLst>
          </p:cNvPr>
          <p:cNvSpPr/>
          <p:nvPr/>
        </p:nvSpPr>
        <p:spPr>
          <a:xfrm>
            <a:off x="6132404" y="4657196"/>
            <a:ext cx="401265" cy="401265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7377E25B-403C-4289-B656-788575AD6C33}"/>
              </a:ext>
            </a:extLst>
          </p:cNvPr>
          <p:cNvSpPr/>
          <p:nvPr/>
        </p:nvSpPr>
        <p:spPr>
          <a:xfrm>
            <a:off x="6533669" y="4657196"/>
            <a:ext cx="401265" cy="401265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7A042C2-6403-4D7E-A04A-9AB2C88E2687}"/>
              </a:ext>
            </a:extLst>
          </p:cNvPr>
          <p:cNvSpPr/>
          <p:nvPr/>
        </p:nvSpPr>
        <p:spPr>
          <a:xfrm>
            <a:off x="7329628" y="4655205"/>
            <a:ext cx="401265" cy="401265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7A5859D2-7CD8-48E7-B595-A4A02E65E2B1}"/>
              </a:ext>
            </a:extLst>
          </p:cNvPr>
          <p:cNvSpPr/>
          <p:nvPr/>
        </p:nvSpPr>
        <p:spPr>
          <a:xfrm>
            <a:off x="7730893" y="4655205"/>
            <a:ext cx="401265" cy="401265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FFB0071D-C779-44F2-B88E-869EF993D8B7}"/>
              </a:ext>
            </a:extLst>
          </p:cNvPr>
          <p:cNvSpPr/>
          <p:nvPr/>
        </p:nvSpPr>
        <p:spPr>
          <a:xfrm>
            <a:off x="1555408" y="4655204"/>
            <a:ext cx="401265" cy="401265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830772D2-1906-4207-8580-1D45BD0413E1}"/>
              </a:ext>
            </a:extLst>
          </p:cNvPr>
          <p:cNvCxnSpPr>
            <a:stCxn id="36" idx="3"/>
            <a:endCxn id="26" idx="1"/>
          </p:cNvCxnSpPr>
          <p:nvPr/>
        </p:nvCxnSpPr>
        <p:spPr>
          <a:xfrm>
            <a:off x="1956673" y="4855837"/>
            <a:ext cx="584059" cy="79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0323AE84-4356-4552-9F94-0C5B9DBFBE91}"/>
              </a:ext>
            </a:extLst>
          </p:cNvPr>
          <p:cNvCxnSpPr>
            <a:cxnSpLocks/>
            <a:stCxn id="27" idx="3"/>
            <a:endCxn id="28" idx="1"/>
          </p:cNvCxnSpPr>
          <p:nvPr/>
        </p:nvCxnSpPr>
        <p:spPr>
          <a:xfrm flipV="1">
            <a:off x="3343262" y="4861811"/>
            <a:ext cx="394694" cy="19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5770A0B9-F135-417A-A8FA-1C54CDC9CDF1}"/>
              </a:ext>
            </a:extLst>
          </p:cNvPr>
          <p:cNvCxnSpPr>
            <a:cxnSpLocks/>
            <a:stCxn id="29" idx="3"/>
            <a:endCxn id="30" idx="1"/>
          </p:cNvCxnSpPr>
          <p:nvPr/>
        </p:nvCxnSpPr>
        <p:spPr>
          <a:xfrm flipV="1">
            <a:off x="4540486" y="4859820"/>
            <a:ext cx="394694" cy="19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88CE0AFE-8A93-4353-94ED-C173475DB6DB}"/>
              </a:ext>
            </a:extLst>
          </p:cNvPr>
          <p:cNvCxnSpPr>
            <a:cxnSpLocks/>
            <a:stCxn id="31" idx="3"/>
            <a:endCxn id="32" idx="1"/>
          </p:cNvCxnSpPr>
          <p:nvPr/>
        </p:nvCxnSpPr>
        <p:spPr>
          <a:xfrm flipV="1">
            <a:off x="5737710" y="4857829"/>
            <a:ext cx="394694" cy="19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50AF5C7E-BB90-4552-A493-951CD4DAA66C}"/>
              </a:ext>
            </a:extLst>
          </p:cNvPr>
          <p:cNvCxnSpPr>
            <a:cxnSpLocks/>
            <a:stCxn id="33" idx="3"/>
            <a:endCxn id="34" idx="1"/>
          </p:cNvCxnSpPr>
          <p:nvPr/>
        </p:nvCxnSpPr>
        <p:spPr>
          <a:xfrm flipV="1">
            <a:off x="6934934" y="4855838"/>
            <a:ext cx="394694" cy="19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4AD77257-A496-4C3F-8D02-FC6AE9DDDF50}"/>
              </a:ext>
            </a:extLst>
          </p:cNvPr>
          <p:cNvSpPr txBox="1"/>
          <p:nvPr/>
        </p:nvSpPr>
        <p:spPr>
          <a:xfrm>
            <a:off x="1640632" y="5054567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a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ACB6C014-B846-4B1B-97E2-4D42C03ED224}"/>
              </a:ext>
            </a:extLst>
          </p:cNvPr>
          <p:cNvSpPr/>
          <p:nvPr/>
        </p:nvSpPr>
        <p:spPr>
          <a:xfrm>
            <a:off x="1565829" y="5691331"/>
            <a:ext cx="401265" cy="401265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4BEF3EE5-0FD2-49B3-BC9E-4C935F972F55}"/>
              </a:ext>
            </a:extLst>
          </p:cNvPr>
          <p:cNvCxnSpPr>
            <a:cxnSpLocks/>
            <a:stCxn id="43" idx="3"/>
            <a:endCxn id="47" idx="1"/>
          </p:cNvCxnSpPr>
          <p:nvPr/>
        </p:nvCxnSpPr>
        <p:spPr>
          <a:xfrm>
            <a:off x="1967094" y="5891964"/>
            <a:ext cx="580611" cy="497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434C11A2-70B3-4550-AAD2-F08DAADA0AFF}"/>
              </a:ext>
            </a:extLst>
          </p:cNvPr>
          <p:cNvSpPr txBox="1"/>
          <p:nvPr/>
        </p:nvSpPr>
        <p:spPr>
          <a:xfrm>
            <a:off x="1651053" y="6090694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b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3F14A3D-57C5-4506-BC3A-3E13A3E68778}"/>
              </a:ext>
            </a:extLst>
          </p:cNvPr>
          <p:cNvSpPr txBox="1"/>
          <p:nvPr/>
        </p:nvSpPr>
        <p:spPr>
          <a:xfrm>
            <a:off x="2385080" y="5092900"/>
            <a:ext cx="1830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0x1be9090fa40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1098F9AA-1BF7-4400-BDF5-842DD2BD83CE}"/>
              </a:ext>
            </a:extLst>
          </p:cNvPr>
          <p:cNvSpPr/>
          <p:nvPr/>
        </p:nvSpPr>
        <p:spPr>
          <a:xfrm>
            <a:off x="2547705" y="5741047"/>
            <a:ext cx="401265" cy="401265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8A0EAEC-C8B4-4F43-9155-F210CD8E2309}"/>
              </a:ext>
            </a:extLst>
          </p:cNvPr>
          <p:cNvSpPr/>
          <p:nvPr/>
        </p:nvSpPr>
        <p:spPr>
          <a:xfrm>
            <a:off x="2948970" y="5741047"/>
            <a:ext cx="401265" cy="401265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91FFD105-3221-4E59-97A8-5FD9F4F55EBF}"/>
              </a:ext>
            </a:extLst>
          </p:cNvPr>
          <p:cNvSpPr/>
          <p:nvPr/>
        </p:nvSpPr>
        <p:spPr>
          <a:xfrm>
            <a:off x="3744929" y="5739056"/>
            <a:ext cx="401265" cy="401265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8FA2A7D8-6E22-41A0-88AC-73D392C06849}"/>
              </a:ext>
            </a:extLst>
          </p:cNvPr>
          <p:cNvSpPr/>
          <p:nvPr/>
        </p:nvSpPr>
        <p:spPr>
          <a:xfrm>
            <a:off x="4146194" y="5739056"/>
            <a:ext cx="401265" cy="401265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85FCC8BB-CEA2-47BA-BEE5-97BB01EAFD3A}"/>
              </a:ext>
            </a:extLst>
          </p:cNvPr>
          <p:cNvSpPr/>
          <p:nvPr/>
        </p:nvSpPr>
        <p:spPr>
          <a:xfrm>
            <a:off x="4942153" y="5737065"/>
            <a:ext cx="401265" cy="401265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A1D8D7C7-E667-484F-87AE-CCA75E0564D8}"/>
              </a:ext>
            </a:extLst>
          </p:cNvPr>
          <p:cNvSpPr/>
          <p:nvPr/>
        </p:nvSpPr>
        <p:spPr>
          <a:xfrm>
            <a:off x="5343418" y="5737065"/>
            <a:ext cx="401265" cy="401265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CB97E1A5-FD7B-4307-81D8-50F19520BD8C}"/>
              </a:ext>
            </a:extLst>
          </p:cNvPr>
          <p:cNvSpPr/>
          <p:nvPr/>
        </p:nvSpPr>
        <p:spPr>
          <a:xfrm>
            <a:off x="6139377" y="5735074"/>
            <a:ext cx="401265" cy="401265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2538D8AE-7F77-439D-AA05-FFCA69A3C1BD}"/>
              </a:ext>
            </a:extLst>
          </p:cNvPr>
          <p:cNvSpPr/>
          <p:nvPr/>
        </p:nvSpPr>
        <p:spPr>
          <a:xfrm>
            <a:off x="6540642" y="5735074"/>
            <a:ext cx="401265" cy="401265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8D3102AF-DF2A-491B-9899-42D93A9B1DB8}"/>
              </a:ext>
            </a:extLst>
          </p:cNvPr>
          <p:cNvSpPr/>
          <p:nvPr/>
        </p:nvSpPr>
        <p:spPr>
          <a:xfrm>
            <a:off x="7336601" y="5733083"/>
            <a:ext cx="401265" cy="401265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8B74984C-7EBF-48F2-A89E-C5BADAF6FAA0}"/>
              </a:ext>
            </a:extLst>
          </p:cNvPr>
          <p:cNvSpPr/>
          <p:nvPr/>
        </p:nvSpPr>
        <p:spPr>
          <a:xfrm>
            <a:off x="7737866" y="5733083"/>
            <a:ext cx="401265" cy="401265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6FA9AB66-6B1D-42C9-A42A-F9D8ABB4A2B8}"/>
              </a:ext>
            </a:extLst>
          </p:cNvPr>
          <p:cNvCxnSpPr>
            <a:cxnSpLocks/>
            <a:stCxn id="48" idx="3"/>
            <a:endCxn id="49" idx="1"/>
          </p:cNvCxnSpPr>
          <p:nvPr/>
        </p:nvCxnSpPr>
        <p:spPr>
          <a:xfrm flipV="1">
            <a:off x="3350235" y="5939689"/>
            <a:ext cx="394694" cy="19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BFEA0B2F-A6FB-474F-A0CB-F4C6C112B34E}"/>
              </a:ext>
            </a:extLst>
          </p:cNvPr>
          <p:cNvCxnSpPr>
            <a:cxnSpLocks/>
            <a:stCxn id="50" idx="3"/>
            <a:endCxn id="51" idx="1"/>
          </p:cNvCxnSpPr>
          <p:nvPr/>
        </p:nvCxnSpPr>
        <p:spPr>
          <a:xfrm flipV="1">
            <a:off x="4547459" y="5937698"/>
            <a:ext cx="394694" cy="19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6B5CF42C-6B4E-4691-BEF8-816DB335AFAC}"/>
              </a:ext>
            </a:extLst>
          </p:cNvPr>
          <p:cNvCxnSpPr>
            <a:cxnSpLocks/>
            <a:stCxn id="52" idx="3"/>
            <a:endCxn id="53" idx="1"/>
          </p:cNvCxnSpPr>
          <p:nvPr/>
        </p:nvCxnSpPr>
        <p:spPr>
          <a:xfrm flipV="1">
            <a:off x="5744683" y="5935707"/>
            <a:ext cx="394694" cy="19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B9833F23-04DB-41B8-8819-8F99BE008023}"/>
              </a:ext>
            </a:extLst>
          </p:cNvPr>
          <p:cNvCxnSpPr>
            <a:cxnSpLocks/>
            <a:stCxn id="54" idx="3"/>
            <a:endCxn id="55" idx="1"/>
          </p:cNvCxnSpPr>
          <p:nvPr/>
        </p:nvCxnSpPr>
        <p:spPr>
          <a:xfrm flipV="1">
            <a:off x="6941907" y="5933716"/>
            <a:ext cx="394694" cy="19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F728619A-8C2F-437C-9175-DC3901BA2109}"/>
              </a:ext>
            </a:extLst>
          </p:cNvPr>
          <p:cNvSpPr txBox="1"/>
          <p:nvPr/>
        </p:nvSpPr>
        <p:spPr>
          <a:xfrm>
            <a:off x="2392053" y="6170778"/>
            <a:ext cx="1830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0x1be9090fcc0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2658752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/>
              <a:t>리스트 더 보기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6-1 </a:t>
            </a:r>
            <a:r>
              <a:rPr lang="ko-KR" altLang="en-US">
                <a:latin typeface="+mj-ea"/>
                <a:ea typeface="+mj-ea"/>
              </a:rPr>
              <a:t>리스트와 튜플 응용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C449D02C-2504-4B89-B639-E269A5A14A83}"/>
              </a:ext>
            </a:extLst>
          </p:cNvPr>
          <p:cNvGrpSpPr/>
          <p:nvPr/>
        </p:nvGrpSpPr>
        <p:grpSpPr>
          <a:xfrm>
            <a:off x="236476" y="944724"/>
            <a:ext cx="9433047" cy="720080"/>
            <a:chOff x="704528" y="1448780"/>
            <a:chExt cx="7920880" cy="100811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F061A38B-5692-412E-9B60-FD59C8B230E9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11D78DD-FDFC-4AD0-8EF1-25FD6DBE4809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fruits = ['orange', 'apple', 'pear', 'banana', 'kiwi', 'apple', 'banana']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fruits.count('apple')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3FA45AA4-50A4-417F-A2BF-54A29EA85DDA}"/>
              </a:ext>
            </a:extLst>
          </p:cNvPr>
          <p:cNvGrpSpPr/>
          <p:nvPr/>
        </p:nvGrpSpPr>
        <p:grpSpPr>
          <a:xfrm>
            <a:off x="236476" y="1858817"/>
            <a:ext cx="9433047" cy="396044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6F94036E-8176-4B72-9040-2A8F9143471B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C26BB396-BD60-40DE-BCB9-49B46334E845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fruits.count('tangerine')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EA1B2AEF-599C-4473-A3EB-FB70325B8119}"/>
              </a:ext>
            </a:extLst>
          </p:cNvPr>
          <p:cNvGrpSpPr/>
          <p:nvPr/>
        </p:nvGrpSpPr>
        <p:grpSpPr>
          <a:xfrm>
            <a:off x="236476" y="2448874"/>
            <a:ext cx="9433047" cy="396044"/>
            <a:chOff x="704528" y="1448780"/>
            <a:chExt cx="7920880" cy="100811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773AE17-2D57-428B-89B6-45DC3A1BB229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7DDDF374-411F-4A7E-BC93-D98AD15C8C14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fruits.index('banana')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DF080663-775F-4DCE-9B41-2B963606B946}"/>
              </a:ext>
            </a:extLst>
          </p:cNvPr>
          <p:cNvGrpSpPr/>
          <p:nvPr/>
        </p:nvGrpSpPr>
        <p:grpSpPr>
          <a:xfrm>
            <a:off x="236476" y="3038931"/>
            <a:ext cx="9433047" cy="396044"/>
            <a:chOff x="704528" y="1448780"/>
            <a:chExt cx="7920880" cy="1008112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8185DFDF-F1EA-4F25-9B85-8B6301DDBCB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8BBE366F-FA24-493B-9D40-EBC316FD6E5A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fruits.index('banana', 4)</a:t>
              </a: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7B226B52-3DD0-42EA-9FE9-86A123534BC0}"/>
              </a:ext>
            </a:extLst>
          </p:cNvPr>
          <p:cNvGrpSpPr/>
          <p:nvPr/>
        </p:nvGrpSpPr>
        <p:grpSpPr>
          <a:xfrm>
            <a:off x="236476" y="3628988"/>
            <a:ext cx="9433047" cy="627422"/>
            <a:chOff x="704528" y="1448780"/>
            <a:chExt cx="7920880" cy="1008112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0DF79321-CBE8-48BD-8F2C-6FA8CC747C3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6809C2AA-E5DD-43E9-9D3B-7C57F08FC9BA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fruits.reverse()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fruits</a:t>
              </a: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790F8589-1623-4B1C-ABED-BA0790A98FCB}"/>
              </a:ext>
            </a:extLst>
          </p:cNvPr>
          <p:cNvGrpSpPr/>
          <p:nvPr/>
        </p:nvGrpSpPr>
        <p:grpSpPr>
          <a:xfrm>
            <a:off x="236476" y="4450423"/>
            <a:ext cx="9433047" cy="627422"/>
            <a:chOff x="704528" y="1448780"/>
            <a:chExt cx="7920880" cy="1008112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3081EA1B-A63F-4197-96CF-373BFE345952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3334EF1D-C52A-49C6-B1BE-E2104279A68F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fruits.append('grape')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fruits</a:t>
              </a: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1676EADD-F3D9-4B3F-A501-B76D60183549}"/>
              </a:ext>
            </a:extLst>
          </p:cNvPr>
          <p:cNvGrpSpPr/>
          <p:nvPr/>
        </p:nvGrpSpPr>
        <p:grpSpPr>
          <a:xfrm>
            <a:off x="236476" y="5271858"/>
            <a:ext cx="9433047" cy="627422"/>
            <a:chOff x="704528" y="1448780"/>
            <a:chExt cx="7920880" cy="1008112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4ED0FC7E-E88C-4479-A5DA-8758D476264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4D2692A9-B6AA-46A1-A04D-1A656591867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fruits.sort()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fruits</a:t>
              </a: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2ED2B80E-38CA-47BC-8769-D9F185048492}"/>
              </a:ext>
            </a:extLst>
          </p:cNvPr>
          <p:cNvGrpSpPr/>
          <p:nvPr/>
        </p:nvGrpSpPr>
        <p:grpSpPr>
          <a:xfrm>
            <a:off x="236476" y="6093296"/>
            <a:ext cx="9433047" cy="396044"/>
            <a:chOff x="704528" y="1448780"/>
            <a:chExt cx="7920880" cy="1008112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98B6D672-ED36-44BF-9CB4-696D162C4309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6C6F8F84-101F-4373-BE59-C8CBC4BAD991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fruits.pop()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615194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4891095" y="3104964"/>
            <a:ext cx="4441589" cy="315086"/>
          </a:xfrm>
        </p:spPr>
        <p:txBody>
          <a:bodyPr/>
          <a:lstStyle/>
          <a:p>
            <a:r>
              <a:rPr lang="en-US" altLang="ko-KR" b="1">
                <a:latin typeface="+mn-ea"/>
              </a:rPr>
              <a:t>2. </a:t>
            </a:r>
            <a:r>
              <a:rPr lang="ko-KR" altLang="en-US" b="1">
                <a:latin typeface="+mn-ea"/>
              </a:rPr>
              <a:t>기본 문법</a:t>
            </a:r>
            <a:endParaRPr lang="ko-KR" altLang="en-US" b="1" dirty="0">
              <a:latin typeface="+mn-ea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883150" y="4234766"/>
            <a:ext cx="4464050" cy="1292662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b="1">
                <a:latin typeface="+mn-ea"/>
              </a:rPr>
              <a:t>2-1 </a:t>
            </a:r>
            <a:r>
              <a:rPr lang="ko-KR" altLang="en-US" sz="1600" b="1">
                <a:latin typeface="+mn-ea"/>
              </a:rPr>
              <a:t>기본 문법</a:t>
            </a:r>
            <a:endParaRPr lang="en-US" altLang="ko-KR" sz="1600" b="1">
              <a:latin typeface="+mn-ea"/>
            </a:endParaRPr>
          </a:p>
          <a:p>
            <a:pPr marL="0" indent="0">
              <a:buNone/>
            </a:pPr>
            <a:r>
              <a:rPr lang="en-US" altLang="ko-KR" sz="1600" b="1">
                <a:latin typeface="+mn-ea"/>
              </a:rPr>
              <a:t>2-2 </a:t>
            </a:r>
            <a:r>
              <a:rPr lang="ko-KR" altLang="en-US" sz="1600" b="1">
                <a:latin typeface="+mn-ea"/>
              </a:rPr>
              <a:t>변수와 연산</a:t>
            </a:r>
            <a:endParaRPr lang="en-US" altLang="ko-KR" sz="1600" b="1">
              <a:latin typeface="+mn-ea"/>
            </a:endParaRPr>
          </a:p>
          <a:p>
            <a:pPr marL="0" indent="0">
              <a:buNone/>
            </a:pPr>
            <a:r>
              <a:rPr lang="en-US" altLang="ko-KR" sz="1600" b="1">
                <a:latin typeface="+mn-ea"/>
              </a:rPr>
              <a:t>2-3 </a:t>
            </a:r>
            <a:r>
              <a:rPr lang="ko-KR" altLang="en-US" sz="1600" b="1">
                <a:latin typeface="+mn-ea"/>
              </a:rPr>
              <a:t>변수 내부 구조</a:t>
            </a:r>
          </a:p>
          <a:p>
            <a:pPr marL="0" indent="0">
              <a:buNone/>
            </a:pPr>
            <a:r>
              <a:rPr lang="en-US" altLang="ko-KR" sz="1600" b="1">
                <a:latin typeface="+mn-ea"/>
              </a:rPr>
              <a:t>2-4 </a:t>
            </a:r>
            <a:r>
              <a:rPr lang="ko-KR" altLang="en-US" sz="1600" b="1">
                <a:latin typeface="+mn-ea"/>
              </a:rPr>
              <a:t>입력과 출력</a:t>
            </a:r>
          </a:p>
        </p:txBody>
      </p:sp>
    </p:spTree>
    <p:extLst>
      <p:ext uri="{BB962C8B-B14F-4D97-AF65-F5344CB8AC3E}">
        <p14:creationId xmlns:p14="http://schemas.microsoft.com/office/powerpoint/2010/main" val="1328735712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/>
              <a:t>리스트를 스택으로 사용하기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6-1 </a:t>
            </a:r>
            <a:r>
              <a:rPr lang="ko-KR" altLang="en-US">
                <a:latin typeface="+mj-ea"/>
                <a:ea typeface="+mj-ea"/>
              </a:rPr>
              <a:t>리스트와 튜플 응용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C449D02C-2504-4B89-B639-E269A5A14A83}"/>
              </a:ext>
            </a:extLst>
          </p:cNvPr>
          <p:cNvGrpSpPr/>
          <p:nvPr/>
        </p:nvGrpSpPr>
        <p:grpSpPr>
          <a:xfrm>
            <a:off x="560512" y="1052736"/>
            <a:ext cx="3060340" cy="1224136"/>
            <a:chOff x="704528" y="1448780"/>
            <a:chExt cx="7920880" cy="100811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F061A38B-5692-412E-9B60-FD59C8B230E9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11D78DD-FDFC-4AD0-8EF1-25FD6DBE4809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stack = []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stack.append(6)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stack.append(7)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stack</a:t>
              </a: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2ED2B80E-38CA-47BC-8769-D9F185048492}"/>
              </a:ext>
            </a:extLst>
          </p:cNvPr>
          <p:cNvGrpSpPr/>
          <p:nvPr/>
        </p:nvGrpSpPr>
        <p:grpSpPr>
          <a:xfrm>
            <a:off x="560512" y="2629711"/>
            <a:ext cx="3060340" cy="396044"/>
            <a:chOff x="704528" y="1448780"/>
            <a:chExt cx="7920880" cy="1008112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98B6D672-ED36-44BF-9CB4-696D162C4309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6C6F8F84-101F-4373-BE59-C8CBC4BAD991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stack.pop()</a:t>
              </a: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7A73E372-70D4-4CFF-8D16-9AC56677D318}"/>
              </a:ext>
            </a:extLst>
          </p:cNvPr>
          <p:cNvGrpSpPr/>
          <p:nvPr/>
        </p:nvGrpSpPr>
        <p:grpSpPr>
          <a:xfrm>
            <a:off x="560512" y="3378594"/>
            <a:ext cx="3060340" cy="396044"/>
            <a:chOff x="704528" y="1448780"/>
            <a:chExt cx="7920880" cy="1008112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AFFDEE39-7F40-46C6-BE66-87457C400320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EAE8A394-2B23-44DF-9B72-97B8735DEB17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stack</a:t>
              </a: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8B59364A-3B2A-48F7-A0B1-4A7CDE68059E}"/>
              </a:ext>
            </a:extLst>
          </p:cNvPr>
          <p:cNvGrpSpPr/>
          <p:nvPr/>
        </p:nvGrpSpPr>
        <p:grpSpPr>
          <a:xfrm>
            <a:off x="560512" y="4127477"/>
            <a:ext cx="3060340" cy="396044"/>
            <a:chOff x="704528" y="1448780"/>
            <a:chExt cx="7920880" cy="1008112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B82133F-16F7-49E4-8CBB-F77DF75B7D9A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7B1421C8-1C78-485D-B87B-C44378B4E32C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stack.pop()</a:t>
              </a: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36F6043F-DD33-4254-A94D-3CA26480169B}"/>
              </a:ext>
            </a:extLst>
          </p:cNvPr>
          <p:cNvGrpSpPr/>
          <p:nvPr/>
        </p:nvGrpSpPr>
        <p:grpSpPr>
          <a:xfrm>
            <a:off x="560512" y="4876360"/>
            <a:ext cx="3060340" cy="396044"/>
            <a:chOff x="704528" y="1448780"/>
            <a:chExt cx="7920880" cy="1008112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1ED37FAE-81FD-4797-B884-4DE3C25D2E1E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BFEEDB00-1CD4-47E9-A69C-BC868CCEF077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stack.pop()</a:t>
              </a:r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9083C8C4-BA2E-41B6-824F-B11CDED75FDF}"/>
              </a:ext>
            </a:extLst>
          </p:cNvPr>
          <p:cNvGrpSpPr/>
          <p:nvPr/>
        </p:nvGrpSpPr>
        <p:grpSpPr>
          <a:xfrm>
            <a:off x="560512" y="5625244"/>
            <a:ext cx="3060340" cy="396044"/>
            <a:chOff x="704528" y="1448780"/>
            <a:chExt cx="7920880" cy="1008112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2ECE4C55-2CB7-4AA4-A9B8-FC37F300D87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887EE500-D1E1-4C4A-BC1C-FCB89BF5D517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stack</a:t>
              </a:r>
            </a:p>
          </p:txBody>
        </p:sp>
      </p:grp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4A6801E-AF49-4A84-8038-784E27D644E1}"/>
              </a:ext>
            </a:extLst>
          </p:cNvPr>
          <p:cNvCxnSpPr/>
          <p:nvPr/>
        </p:nvCxnSpPr>
        <p:spPr>
          <a:xfrm>
            <a:off x="5241032" y="1340768"/>
            <a:ext cx="0" cy="331236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7862F333-4F6D-4315-A612-7F5F29A7F9F1}"/>
              </a:ext>
            </a:extLst>
          </p:cNvPr>
          <p:cNvCxnSpPr/>
          <p:nvPr/>
        </p:nvCxnSpPr>
        <p:spPr>
          <a:xfrm>
            <a:off x="7473280" y="1369571"/>
            <a:ext cx="0" cy="331236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F5940E0-981A-45D1-ADB3-187D5CB7178D}"/>
              </a:ext>
            </a:extLst>
          </p:cNvPr>
          <p:cNvCxnSpPr/>
          <p:nvPr/>
        </p:nvCxnSpPr>
        <p:spPr>
          <a:xfrm>
            <a:off x="5241032" y="4653136"/>
            <a:ext cx="2232248" cy="2880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394082B0-8BDA-4A49-A0E6-EB3C9CA53729}"/>
              </a:ext>
            </a:extLst>
          </p:cNvPr>
          <p:cNvSpPr/>
          <p:nvPr/>
        </p:nvSpPr>
        <p:spPr>
          <a:xfrm>
            <a:off x="9489504" y="3011022"/>
            <a:ext cx="1584174" cy="540060"/>
          </a:xfrm>
          <a:prstGeom prst="round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FC6B207D-88F2-4EBC-81D2-0084F31FE87C}"/>
              </a:ext>
            </a:extLst>
          </p:cNvPr>
          <p:cNvSpPr/>
          <p:nvPr/>
        </p:nvSpPr>
        <p:spPr>
          <a:xfrm>
            <a:off x="7796373" y="3036393"/>
            <a:ext cx="1584174" cy="540060"/>
          </a:xfrm>
          <a:prstGeom prst="round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49FA92C-837B-4DFB-A4E3-DC3E3C3AF2C4}"/>
              </a:ext>
            </a:extLst>
          </p:cNvPr>
          <p:cNvSpPr txBox="1"/>
          <p:nvPr/>
        </p:nvSpPr>
        <p:spPr>
          <a:xfrm>
            <a:off x="7869324" y="1052736"/>
            <a:ext cx="25506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latin typeface="Consolas" panose="020B0609020204030204" pitchFamily="49" charset="0"/>
              </a:rPr>
              <a:t>STACK : LIFO</a:t>
            </a:r>
            <a:endParaRPr lang="ko-KR" altLang="en-US" sz="280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6110643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/>
              <a:t>리스트를 스택으로 사용하기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6-1 </a:t>
            </a:r>
            <a:r>
              <a:rPr lang="ko-KR" altLang="en-US">
                <a:latin typeface="+mj-ea"/>
                <a:ea typeface="+mj-ea"/>
              </a:rPr>
              <a:t>리스트와 튜플 응용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C449D02C-2504-4B89-B639-E269A5A14A83}"/>
              </a:ext>
            </a:extLst>
          </p:cNvPr>
          <p:cNvGrpSpPr/>
          <p:nvPr/>
        </p:nvGrpSpPr>
        <p:grpSpPr>
          <a:xfrm>
            <a:off x="560512" y="1052736"/>
            <a:ext cx="3060340" cy="1224136"/>
            <a:chOff x="704528" y="1448780"/>
            <a:chExt cx="7920880" cy="100811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F061A38B-5692-412E-9B60-FD59C8B230E9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11D78DD-FDFC-4AD0-8EF1-25FD6DBE4809}"/>
                </a:ext>
              </a:extLst>
            </p:cNvPr>
            <p:cNvSpPr/>
            <p:nvPr/>
          </p:nvSpPr>
          <p:spPr>
            <a:xfrm>
              <a:off x="776535" y="1448780"/>
              <a:ext cx="7848873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queue = []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queue.insert(0, 6)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queue.insert(0, 7)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stack</a:t>
              </a: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2ED2B80E-38CA-47BC-8769-D9F185048492}"/>
              </a:ext>
            </a:extLst>
          </p:cNvPr>
          <p:cNvGrpSpPr/>
          <p:nvPr/>
        </p:nvGrpSpPr>
        <p:grpSpPr>
          <a:xfrm>
            <a:off x="560512" y="2629711"/>
            <a:ext cx="3060340" cy="396044"/>
            <a:chOff x="704528" y="1448780"/>
            <a:chExt cx="7920880" cy="1008112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98B6D672-ED36-44BF-9CB4-696D162C4309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6C6F8F84-101F-4373-BE59-C8CBC4BAD991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queue.pop()</a:t>
              </a: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7A73E372-70D4-4CFF-8D16-9AC56677D318}"/>
              </a:ext>
            </a:extLst>
          </p:cNvPr>
          <p:cNvGrpSpPr/>
          <p:nvPr/>
        </p:nvGrpSpPr>
        <p:grpSpPr>
          <a:xfrm>
            <a:off x="560512" y="3378594"/>
            <a:ext cx="3060340" cy="396044"/>
            <a:chOff x="704528" y="1448780"/>
            <a:chExt cx="7920880" cy="1008112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AFFDEE39-7F40-46C6-BE66-87457C400320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EAE8A394-2B23-44DF-9B72-97B8735DEB17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queue</a:t>
              </a: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8B59364A-3B2A-48F7-A0B1-4A7CDE68059E}"/>
              </a:ext>
            </a:extLst>
          </p:cNvPr>
          <p:cNvGrpSpPr/>
          <p:nvPr/>
        </p:nvGrpSpPr>
        <p:grpSpPr>
          <a:xfrm>
            <a:off x="560512" y="4127477"/>
            <a:ext cx="3060340" cy="396044"/>
            <a:chOff x="704528" y="1448780"/>
            <a:chExt cx="7920880" cy="1008112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B82133F-16F7-49E4-8CBB-F77DF75B7D9A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7B1421C8-1C78-485D-B87B-C44378B4E32C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queue.pop()</a:t>
              </a: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36F6043F-DD33-4254-A94D-3CA26480169B}"/>
              </a:ext>
            </a:extLst>
          </p:cNvPr>
          <p:cNvGrpSpPr/>
          <p:nvPr/>
        </p:nvGrpSpPr>
        <p:grpSpPr>
          <a:xfrm>
            <a:off x="560512" y="4876360"/>
            <a:ext cx="3060340" cy="396044"/>
            <a:chOff x="704528" y="1448780"/>
            <a:chExt cx="7920880" cy="1008112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1ED37FAE-81FD-4797-B884-4DE3C25D2E1E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BFEEDB00-1CD4-47E9-A69C-BC868CCEF077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queue.pop()</a:t>
              </a:r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9083C8C4-BA2E-41B6-824F-B11CDED75FDF}"/>
              </a:ext>
            </a:extLst>
          </p:cNvPr>
          <p:cNvGrpSpPr/>
          <p:nvPr/>
        </p:nvGrpSpPr>
        <p:grpSpPr>
          <a:xfrm>
            <a:off x="560512" y="5625244"/>
            <a:ext cx="3060340" cy="396044"/>
            <a:chOff x="704528" y="1448780"/>
            <a:chExt cx="7920880" cy="1008112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2ECE4C55-2CB7-4AA4-A9B8-FC37F300D87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887EE500-D1E1-4C4A-BC1C-FCB89BF5D517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queue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349FA92C-837B-4DFB-A4E3-DC3E3C3AF2C4}"/>
              </a:ext>
            </a:extLst>
          </p:cNvPr>
          <p:cNvSpPr txBox="1"/>
          <p:nvPr/>
        </p:nvSpPr>
        <p:spPr>
          <a:xfrm>
            <a:off x="7725308" y="791126"/>
            <a:ext cx="25506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latin typeface="Consolas" panose="020B0609020204030204" pitchFamily="49" charset="0"/>
              </a:rPr>
              <a:t>QUEUE : FIFO</a:t>
            </a:r>
            <a:endParaRPr lang="ko-KR" altLang="en-US" sz="2800">
              <a:latin typeface="Consolas" panose="020B0609020204030204" pitchFamily="49" charset="0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7A821D6E-EA1E-4449-9975-AD15115C8A55}"/>
              </a:ext>
            </a:extLst>
          </p:cNvPr>
          <p:cNvCxnSpPr>
            <a:cxnSpLocks/>
          </p:cNvCxnSpPr>
          <p:nvPr/>
        </p:nvCxnSpPr>
        <p:spPr>
          <a:xfrm>
            <a:off x="6163448" y="2312876"/>
            <a:ext cx="316835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8706CFD9-D14D-4061-B712-781ABD7E9B72}"/>
              </a:ext>
            </a:extLst>
          </p:cNvPr>
          <p:cNvCxnSpPr>
            <a:cxnSpLocks/>
          </p:cNvCxnSpPr>
          <p:nvPr/>
        </p:nvCxnSpPr>
        <p:spPr>
          <a:xfrm>
            <a:off x="6163448" y="3284984"/>
            <a:ext cx="316835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707005AF-62E8-48DB-B46A-75562FEF1857}"/>
              </a:ext>
            </a:extLst>
          </p:cNvPr>
          <p:cNvSpPr/>
          <p:nvPr/>
        </p:nvSpPr>
        <p:spPr>
          <a:xfrm>
            <a:off x="9902583" y="4019465"/>
            <a:ext cx="612068" cy="612068"/>
          </a:xfrm>
          <a:prstGeom prst="round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99F54D26-6A50-41B9-BC7B-6B2ADBC3AB27}"/>
              </a:ext>
            </a:extLst>
          </p:cNvPr>
          <p:cNvSpPr/>
          <p:nvPr/>
        </p:nvSpPr>
        <p:spPr>
          <a:xfrm>
            <a:off x="9000657" y="4019465"/>
            <a:ext cx="612068" cy="612068"/>
          </a:xfrm>
          <a:prstGeom prst="round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5BE48D3E-EDE5-4645-B9D2-76E103B14D92}"/>
              </a:ext>
            </a:extLst>
          </p:cNvPr>
          <p:cNvSpPr/>
          <p:nvPr/>
        </p:nvSpPr>
        <p:spPr>
          <a:xfrm>
            <a:off x="8103944" y="4000742"/>
            <a:ext cx="612068" cy="612068"/>
          </a:xfrm>
          <a:prstGeom prst="round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1B179080-5C8E-4312-8EDB-45FCAF289791}"/>
              </a:ext>
            </a:extLst>
          </p:cNvPr>
          <p:cNvSpPr/>
          <p:nvPr/>
        </p:nvSpPr>
        <p:spPr>
          <a:xfrm>
            <a:off x="5457056" y="2420888"/>
            <a:ext cx="612068" cy="648072"/>
          </a:xfrm>
          <a:prstGeom prst="rightArrow">
            <a:avLst/>
          </a:prstGeom>
          <a:solidFill>
            <a:srgbClr val="FF00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화살표: 오른쪽 48">
            <a:extLst>
              <a:ext uri="{FF2B5EF4-FFF2-40B4-BE49-F238E27FC236}">
                <a16:creationId xmlns:a16="http://schemas.microsoft.com/office/drawing/2014/main" id="{27813647-2BF0-4405-94EE-2D98F2014307}"/>
              </a:ext>
            </a:extLst>
          </p:cNvPr>
          <p:cNvSpPr/>
          <p:nvPr/>
        </p:nvSpPr>
        <p:spPr>
          <a:xfrm>
            <a:off x="9813540" y="2420888"/>
            <a:ext cx="612068" cy="648072"/>
          </a:xfrm>
          <a:prstGeom prst="rightArrow">
            <a:avLst/>
          </a:prstGeom>
          <a:solidFill>
            <a:srgbClr val="FF00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3152019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/>
              <a:t>리스트를 큐로 사용하기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6-1 </a:t>
            </a:r>
            <a:r>
              <a:rPr lang="ko-KR" altLang="en-US">
                <a:latin typeface="+mj-ea"/>
                <a:ea typeface="+mj-ea"/>
              </a:rPr>
              <a:t>리스트와 튜플 응용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C449D02C-2504-4B89-B639-E269A5A14A83}"/>
              </a:ext>
            </a:extLst>
          </p:cNvPr>
          <p:cNvGrpSpPr/>
          <p:nvPr/>
        </p:nvGrpSpPr>
        <p:grpSpPr>
          <a:xfrm>
            <a:off x="560512" y="1052736"/>
            <a:ext cx="8280920" cy="1620180"/>
            <a:chOff x="704528" y="1448780"/>
            <a:chExt cx="7920880" cy="100811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F061A38B-5692-412E-9B60-FD59C8B230E9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11D78DD-FDFC-4AD0-8EF1-25FD6DBE4809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from collections import deque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queue = deque(["Eric", "John", "Michael"])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queue.append("Terry")          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queue.append("Graham")         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queue.popleft() </a:t>
              </a: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8B59364A-3B2A-48F7-A0B1-4A7CDE68059E}"/>
              </a:ext>
            </a:extLst>
          </p:cNvPr>
          <p:cNvGrpSpPr/>
          <p:nvPr/>
        </p:nvGrpSpPr>
        <p:grpSpPr>
          <a:xfrm>
            <a:off x="560512" y="2932145"/>
            <a:ext cx="8280920" cy="396044"/>
            <a:chOff x="704528" y="1448780"/>
            <a:chExt cx="7920880" cy="1008112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B82133F-16F7-49E4-8CBB-F77DF75B7D9A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7B1421C8-1C78-485D-B87B-C44378B4E32C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queue.popleft() </a:t>
              </a: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36F6043F-DD33-4254-A94D-3CA26480169B}"/>
              </a:ext>
            </a:extLst>
          </p:cNvPr>
          <p:cNvGrpSpPr/>
          <p:nvPr/>
        </p:nvGrpSpPr>
        <p:grpSpPr>
          <a:xfrm>
            <a:off x="560512" y="3681028"/>
            <a:ext cx="8280920" cy="396044"/>
            <a:chOff x="704528" y="1448780"/>
            <a:chExt cx="7920880" cy="1008112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1ED37FAE-81FD-4797-B884-4DE3C25D2E1E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BFEEDB00-1CD4-47E9-A69C-BC868CCEF077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queue</a:t>
              </a: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3B896300-D281-426F-91C1-59A4CD695B7D}"/>
              </a:ext>
            </a:extLst>
          </p:cNvPr>
          <p:cNvSpPr/>
          <p:nvPr/>
        </p:nvSpPr>
        <p:spPr>
          <a:xfrm>
            <a:off x="1856656" y="4977172"/>
            <a:ext cx="1123325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Eric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9D3AE61-064B-4A62-B556-45E4069D845E}"/>
              </a:ext>
            </a:extLst>
          </p:cNvPr>
          <p:cNvSpPr/>
          <p:nvPr/>
        </p:nvSpPr>
        <p:spPr>
          <a:xfrm>
            <a:off x="2979981" y="4977172"/>
            <a:ext cx="1123325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John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373A3FF-B3FA-4BFF-931F-E0E430CC2D91}"/>
              </a:ext>
            </a:extLst>
          </p:cNvPr>
          <p:cNvSpPr/>
          <p:nvPr/>
        </p:nvSpPr>
        <p:spPr>
          <a:xfrm>
            <a:off x="4103306" y="4977172"/>
            <a:ext cx="1123325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Michael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8CB6430-F921-48E1-AAF3-6B6E3EE3111F}"/>
              </a:ext>
            </a:extLst>
          </p:cNvPr>
          <p:cNvSpPr/>
          <p:nvPr/>
        </p:nvSpPr>
        <p:spPr>
          <a:xfrm>
            <a:off x="5226630" y="4977172"/>
            <a:ext cx="1123325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Terry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1C244795-8189-4BB8-9288-714B93ED77D6}"/>
              </a:ext>
            </a:extLst>
          </p:cNvPr>
          <p:cNvSpPr/>
          <p:nvPr/>
        </p:nvSpPr>
        <p:spPr>
          <a:xfrm>
            <a:off x="6349955" y="4977172"/>
            <a:ext cx="1123325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Graham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062554DB-07A9-46B9-B3EC-E0B3917335D2}"/>
              </a:ext>
            </a:extLst>
          </p:cNvPr>
          <p:cNvSpPr/>
          <p:nvPr/>
        </p:nvSpPr>
        <p:spPr>
          <a:xfrm rot="10800000">
            <a:off x="1097447" y="5043523"/>
            <a:ext cx="540060" cy="396044"/>
          </a:xfrm>
          <a:prstGeom prst="rightArrow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화살표: 오른쪽 28">
            <a:extLst>
              <a:ext uri="{FF2B5EF4-FFF2-40B4-BE49-F238E27FC236}">
                <a16:creationId xmlns:a16="http://schemas.microsoft.com/office/drawing/2014/main" id="{C66FE6F7-A64C-4AB9-B1E8-52E81B2B327E}"/>
              </a:ext>
            </a:extLst>
          </p:cNvPr>
          <p:cNvSpPr/>
          <p:nvPr/>
        </p:nvSpPr>
        <p:spPr>
          <a:xfrm rot="10800000">
            <a:off x="7711920" y="5013176"/>
            <a:ext cx="540060" cy="396044"/>
          </a:xfrm>
          <a:prstGeom prst="rightArrow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4751185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/>
              <a:t>리스트 컴프리헨션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6-1 </a:t>
            </a:r>
            <a:r>
              <a:rPr lang="ko-KR" altLang="en-US">
                <a:latin typeface="+mj-ea"/>
                <a:ea typeface="+mj-ea"/>
              </a:rPr>
              <a:t>리스트와 튜플 응용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C449D02C-2504-4B89-B639-E269A5A14A83}"/>
              </a:ext>
            </a:extLst>
          </p:cNvPr>
          <p:cNvGrpSpPr/>
          <p:nvPr/>
        </p:nvGrpSpPr>
        <p:grpSpPr>
          <a:xfrm>
            <a:off x="560512" y="1268760"/>
            <a:ext cx="8280920" cy="1620180"/>
            <a:chOff x="704528" y="1448780"/>
            <a:chExt cx="7920880" cy="100811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F061A38B-5692-412E-9B60-FD59C8B230E9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11D78DD-FDFC-4AD0-8EF1-25FD6DBE4809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squares = []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for x in range(10):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squares.append(x**2)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squares</a:t>
              </a: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8B59364A-3B2A-48F7-A0B1-4A7CDE68059E}"/>
              </a:ext>
            </a:extLst>
          </p:cNvPr>
          <p:cNvGrpSpPr/>
          <p:nvPr/>
        </p:nvGrpSpPr>
        <p:grpSpPr>
          <a:xfrm>
            <a:off x="560512" y="3717032"/>
            <a:ext cx="8280920" cy="828092"/>
            <a:chOff x="704528" y="1448780"/>
            <a:chExt cx="7920880" cy="1008112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B82133F-16F7-49E4-8CBB-F77DF75B7D9A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7B1421C8-1C78-485D-B87B-C44378B4E32C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squares = list(map(lambda x: x**2, range(10)))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squares</a:t>
              </a: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36F6043F-DD33-4254-A94D-3CA26480169B}"/>
              </a:ext>
            </a:extLst>
          </p:cNvPr>
          <p:cNvGrpSpPr/>
          <p:nvPr/>
        </p:nvGrpSpPr>
        <p:grpSpPr>
          <a:xfrm>
            <a:off x="560512" y="5301208"/>
            <a:ext cx="8280920" cy="828092"/>
            <a:chOff x="704528" y="1448780"/>
            <a:chExt cx="7920880" cy="1008112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1ED37FAE-81FD-4797-B884-4DE3C25D2E1E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BFEEDB00-1CD4-47E9-A69C-BC868CCEF077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squares = [x**2 for x in range(10)]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squares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1FB4D479-997D-458D-AC6C-2D6AFA365900}"/>
              </a:ext>
            </a:extLst>
          </p:cNvPr>
          <p:cNvSpPr txBox="1"/>
          <p:nvPr/>
        </p:nvSpPr>
        <p:spPr>
          <a:xfrm>
            <a:off x="560512" y="899428"/>
            <a:ext cx="2977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b="1">
                <a:latin typeface="Consolas" panose="020B0609020204030204" pitchFamily="49" charset="0"/>
              </a:rPr>
              <a:t>제곱수의 리스트를 만들자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6F1D06F-9DD7-4CA1-9735-D4EF4568B118}"/>
              </a:ext>
            </a:extLst>
          </p:cNvPr>
          <p:cNvSpPr txBox="1"/>
          <p:nvPr/>
        </p:nvSpPr>
        <p:spPr>
          <a:xfrm>
            <a:off x="488504" y="3299920"/>
            <a:ext cx="2768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b="1">
                <a:latin typeface="Consolas" panose="020B0609020204030204" pitchFamily="49" charset="0"/>
              </a:rPr>
              <a:t>아래 처럼할 수도 있다</a:t>
            </a:r>
            <a:r>
              <a:rPr lang="en-US" altLang="ko-KR" b="1">
                <a:latin typeface="Consolas" panose="020B0609020204030204" pitchFamily="49" charset="0"/>
              </a:rPr>
              <a:t>.</a:t>
            </a:r>
            <a:endParaRPr lang="ko-KR" altLang="en-US" b="1"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4B9B0CB-5842-463B-919B-E7D2C1E2D49E}"/>
              </a:ext>
            </a:extLst>
          </p:cNvPr>
          <p:cNvSpPr txBox="1"/>
          <p:nvPr/>
        </p:nvSpPr>
        <p:spPr>
          <a:xfrm>
            <a:off x="488504" y="4909686"/>
            <a:ext cx="2746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b="1">
                <a:latin typeface="Consolas" panose="020B0609020204030204" pitchFamily="49" charset="0"/>
              </a:rPr>
              <a:t>리스트 컴프리헨션 표현</a:t>
            </a:r>
          </a:p>
        </p:txBody>
      </p:sp>
    </p:spTree>
    <p:extLst>
      <p:ext uri="{BB962C8B-B14F-4D97-AF65-F5344CB8AC3E}">
        <p14:creationId xmlns:p14="http://schemas.microsoft.com/office/powerpoint/2010/main" val="1847243838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/>
              <a:t>리스트 컴프리헨션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6-1 </a:t>
            </a:r>
            <a:r>
              <a:rPr lang="ko-KR" altLang="en-US">
                <a:latin typeface="+mj-ea"/>
                <a:ea typeface="+mj-ea"/>
              </a:rPr>
              <a:t>리스트와 튜플 응용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C449D02C-2504-4B89-B639-E269A5A14A83}"/>
              </a:ext>
            </a:extLst>
          </p:cNvPr>
          <p:cNvGrpSpPr/>
          <p:nvPr/>
        </p:nvGrpSpPr>
        <p:grpSpPr>
          <a:xfrm>
            <a:off x="560512" y="1268760"/>
            <a:ext cx="8280920" cy="468366"/>
            <a:chOff x="704528" y="1448780"/>
            <a:chExt cx="7920880" cy="100811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F061A38B-5692-412E-9B60-FD59C8B230E9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11D78DD-FDFC-4AD0-8EF1-25FD6DBE4809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[(x, y) for x in [1,2,3] for y in [3,1,4] if x != y]</a:t>
              </a: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8B59364A-3B2A-48F7-A0B1-4A7CDE68059E}"/>
              </a:ext>
            </a:extLst>
          </p:cNvPr>
          <p:cNvGrpSpPr/>
          <p:nvPr/>
        </p:nvGrpSpPr>
        <p:grpSpPr>
          <a:xfrm>
            <a:off x="560512" y="2781242"/>
            <a:ext cx="8280920" cy="1763882"/>
            <a:chOff x="704528" y="1448780"/>
            <a:chExt cx="7920880" cy="1008112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B82133F-16F7-49E4-8CBB-F77DF75B7D9A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7B1421C8-1C78-485D-B87B-C44378B4E32C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combs = []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for x in [1,2,3]: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for y in [3,1,4]: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if x != y: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    combs.append((x, y))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combs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1FB4D479-997D-458D-AC6C-2D6AFA365900}"/>
              </a:ext>
            </a:extLst>
          </p:cNvPr>
          <p:cNvSpPr txBox="1"/>
          <p:nvPr/>
        </p:nvSpPr>
        <p:spPr>
          <a:xfrm>
            <a:off x="560512" y="899428"/>
            <a:ext cx="3565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b="1">
                <a:latin typeface="Consolas" panose="020B0609020204030204" pitchFamily="49" charset="0"/>
              </a:rPr>
              <a:t>이중 루프의 리스트 컴프리헨션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6F1D06F-9DD7-4CA1-9735-D4EF4568B118}"/>
              </a:ext>
            </a:extLst>
          </p:cNvPr>
          <p:cNvSpPr txBox="1"/>
          <p:nvPr/>
        </p:nvSpPr>
        <p:spPr>
          <a:xfrm>
            <a:off x="488504" y="2312876"/>
            <a:ext cx="2768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b="1">
                <a:latin typeface="Consolas" panose="020B0609020204030204" pitchFamily="49" charset="0"/>
              </a:rPr>
              <a:t>아래 처럼할 수도 있다</a:t>
            </a:r>
            <a:r>
              <a:rPr lang="en-US" altLang="ko-KR" b="1">
                <a:latin typeface="Consolas" panose="020B0609020204030204" pitchFamily="49" charset="0"/>
              </a:rPr>
              <a:t>.</a:t>
            </a:r>
            <a:endParaRPr lang="ko-KR" altLang="en-US" b="1"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4B9B0CB-5842-463B-919B-E7D2C1E2D49E}"/>
              </a:ext>
            </a:extLst>
          </p:cNvPr>
          <p:cNvSpPr txBox="1"/>
          <p:nvPr/>
        </p:nvSpPr>
        <p:spPr>
          <a:xfrm>
            <a:off x="488504" y="4909686"/>
            <a:ext cx="67008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b="1">
                <a:latin typeface="Consolas" panose="020B0609020204030204" pitchFamily="49" charset="0"/>
              </a:rPr>
              <a:t>두 코드 조각에서 </a:t>
            </a:r>
            <a:r>
              <a:rPr lang="en-US" altLang="ko-KR" b="1">
                <a:latin typeface="Consolas" panose="020B0609020204030204" pitchFamily="49" charset="0"/>
              </a:rPr>
              <a:t>for </a:t>
            </a:r>
            <a:r>
              <a:rPr lang="ko-KR" altLang="en-US" b="1">
                <a:latin typeface="Consolas" panose="020B0609020204030204" pitchFamily="49" charset="0"/>
              </a:rPr>
              <a:t>와 </a:t>
            </a:r>
            <a:r>
              <a:rPr lang="en-US" altLang="ko-KR" b="1">
                <a:latin typeface="Consolas" panose="020B0609020204030204" pitchFamily="49" charset="0"/>
              </a:rPr>
              <a:t>if </a:t>
            </a:r>
            <a:r>
              <a:rPr lang="ko-KR" altLang="en-US" b="1">
                <a:latin typeface="Consolas" panose="020B0609020204030204" pitchFamily="49" charset="0"/>
              </a:rPr>
              <a:t>문의 순서가 같음에 유의하자</a:t>
            </a:r>
            <a:r>
              <a:rPr lang="en-US" altLang="ko-KR" b="1">
                <a:latin typeface="Consolas" panose="020B0609020204030204" pitchFamily="49" charset="0"/>
              </a:rPr>
              <a:t>.</a:t>
            </a:r>
            <a:endParaRPr lang="ko-KR" altLang="en-US" b="1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1691317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/>
              <a:t>리스트 컴프리헨션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6-1 </a:t>
            </a:r>
            <a:r>
              <a:rPr lang="ko-KR" altLang="en-US">
                <a:latin typeface="+mj-ea"/>
                <a:ea typeface="+mj-ea"/>
              </a:rPr>
              <a:t>리스트와 튜플 응용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C449D02C-2504-4B89-B639-E269A5A14A83}"/>
              </a:ext>
            </a:extLst>
          </p:cNvPr>
          <p:cNvGrpSpPr/>
          <p:nvPr/>
        </p:nvGrpSpPr>
        <p:grpSpPr>
          <a:xfrm>
            <a:off x="560512" y="1268760"/>
            <a:ext cx="8280920" cy="679554"/>
            <a:chOff x="704528" y="1448780"/>
            <a:chExt cx="7920880" cy="100811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F061A38B-5692-412E-9B60-FD59C8B230E9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11D78DD-FDFC-4AD0-8EF1-25FD6DBE4809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vec = [-4, -2, 0, 2, 4]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[x*2 for x in vec]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7AD85133-ABDC-4D02-8D47-F72815771B28}"/>
              </a:ext>
            </a:extLst>
          </p:cNvPr>
          <p:cNvSpPr txBox="1"/>
          <p:nvPr/>
        </p:nvSpPr>
        <p:spPr>
          <a:xfrm>
            <a:off x="499151" y="846583"/>
            <a:ext cx="3334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b="1">
                <a:latin typeface="Consolas" panose="020B0609020204030204" pitchFamily="49" charset="0"/>
              </a:rPr>
              <a:t>리스트 컴프리헨션 여러 예제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5A5AD3F0-85D3-474C-BEE5-34D89936769F}"/>
              </a:ext>
            </a:extLst>
          </p:cNvPr>
          <p:cNvGrpSpPr/>
          <p:nvPr/>
        </p:nvGrpSpPr>
        <p:grpSpPr>
          <a:xfrm>
            <a:off x="560512" y="2184497"/>
            <a:ext cx="8280920" cy="432048"/>
            <a:chOff x="704528" y="1448780"/>
            <a:chExt cx="7920880" cy="1008112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F3277E13-2AF8-47E3-8DD3-F3E1D790D23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2770BFBA-5D18-4227-B5FE-05761EBA7E62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[x for x in vec if x &gt;= 0]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0743CD32-439E-4DFF-A73B-E9A5320AF115}"/>
              </a:ext>
            </a:extLst>
          </p:cNvPr>
          <p:cNvGrpSpPr/>
          <p:nvPr/>
        </p:nvGrpSpPr>
        <p:grpSpPr>
          <a:xfrm>
            <a:off x="556044" y="2852728"/>
            <a:ext cx="8280920" cy="432048"/>
            <a:chOff x="704528" y="1448780"/>
            <a:chExt cx="7920880" cy="1008112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A0B0EABD-EBB7-458D-A6E4-3A9DFAF7C92C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51A7102F-8E70-4834-9FDF-5A05230DA13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[abs(x) for x in vec]</a:t>
              </a: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37A138EC-E8E4-4A29-B344-B9EB1E2517F1}"/>
              </a:ext>
            </a:extLst>
          </p:cNvPr>
          <p:cNvGrpSpPr/>
          <p:nvPr/>
        </p:nvGrpSpPr>
        <p:grpSpPr>
          <a:xfrm>
            <a:off x="556044" y="3520959"/>
            <a:ext cx="8280920" cy="736921"/>
            <a:chOff x="704528" y="1448780"/>
            <a:chExt cx="7920880" cy="1008112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EE26192B-15C8-4D35-8570-C7AD971D64EB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27F0C6C1-F24E-4EAD-9534-D7E0620717FF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freshfruit = ['  banana', '  loganberry ', 'passion fruit  ']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[weapon.strip() for weapon in freshfruit]</a:t>
              </a: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67FE40AD-C96A-4CB9-AF9E-9712991EEFAF}"/>
              </a:ext>
            </a:extLst>
          </p:cNvPr>
          <p:cNvGrpSpPr/>
          <p:nvPr/>
        </p:nvGrpSpPr>
        <p:grpSpPr>
          <a:xfrm>
            <a:off x="560512" y="4494063"/>
            <a:ext cx="8280920" cy="432048"/>
            <a:chOff x="704528" y="1448780"/>
            <a:chExt cx="7920880" cy="1008112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978F0C73-8179-442C-91DD-90E07D1E3D71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16CAF338-1A7D-42FC-A5AC-32DB3C9EA49E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[(x, x**2) for x in range(6)]</a:t>
              </a: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8A9B0228-379F-4EE6-B84A-A20703E23C08}"/>
              </a:ext>
            </a:extLst>
          </p:cNvPr>
          <p:cNvGrpSpPr/>
          <p:nvPr/>
        </p:nvGrpSpPr>
        <p:grpSpPr>
          <a:xfrm>
            <a:off x="560512" y="5162294"/>
            <a:ext cx="8280920" cy="432048"/>
            <a:chOff x="704528" y="1448780"/>
            <a:chExt cx="7920880" cy="1008112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8E8F6CCA-D767-492A-90FF-E08011AD133F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5CEB1A29-65F4-4189-B7DC-8AE5EB4FE243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[x, x**2 for x in range(6)]</a:t>
              </a: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1F7E9573-8590-4928-BCF6-D3BB5285441B}"/>
              </a:ext>
            </a:extLst>
          </p:cNvPr>
          <p:cNvGrpSpPr/>
          <p:nvPr/>
        </p:nvGrpSpPr>
        <p:grpSpPr>
          <a:xfrm>
            <a:off x="556044" y="5830523"/>
            <a:ext cx="8280920" cy="736921"/>
            <a:chOff x="704528" y="1448780"/>
            <a:chExt cx="7920880" cy="1008112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95C97B73-F456-4837-AEDC-9B922A0B1914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4A1543ED-6AD7-4FA8-842D-FA43752BAB42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vec = [[1,2,3], [4,5,6], [7,8,9]]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[num for elem in vec for num in elem]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84466974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/>
              <a:t>중첩된 리스트 컴프리헨션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6-1 </a:t>
            </a:r>
            <a:r>
              <a:rPr lang="ko-KR" altLang="en-US">
                <a:latin typeface="+mj-ea"/>
                <a:ea typeface="+mj-ea"/>
              </a:rPr>
              <a:t>리스트와 튜플 응용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C449D02C-2504-4B89-B639-E269A5A14A83}"/>
              </a:ext>
            </a:extLst>
          </p:cNvPr>
          <p:cNvGrpSpPr/>
          <p:nvPr/>
        </p:nvGrpSpPr>
        <p:grpSpPr>
          <a:xfrm>
            <a:off x="560512" y="1268760"/>
            <a:ext cx="8280920" cy="1620180"/>
            <a:chOff x="704528" y="1448780"/>
            <a:chExt cx="7920880" cy="100811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F061A38B-5692-412E-9B60-FD59C8B230E9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11D78DD-FDFC-4AD0-8EF1-25FD6DBE4809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matrix = [</a:t>
              </a:r>
            </a:p>
            <a:p>
              <a:r>
                <a:rPr lang="fr-F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     [1, 2, 3, 4],</a:t>
              </a:r>
            </a:p>
            <a:p>
              <a:r>
                <a:rPr lang="fr-F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     [5, 6, 7, 8],</a:t>
              </a:r>
            </a:p>
            <a:p>
              <a:r>
                <a:rPr lang="fr-F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     [9, 10, 11, 12],</a:t>
              </a:r>
            </a:p>
            <a:p>
              <a:r>
                <a:rPr lang="fr-F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 ]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7AD85133-ABDC-4D02-8D47-F72815771B28}"/>
              </a:ext>
            </a:extLst>
          </p:cNvPr>
          <p:cNvSpPr txBox="1"/>
          <p:nvPr/>
        </p:nvSpPr>
        <p:spPr>
          <a:xfrm>
            <a:off x="499151" y="846583"/>
            <a:ext cx="5859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b="1">
                <a:latin typeface="Consolas" panose="020B0609020204030204" pitchFamily="49" charset="0"/>
              </a:rPr>
              <a:t>길이가 </a:t>
            </a:r>
            <a:r>
              <a:rPr lang="en-US" altLang="ko-KR" b="1">
                <a:latin typeface="Consolas" panose="020B0609020204030204" pitchFamily="49" charset="0"/>
              </a:rPr>
              <a:t>4</a:t>
            </a:r>
            <a:r>
              <a:rPr lang="ko-KR" altLang="en-US" b="1">
                <a:latin typeface="Consolas" panose="020B0609020204030204" pitchFamily="49" charset="0"/>
              </a:rPr>
              <a:t>인 리스트 </a:t>
            </a:r>
            <a:r>
              <a:rPr lang="en-US" altLang="ko-KR" b="1">
                <a:latin typeface="Consolas" panose="020B0609020204030204" pitchFamily="49" charset="0"/>
              </a:rPr>
              <a:t>3</a:t>
            </a:r>
            <a:r>
              <a:rPr lang="ko-KR" altLang="en-US" b="1">
                <a:latin typeface="Consolas" panose="020B0609020204030204" pitchFamily="49" charset="0"/>
              </a:rPr>
              <a:t>개의 리스트로 구현된 </a:t>
            </a:r>
            <a:r>
              <a:rPr lang="en-US" altLang="ko-KR" b="1">
                <a:latin typeface="Consolas" panose="020B0609020204030204" pitchFamily="49" charset="0"/>
              </a:rPr>
              <a:t>3x4 </a:t>
            </a:r>
            <a:r>
              <a:rPr lang="ko-KR" altLang="en-US" b="1">
                <a:latin typeface="Consolas" panose="020B0609020204030204" pitchFamily="49" charset="0"/>
              </a:rPr>
              <a:t>행렬</a:t>
            </a: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921E1E61-42A4-4CEE-A9D1-5707AC98F7F9}"/>
              </a:ext>
            </a:extLst>
          </p:cNvPr>
          <p:cNvGrpSpPr/>
          <p:nvPr/>
        </p:nvGrpSpPr>
        <p:grpSpPr>
          <a:xfrm>
            <a:off x="560512" y="3584792"/>
            <a:ext cx="8280920" cy="492280"/>
            <a:chOff x="704528" y="1448780"/>
            <a:chExt cx="7920880" cy="1008112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8365C731-FF8D-41C5-813F-D8321CB2A58F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0CFBACE5-7705-488A-BF4C-CC1C1604B9B4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[[row[i] for row in matrix] for i in range(4)]</a:t>
              </a: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558D384E-1F1D-484E-B3A4-BC894F6502F2}"/>
              </a:ext>
            </a:extLst>
          </p:cNvPr>
          <p:cNvSpPr txBox="1"/>
          <p:nvPr/>
        </p:nvSpPr>
        <p:spPr>
          <a:xfrm>
            <a:off x="499151" y="3215460"/>
            <a:ext cx="5099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b="1">
                <a:latin typeface="Consolas" panose="020B0609020204030204" pitchFamily="49" charset="0"/>
              </a:rPr>
              <a:t>리스트 컴프리헨션은 행과 열을 전치 시킨다</a:t>
            </a:r>
            <a:r>
              <a:rPr lang="en-US" altLang="ko-KR" b="1">
                <a:latin typeface="Consolas" panose="020B0609020204030204" pitchFamily="49" charset="0"/>
              </a:rPr>
              <a:t>.</a:t>
            </a:r>
            <a:endParaRPr lang="ko-KR" altLang="en-US" b="1">
              <a:latin typeface="Consolas" panose="020B0609020204030204" pitchFamily="49" charset="0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F213C1CB-8050-4971-ADF7-42A40EC95B98}"/>
              </a:ext>
            </a:extLst>
          </p:cNvPr>
          <p:cNvGrpSpPr/>
          <p:nvPr/>
        </p:nvGrpSpPr>
        <p:grpSpPr>
          <a:xfrm>
            <a:off x="548882" y="4902450"/>
            <a:ext cx="8280920" cy="1406870"/>
            <a:chOff x="704528" y="1448780"/>
            <a:chExt cx="7920880" cy="1008112"/>
          </a:xfrm>
        </p:grpSpPr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6EA85F7A-DBDD-4FFC-B9C2-E95CC968595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013946E1-FAF7-49C2-B2FC-BAD9B40C6B7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transposed = []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for i in range(4):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transposed.append([row[i] for row in matrix])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transposed</a:t>
              </a:r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60115FDD-B7E5-47B3-B3EE-71DE5F67F684}"/>
              </a:ext>
            </a:extLst>
          </p:cNvPr>
          <p:cNvSpPr txBox="1"/>
          <p:nvPr/>
        </p:nvSpPr>
        <p:spPr>
          <a:xfrm>
            <a:off x="487521" y="4480273"/>
            <a:ext cx="29995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b="1">
                <a:latin typeface="Consolas" panose="020B0609020204030204" pitchFamily="49" charset="0"/>
              </a:rPr>
              <a:t>위의 코드는 아래와 같다</a:t>
            </a:r>
            <a:r>
              <a:rPr lang="en-US" altLang="ko-KR" b="1">
                <a:latin typeface="Consolas" panose="020B0609020204030204" pitchFamily="49" charset="0"/>
              </a:rPr>
              <a:t>.</a:t>
            </a:r>
            <a:endParaRPr lang="ko-KR" altLang="en-US" b="1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7608375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/>
              <a:t>중첩된 리스트 컴프리헨션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6-1 </a:t>
            </a:r>
            <a:r>
              <a:rPr lang="ko-KR" altLang="en-US">
                <a:latin typeface="+mj-ea"/>
                <a:ea typeface="+mj-ea"/>
              </a:rPr>
              <a:t>리스트와 튜플 응용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AD85133-ABDC-4D02-8D47-F72815771B28}"/>
              </a:ext>
            </a:extLst>
          </p:cNvPr>
          <p:cNvSpPr txBox="1"/>
          <p:nvPr/>
        </p:nvSpPr>
        <p:spPr>
          <a:xfrm>
            <a:off x="499151" y="846583"/>
            <a:ext cx="1972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b="1">
                <a:latin typeface="Consolas" panose="020B0609020204030204" pitchFamily="49" charset="0"/>
              </a:rPr>
              <a:t>3x4 </a:t>
            </a:r>
            <a:r>
              <a:rPr lang="ko-KR" altLang="en-US" b="1">
                <a:latin typeface="Consolas" panose="020B0609020204030204" pitchFamily="49" charset="0"/>
              </a:rPr>
              <a:t>행렬의 전치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7838CBC-2C30-46FD-AA44-2B0C82CC9ECA}"/>
              </a:ext>
            </a:extLst>
          </p:cNvPr>
          <p:cNvSpPr/>
          <p:nvPr/>
        </p:nvSpPr>
        <p:spPr>
          <a:xfrm>
            <a:off x="884548" y="1736812"/>
            <a:ext cx="468052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5B7C9AC-0A37-4667-AAF8-52619E400257}"/>
              </a:ext>
            </a:extLst>
          </p:cNvPr>
          <p:cNvSpPr/>
          <p:nvPr/>
        </p:nvSpPr>
        <p:spPr>
          <a:xfrm>
            <a:off x="1352600" y="1736812"/>
            <a:ext cx="468052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0616D68-1045-46F8-869F-BE05A740A902}"/>
              </a:ext>
            </a:extLst>
          </p:cNvPr>
          <p:cNvSpPr/>
          <p:nvPr/>
        </p:nvSpPr>
        <p:spPr>
          <a:xfrm>
            <a:off x="1820652" y="1736812"/>
            <a:ext cx="468052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DE25A2D-CB91-4E66-83ED-2535FE6D1E37}"/>
              </a:ext>
            </a:extLst>
          </p:cNvPr>
          <p:cNvSpPr/>
          <p:nvPr/>
        </p:nvSpPr>
        <p:spPr>
          <a:xfrm>
            <a:off x="2288704" y="1736812"/>
            <a:ext cx="468052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E5E6642-B161-4E05-92E7-FA1655BAA9B7}"/>
              </a:ext>
            </a:extLst>
          </p:cNvPr>
          <p:cNvSpPr/>
          <p:nvPr/>
        </p:nvSpPr>
        <p:spPr>
          <a:xfrm>
            <a:off x="884548" y="2204864"/>
            <a:ext cx="468052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89E55D9-181E-469B-A6F1-526F928C3623}"/>
              </a:ext>
            </a:extLst>
          </p:cNvPr>
          <p:cNvSpPr/>
          <p:nvPr/>
        </p:nvSpPr>
        <p:spPr>
          <a:xfrm>
            <a:off x="1352600" y="2204864"/>
            <a:ext cx="468052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981481C-9212-4CAE-B52D-E7A10024692A}"/>
              </a:ext>
            </a:extLst>
          </p:cNvPr>
          <p:cNvSpPr/>
          <p:nvPr/>
        </p:nvSpPr>
        <p:spPr>
          <a:xfrm>
            <a:off x="1820652" y="2204864"/>
            <a:ext cx="468052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7F46BFB-D2F4-4067-B272-F29CED19ED43}"/>
              </a:ext>
            </a:extLst>
          </p:cNvPr>
          <p:cNvSpPr/>
          <p:nvPr/>
        </p:nvSpPr>
        <p:spPr>
          <a:xfrm>
            <a:off x="2288704" y="2204864"/>
            <a:ext cx="468052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5F5E889-4E91-4DF9-9CA4-4F2948F2896F}"/>
              </a:ext>
            </a:extLst>
          </p:cNvPr>
          <p:cNvSpPr/>
          <p:nvPr/>
        </p:nvSpPr>
        <p:spPr>
          <a:xfrm>
            <a:off x="884548" y="2672916"/>
            <a:ext cx="468052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DA90190-6F7E-4384-90DE-45BC1300EA39}"/>
              </a:ext>
            </a:extLst>
          </p:cNvPr>
          <p:cNvSpPr/>
          <p:nvPr/>
        </p:nvSpPr>
        <p:spPr>
          <a:xfrm>
            <a:off x="1352600" y="2672916"/>
            <a:ext cx="468052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ADDEF6F-F220-4778-9538-A6D40D0A7A1E}"/>
              </a:ext>
            </a:extLst>
          </p:cNvPr>
          <p:cNvSpPr/>
          <p:nvPr/>
        </p:nvSpPr>
        <p:spPr>
          <a:xfrm>
            <a:off x="1820652" y="2672916"/>
            <a:ext cx="468052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01B70B8-DFCD-4316-A045-1913C51BD917}"/>
              </a:ext>
            </a:extLst>
          </p:cNvPr>
          <p:cNvSpPr/>
          <p:nvPr/>
        </p:nvSpPr>
        <p:spPr>
          <a:xfrm>
            <a:off x="2288704" y="2672916"/>
            <a:ext cx="468052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8686CC68-E1B7-4D8B-83AB-A6925D600BB7}"/>
              </a:ext>
            </a:extLst>
          </p:cNvPr>
          <p:cNvSpPr/>
          <p:nvPr/>
        </p:nvSpPr>
        <p:spPr>
          <a:xfrm>
            <a:off x="3392749" y="2237503"/>
            <a:ext cx="648072" cy="468052"/>
          </a:xfrm>
          <a:prstGeom prst="rightArrow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CFDA066-E545-4D97-A9FB-09C1CCC5C14B}"/>
              </a:ext>
            </a:extLst>
          </p:cNvPr>
          <p:cNvSpPr/>
          <p:nvPr/>
        </p:nvSpPr>
        <p:spPr>
          <a:xfrm>
            <a:off x="4708636" y="1670000"/>
            <a:ext cx="468052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136401B7-09B8-4E0F-B945-E141AEB4ECB5}"/>
              </a:ext>
            </a:extLst>
          </p:cNvPr>
          <p:cNvSpPr/>
          <p:nvPr/>
        </p:nvSpPr>
        <p:spPr>
          <a:xfrm>
            <a:off x="5180135" y="1670000"/>
            <a:ext cx="468052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38335C9-803F-42A7-80D1-C52E752EAB02}"/>
              </a:ext>
            </a:extLst>
          </p:cNvPr>
          <p:cNvSpPr/>
          <p:nvPr/>
        </p:nvSpPr>
        <p:spPr>
          <a:xfrm>
            <a:off x="5651634" y="1670000"/>
            <a:ext cx="468052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EC58EE9D-F95C-4179-8301-63BDADDEE36A}"/>
              </a:ext>
            </a:extLst>
          </p:cNvPr>
          <p:cNvSpPr/>
          <p:nvPr/>
        </p:nvSpPr>
        <p:spPr>
          <a:xfrm>
            <a:off x="4708636" y="2138052"/>
            <a:ext cx="468052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204FE7B4-A062-4A1D-9130-F7CDB17D1EBE}"/>
              </a:ext>
            </a:extLst>
          </p:cNvPr>
          <p:cNvSpPr/>
          <p:nvPr/>
        </p:nvSpPr>
        <p:spPr>
          <a:xfrm>
            <a:off x="5180135" y="2138052"/>
            <a:ext cx="468052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AC6A9583-E0F1-4A02-BDAC-679DC26B0BD8}"/>
              </a:ext>
            </a:extLst>
          </p:cNvPr>
          <p:cNvSpPr/>
          <p:nvPr/>
        </p:nvSpPr>
        <p:spPr>
          <a:xfrm>
            <a:off x="5651634" y="2138052"/>
            <a:ext cx="468052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E28911AF-8C29-4D07-B600-EB24D1F90B7F}"/>
              </a:ext>
            </a:extLst>
          </p:cNvPr>
          <p:cNvSpPr/>
          <p:nvPr/>
        </p:nvSpPr>
        <p:spPr>
          <a:xfrm>
            <a:off x="4708636" y="2606104"/>
            <a:ext cx="468052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3DAFA2B3-BF9E-4A0D-AABB-0537817259E6}"/>
              </a:ext>
            </a:extLst>
          </p:cNvPr>
          <p:cNvSpPr/>
          <p:nvPr/>
        </p:nvSpPr>
        <p:spPr>
          <a:xfrm>
            <a:off x="5180135" y="2606104"/>
            <a:ext cx="468052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D3FD4CDB-1932-4E82-A446-8AAE431D7B50}"/>
              </a:ext>
            </a:extLst>
          </p:cNvPr>
          <p:cNvSpPr/>
          <p:nvPr/>
        </p:nvSpPr>
        <p:spPr>
          <a:xfrm>
            <a:off x="5651634" y="2606104"/>
            <a:ext cx="468052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A1765C18-13C6-47BB-A4E4-2D569A6457D3}"/>
              </a:ext>
            </a:extLst>
          </p:cNvPr>
          <p:cNvSpPr/>
          <p:nvPr/>
        </p:nvSpPr>
        <p:spPr>
          <a:xfrm>
            <a:off x="4708636" y="3074156"/>
            <a:ext cx="468052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9C133432-1540-4D8C-B800-00A2B346C117}"/>
              </a:ext>
            </a:extLst>
          </p:cNvPr>
          <p:cNvSpPr/>
          <p:nvPr/>
        </p:nvSpPr>
        <p:spPr>
          <a:xfrm>
            <a:off x="5180135" y="3074156"/>
            <a:ext cx="468052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DF4F6A61-72A7-4561-948D-27E4675D440B}"/>
              </a:ext>
            </a:extLst>
          </p:cNvPr>
          <p:cNvSpPr/>
          <p:nvPr/>
        </p:nvSpPr>
        <p:spPr>
          <a:xfrm>
            <a:off x="5651634" y="3074156"/>
            <a:ext cx="468052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99B425-1F2A-44A6-B6A3-9C87ABBB7616}"/>
              </a:ext>
            </a:extLst>
          </p:cNvPr>
          <p:cNvSpPr txBox="1"/>
          <p:nvPr/>
        </p:nvSpPr>
        <p:spPr>
          <a:xfrm>
            <a:off x="1640632" y="1448780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(3,4)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61F020C-8B4E-4ECE-9C06-0AAF2765BB10}"/>
              </a:ext>
            </a:extLst>
          </p:cNvPr>
          <p:cNvSpPr txBox="1"/>
          <p:nvPr/>
        </p:nvSpPr>
        <p:spPr>
          <a:xfrm>
            <a:off x="5005234" y="1332205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(4,3)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7437C3FA-8531-4C46-9AEF-40B008BB4008}"/>
              </a:ext>
            </a:extLst>
          </p:cNvPr>
          <p:cNvSpPr txBox="1"/>
          <p:nvPr/>
        </p:nvSpPr>
        <p:spPr>
          <a:xfrm>
            <a:off x="2668588" y="3609558"/>
            <a:ext cx="2165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latin typeface="Consolas" panose="020B0609020204030204" pitchFamily="49" charset="0"/>
              </a:rPr>
              <a:t>전치 </a:t>
            </a:r>
            <a:r>
              <a:rPr lang="en-US" altLang="ko-KR">
                <a:latin typeface="Consolas" panose="020B0609020204030204" pitchFamily="49" charset="0"/>
              </a:rPr>
              <a:t>, transpose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3307929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/>
              <a:t>중첩된 리스트 컴프리헨션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6-1 </a:t>
            </a:r>
            <a:r>
              <a:rPr lang="ko-KR" altLang="en-US">
                <a:latin typeface="+mj-ea"/>
                <a:ea typeface="+mj-ea"/>
              </a:rPr>
              <a:t>리스트와 튜플 응용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C449D02C-2504-4B89-B639-E269A5A14A83}"/>
              </a:ext>
            </a:extLst>
          </p:cNvPr>
          <p:cNvGrpSpPr/>
          <p:nvPr/>
        </p:nvGrpSpPr>
        <p:grpSpPr>
          <a:xfrm>
            <a:off x="560512" y="1268760"/>
            <a:ext cx="8280920" cy="2484276"/>
            <a:chOff x="704528" y="1448780"/>
            <a:chExt cx="7920880" cy="100811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F061A38B-5692-412E-9B60-FD59C8B230E9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11D78DD-FDFC-4AD0-8EF1-25FD6DBE4809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transposed = []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for i in range(4):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transposed_row = []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for row in matrix: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transposed_row.append(row[i])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transposed.append(transposed_row)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transposed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7AD85133-ABDC-4D02-8D47-F72815771B28}"/>
              </a:ext>
            </a:extLst>
          </p:cNvPr>
          <p:cNvSpPr txBox="1"/>
          <p:nvPr/>
        </p:nvSpPr>
        <p:spPr>
          <a:xfrm>
            <a:off x="499151" y="846583"/>
            <a:ext cx="21804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b="1">
                <a:latin typeface="Consolas" panose="020B0609020204030204" pitchFamily="49" charset="0"/>
              </a:rPr>
              <a:t>다시 다음과 같다</a:t>
            </a:r>
            <a:r>
              <a:rPr lang="en-US" altLang="ko-KR" b="1">
                <a:latin typeface="Consolas" panose="020B0609020204030204" pitchFamily="49" charset="0"/>
              </a:rPr>
              <a:t>.</a:t>
            </a:r>
            <a:endParaRPr lang="ko-KR" altLang="en-US" b="1">
              <a:latin typeface="Consolas" panose="020B0609020204030204" pitchFamily="49" charset="0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572978BB-BDF3-47F9-9138-CA78BBBA62E9}"/>
              </a:ext>
            </a:extLst>
          </p:cNvPr>
          <p:cNvGrpSpPr/>
          <p:nvPr/>
        </p:nvGrpSpPr>
        <p:grpSpPr>
          <a:xfrm>
            <a:off x="560512" y="5085184"/>
            <a:ext cx="8280920" cy="540060"/>
            <a:chOff x="704528" y="1448780"/>
            <a:chExt cx="7920880" cy="1008112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4FF565F5-7734-43D0-A6BE-CEFC37011FD3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D0AF6552-8873-4923-9CDF-C51A89BF7012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list(zip(*matrix))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6F15FB07-EB56-422C-867D-149C147391AB}"/>
              </a:ext>
            </a:extLst>
          </p:cNvPr>
          <p:cNvSpPr txBox="1"/>
          <p:nvPr/>
        </p:nvSpPr>
        <p:spPr>
          <a:xfrm>
            <a:off x="499151" y="4369229"/>
            <a:ext cx="56509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b="1">
                <a:latin typeface="Consolas" panose="020B0609020204030204" pitchFamily="49" charset="0"/>
              </a:rPr>
              <a:t>복잡한 흐름문보다 내장 함수들을 선호해야 한다</a:t>
            </a:r>
            <a:r>
              <a:rPr lang="en-US" altLang="ko-KR" b="1">
                <a:latin typeface="Consolas" panose="020B0609020204030204" pitchFamily="49" charset="0"/>
              </a:rPr>
              <a:t>.</a:t>
            </a:r>
          </a:p>
          <a:p>
            <a:pPr algn="l"/>
            <a:r>
              <a:rPr lang="ko-KR" altLang="en-US" b="1">
                <a:latin typeface="Consolas" panose="020B0609020204030204" pitchFamily="49" charset="0"/>
              </a:rPr>
              <a:t>이 경우에는 </a:t>
            </a:r>
            <a:r>
              <a:rPr lang="en-US" altLang="ko-KR" b="1">
                <a:latin typeface="Consolas" panose="020B0609020204030204" pitchFamily="49" charset="0"/>
              </a:rPr>
              <a:t>zip() </a:t>
            </a:r>
            <a:r>
              <a:rPr lang="ko-KR" altLang="en-US" b="1">
                <a:latin typeface="Consolas" panose="020B0609020204030204" pitchFamily="49" charset="0"/>
              </a:rPr>
              <a:t>함수가 제 역할을 할 수 있다</a:t>
            </a:r>
            <a:r>
              <a:rPr lang="en-US" altLang="ko-KR" b="1">
                <a:latin typeface="Consolas" panose="020B0609020204030204" pitchFamily="49" charset="0"/>
              </a:rPr>
              <a:t>.</a:t>
            </a:r>
            <a:endParaRPr lang="ko-KR" altLang="en-US" b="1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2684431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 sz="2400" b="1">
                <a:latin typeface="+mj-ea"/>
                <a:ea typeface="+mj-ea"/>
              </a:rPr>
              <a:t>튜플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6-1 </a:t>
            </a:r>
            <a:r>
              <a:rPr lang="ko-KR" altLang="en-US">
                <a:latin typeface="+mj-ea"/>
                <a:ea typeface="+mj-ea"/>
              </a:rPr>
              <a:t>리스트와 튜플 응용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C449D02C-2504-4B89-B639-E269A5A14A83}"/>
              </a:ext>
            </a:extLst>
          </p:cNvPr>
          <p:cNvGrpSpPr/>
          <p:nvPr/>
        </p:nvGrpSpPr>
        <p:grpSpPr>
          <a:xfrm>
            <a:off x="560512" y="1268760"/>
            <a:ext cx="8280920" cy="720080"/>
            <a:chOff x="704528" y="1448780"/>
            <a:chExt cx="7920880" cy="100811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F061A38B-5692-412E-9B60-FD59C8B230E9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11D78DD-FDFC-4AD0-8EF1-25FD6DBE4809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t = 12345, 54321, 'hello!'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t[0]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7AD85133-ABDC-4D02-8D47-F72815771B28}"/>
              </a:ext>
            </a:extLst>
          </p:cNvPr>
          <p:cNvSpPr txBox="1"/>
          <p:nvPr/>
        </p:nvSpPr>
        <p:spPr>
          <a:xfrm>
            <a:off x="499151" y="846583"/>
            <a:ext cx="5330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b="1">
                <a:latin typeface="Consolas" panose="020B0609020204030204" pitchFamily="49" charset="0"/>
              </a:rPr>
              <a:t>튜플은 쉼표로 구분되는 여러 값으로 구성된다</a:t>
            </a:r>
            <a:r>
              <a:rPr lang="en-US" altLang="ko-KR" b="1">
                <a:latin typeface="Consolas" panose="020B0609020204030204" pitchFamily="49" charset="0"/>
              </a:rPr>
              <a:t>.</a:t>
            </a:r>
            <a:endParaRPr lang="ko-KR" altLang="en-US" b="1">
              <a:latin typeface="Consolas" panose="020B0609020204030204" pitchFamily="49" charset="0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572978BB-BDF3-47F9-9138-CA78BBBA62E9}"/>
              </a:ext>
            </a:extLst>
          </p:cNvPr>
          <p:cNvGrpSpPr/>
          <p:nvPr/>
        </p:nvGrpSpPr>
        <p:grpSpPr>
          <a:xfrm>
            <a:off x="560512" y="2132856"/>
            <a:ext cx="8280920" cy="540060"/>
            <a:chOff x="704528" y="1448780"/>
            <a:chExt cx="7920880" cy="1008112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4FF565F5-7734-43D0-A6BE-CEFC37011FD3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D0AF6552-8873-4923-9CDF-C51A89BF7012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t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6F15FB07-EB56-422C-867D-149C147391AB}"/>
              </a:ext>
            </a:extLst>
          </p:cNvPr>
          <p:cNvSpPr txBox="1"/>
          <p:nvPr/>
        </p:nvSpPr>
        <p:spPr>
          <a:xfrm>
            <a:off x="513764" y="2960948"/>
            <a:ext cx="1465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b="1">
                <a:latin typeface="Consolas" panose="020B0609020204030204" pitchFamily="49" charset="0"/>
              </a:rPr>
              <a:t>중첩된 튜플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EC570A8D-5CF6-4357-AC9F-8B54692267F8}"/>
              </a:ext>
            </a:extLst>
          </p:cNvPr>
          <p:cNvGrpSpPr/>
          <p:nvPr/>
        </p:nvGrpSpPr>
        <p:grpSpPr>
          <a:xfrm>
            <a:off x="560512" y="3330280"/>
            <a:ext cx="8280920" cy="720080"/>
            <a:chOff x="704528" y="1448780"/>
            <a:chExt cx="7920880" cy="100811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2FEF0C9F-9AB9-4E01-BECF-860CF402D07E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E86667DF-B7F5-4C58-839A-8B5AE1128B89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l-PL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u = t, (1, 2, 3, 4, 5)</a:t>
              </a:r>
            </a:p>
            <a:p>
              <a:r>
                <a:rPr lang="pl-PL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u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DB9D0CB9-E1C5-484A-88BB-F5B7CFBCFCFB}"/>
              </a:ext>
            </a:extLst>
          </p:cNvPr>
          <p:cNvSpPr txBox="1"/>
          <p:nvPr/>
        </p:nvSpPr>
        <p:spPr>
          <a:xfrm>
            <a:off x="529148" y="4282581"/>
            <a:ext cx="26420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b="1">
                <a:latin typeface="Consolas" panose="020B0609020204030204" pitchFamily="49" charset="0"/>
              </a:rPr>
              <a:t>튜플은 불변 객체이다</a:t>
            </a:r>
            <a:r>
              <a:rPr lang="en-US" altLang="ko-KR" b="1">
                <a:latin typeface="Consolas" panose="020B0609020204030204" pitchFamily="49" charset="0"/>
              </a:rPr>
              <a:t>.</a:t>
            </a:r>
            <a:endParaRPr lang="ko-KR" altLang="en-US" b="1">
              <a:latin typeface="Consolas" panose="020B0609020204030204" pitchFamily="49" charset="0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AABDC733-16B9-4AC4-BAB0-592D5EC1E936}"/>
              </a:ext>
            </a:extLst>
          </p:cNvPr>
          <p:cNvGrpSpPr/>
          <p:nvPr/>
        </p:nvGrpSpPr>
        <p:grpSpPr>
          <a:xfrm>
            <a:off x="575896" y="4651913"/>
            <a:ext cx="8280920" cy="432048"/>
            <a:chOff x="704528" y="1448780"/>
            <a:chExt cx="7920880" cy="1008112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D586BF19-591B-46BD-A92C-F4F5B2E826B4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F58C7402-E6E0-483B-AA58-67D7BAB843F2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l-PL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t[0] = 88888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DDC9FC0B-6897-4D2D-9093-7991FDDC54DF}"/>
              </a:ext>
            </a:extLst>
          </p:cNvPr>
          <p:cNvSpPr txBox="1"/>
          <p:nvPr/>
        </p:nvSpPr>
        <p:spPr>
          <a:xfrm>
            <a:off x="547306" y="5316826"/>
            <a:ext cx="4995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b="1">
                <a:latin typeface="Consolas" panose="020B0609020204030204" pitchFamily="49" charset="0"/>
              </a:rPr>
              <a:t>튜플의 요소로 가변 객체를 포함할 수 있다</a:t>
            </a:r>
            <a:r>
              <a:rPr lang="en-US" altLang="ko-KR" b="1">
                <a:latin typeface="Consolas" panose="020B0609020204030204" pitchFamily="49" charset="0"/>
              </a:rPr>
              <a:t>.</a:t>
            </a:r>
            <a:endParaRPr lang="ko-KR" altLang="en-US" b="1">
              <a:latin typeface="Consolas" panose="020B0609020204030204" pitchFamily="49" charset="0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FD290142-BCC6-4B72-95C0-49F8FF63E5FA}"/>
              </a:ext>
            </a:extLst>
          </p:cNvPr>
          <p:cNvGrpSpPr/>
          <p:nvPr/>
        </p:nvGrpSpPr>
        <p:grpSpPr>
          <a:xfrm>
            <a:off x="594054" y="5686157"/>
            <a:ext cx="8280920" cy="898315"/>
            <a:chOff x="704528" y="1448780"/>
            <a:chExt cx="7920880" cy="1008112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44129ED0-0949-4395-B7DC-D1992AA90C40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BF4D0B04-0A05-48F5-9D9C-AACEEE717325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l-PL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v = ([1, 2, 3], [3, 2, 1])</a:t>
              </a:r>
            </a:p>
            <a:p>
              <a:r>
                <a:rPr lang="pl-PL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v[0][0] = 2</a:t>
              </a:r>
            </a:p>
            <a:p>
              <a:r>
                <a:rPr lang="pl-PL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v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90661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>
                <a:solidFill>
                  <a:srgbClr val="000000"/>
                </a:solidFill>
              </a:rPr>
              <a:t>세미콜론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2-1 </a:t>
            </a:r>
            <a:r>
              <a:rPr lang="ko-KR" altLang="en-US">
                <a:latin typeface="+mj-ea"/>
                <a:ea typeface="+mj-ea"/>
              </a:rPr>
              <a:t>기본 문법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63FC55E4-5B2C-43BE-8D3F-3B300322B5E0}"/>
              </a:ext>
            </a:extLst>
          </p:cNvPr>
          <p:cNvGrpSpPr/>
          <p:nvPr/>
        </p:nvGrpSpPr>
        <p:grpSpPr>
          <a:xfrm>
            <a:off x="488504" y="1052817"/>
            <a:ext cx="8676964" cy="796073"/>
            <a:chOff x="488504" y="1052817"/>
            <a:chExt cx="8676964" cy="796073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A77DEEC-3361-4A45-94FE-FD5ECBAB56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504" y="1052817"/>
              <a:ext cx="7848872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ko-KR" altLang="en-US" b="1">
                  <a:latin typeface="+mj-ea"/>
                  <a:ea typeface="+mj-ea"/>
                </a:rPr>
                <a:t>파이썬은 </a:t>
              </a:r>
              <a:r>
                <a:rPr lang="en-US" altLang="ko-KR" b="1">
                  <a:latin typeface="+mj-ea"/>
                  <a:ea typeface="+mj-ea"/>
                </a:rPr>
                <a:t>;(</a:t>
              </a:r>
              <a:r>
                <a:rPr lang="ko-KR" altLang="en-US" b="1">
                  <a:latin typeface="+mj-ea"/>
                  <a:ea typeface="+mj-ea"/>
                </a:rPr>
                <a:t>세미콜론</a:t>
              </a:r>
              <a:r>
                <a:rPr lang="en-US" altLang="ko-KR" b="1">
                  <a:latin typeface="+mj-ea"/>
                  <a:ea typeface="+mj-ea"/>
                </a:rPr>
                <a:t>)</a:t>
              </a:r>
              <a:r>
                <a:rPr lang="ko-KR" altLang="en-US" b="1">
                  <a:latin typeface="+mj-ea"/>
                  <a:ea typeface="+mj-ea"/>
                </a:rPr>
                <a:t>을 붙이지 않아도 된다</a:t>
              </a:r>
              <a:r>
                <a:rPr lang="en-US" altLang="ko-KR" b="1">
                  <a:latin typeface="+mj-ea"/>
                  <a:ea typeface="+mj-ea"/>
                </a:rPr>
                <a:t>. </a:t>
              </a:r>
              <a:endParaRPr lang="ko-KR" altLang="en-US" b="1">
                <a:latin typeface="+mj-ea"/>
                <a:ea typeface="+mj-ea"/>
              </a:endParaRPr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B26D6446-44A9-4A3A-B42E-7E2D02FC15F0}"/>
                </a:ext>
              </a:extLst>
            </p:cNvPr>
            <p:cNvGrpSpPr/>
            <p:nvPr/>
          </p:nvGrpSpPr>
          <p:grpSpPr>
            <a:xfrm>
              <a:off x="704528" y="1448780"/>
              <a:ext cx="8460940" cy="400110"/>
              <a:chOff x="704528" y="1448780"/>
              <a:chExt cx="7920880" cy="1008112"/>
            </a:xfrm>
          </p:grpSpPr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726688F3-11B1-4BDD-8700-E5F053580D79}"/>
                  </a:ext>
                </a:extLst>
              </p:cNvPr>
              <p:cNvSpPr/>
              <p:nvPr/>
            </p:nvSpPr>
            <p:spPr>
              <a:xfrm>
                <a:off x="704528" y="1448780"/>
                <a:ext cx="72008" cy="1008112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726C0269-093B-4C05-85E3-9E9A8224A954}"/>
                  </a:ext>
                </a:extLst>
              </p:cNvPr>
              <p:cNvSpPr/>
              <p:nvPr/>
            </p:nvSpPr>
            <p:spPr>
              <a:xfrm>
                <a:off x="776536" y="1448780"/>
                <a:ext cx="7848872" cy="100811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print('Hello, Python!')</a:t>
                </a:r>
              </a:p>
            </p:txBody>
          </p:sp>
        </p:grp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4681B641-4922-493B-92B1-26C89096FC45}"/>
              </a:ext>
            </a:extLst>
          </p:cNvPr>
          <p:cNvGrpSpPr/>
          <p:nvPr/>
        </p:nvGrpSpPr>
        <p:grpSpPr>
          <a:xfrm>
            <a:off x="490801" y="5242280"/>
            <a:ext cx="8674667" cy="851016"/>
            <a:chOff x="490801" y="5242280"/>
            <a:chExt cx="8674667" cy="851016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4500A586-3641-482A-91E6-E776110D3E02}"/>
                </a:ext>
              </a:extLst>
            </p:cNvPr>
            <p:cNvGrpSpPr/>
            <p:nvPr/>
          </p:nvGrpSpPr>
          <p:grpSpPr>
            <a:xfrm>
              <a:off x="704528" y="5661249"/>
              <a:ext cx="8460940" cy="432047"/>
              <a:chOff x="704528" y="1448780"/>
              <a:chExt cx="7920880" cy="1008112"/>
            </a:xfrm>
          </p:grpSpPr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D1B07046-0BCD-4AFB-A1C8-E6D7BA9630C9}"/>
                  </a:ext>
                </a:extLst>
              </p:cNvPr>
              <p:cNvSpPr/>
              <p:nvPr/>
            </p:nvSpPr>
            <p:spPr>
              <a:xfrm>
                <a:off x="704528" y="1448780"/>
                <a:ext cx="72008" cy="1008112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354657B2-45FD-44E3-832B-15D9574847E9}"/>
                  </a:ext>
                </a:extLst>
              </p:cNvPr>
              <p:cNvSpPr/>
              <p:nvPr/>
            </p:nvSpPr>
            <p:spPr>
              <a:xfrm>
                <a:off x="776536" y="1448780"/>
                <a:ext cx="7848872" cy="100811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print('Hello, Python!'); print('Hello, Python!')</a:t>
                </a:r>
              </a:p>
            </p:txBody>
          </p:sp>
        </p:grpSp>
        <p:sp>
          <p:nvSpPr>
            <p:cNvPr id="19" name="Rectangle 8">
              <a:extLst>
                <a:ext uri="{FF2B5EF4-FFF2-40B4-BE49-F238E27FC236}">
                  <a16:creationId xmlns:a16="http://schemas.microsoft.com/office/drawing/2014/main" id="{69B89C86-2FBB-4564-9D74-EDC6432B49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0801" y="5242280"/>
              <a:ext cx="7848872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ko-KR" altLang="en-US" b="1">
                  <a:latin typeface="+mj-ea"/>
                  <a:ea typeface="+mj-ea"/>
                </a:rPr>
                <a:t>한 줄에 여러 문장을 사용할 때 세미콜론으로 구분해 줘야 한다</a:t>
              </a:r>
              <a:r>
                <a:rPr lang="en-US" altLang="ko-KR" b="1">
                  <a:latin typeface="+mj-ea"/>
                  <a:ea typeface="+mj-ea"/>
                </a:rPr>
                <a:t>.</a:t>
              </a:r>
              <a:endParaRPr lang="ko-KR" altLang="en-US" b="1">
                <a:latin typeface="+mj-ea"/>
                <a:ea typeface="+mj-ea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77E8F8FA-CD27-4063-9697-1500E20695D9}"/>
              </a:ext>
            </a:extLst>
          </p:cNvPr>
          <p:cNvGrpSpPr/>
          <p:nvPr/>
        </p:nvGrpSpPr>
        <p:grpSpPr>
          <a:xfrm>
            <a:off x="488504" y="2448200"/>
            <a:ext cx="8676964" cy="807159"/>
            <a:chOff x="488504" y="2301871"/>
            <a:chExt cx="8676964" cy="807159"/>
          </a:xfrm>
        </p:grpSpPr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274315C6-F101-4E6A-B06B-85CC66AD2A93}"/>
                </a:ext>
              </a:extLst>
            </p:cNvPr>
            <p:cNvGrpSpPr/>
            <p:nvPr/>
          </p:nvGrpSpPr>
          <p:grpSpPr>
            <a:xfrm>
              <a:off x="704528" y="2708920"/>
              <a:ext cx="8460940" cy="400110"/>
              <a:chOff x="704528" y="1448780"/>
              <a:chExt cx="7920880" cy="1008112"/>
            </a:xfrm>
          </p:grpSpPr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31943CEE-BA44-4611-BE0B-243CD72DDE50}"/>
                  </a:ext>
                </a:extLst>
              </p:cNvPr>
              <p:cNvSpPr/>
              <p:nvPr/>
            </p:nvSpPr>
            <p:spPr>
              <a:xfrm>
                <a:off x="704528" y="1448780"/>
                <a:ext cx="72008" cy="1008112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392305BF-78B0-4BFF-88D5-0FD4FE022C93}"/>
                  </a:ext>
                </a:extLst>
              </p:cNvPr>
              <p:cNvSpPr/>
              <p:nvPr/>
            </p:nvSpPr>
            <p:spPr>
              <a:xfrm>
                <a:off x="776536" y="1448780"/>
                <a:ext cx="7848872" cy="100811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print('Hello, Python!');</a:t>
                </a:r>
              </a:p>
            </p:txBody>
          </p:sp>
        </p:grpSp>
        <p:sp>
          <p:nvSpPr>
            <p:cNvPr id="26" name="Rectangle 8">
              <a:extLst>
                <a:ext uri="{FF2B5EF4-FFF2-40B4-BE49-F238E27FC236}">
                  <a16:creationId xmlns:a16="http://schemas.microsoft.com/office/drawing/2014/main" id="{E468CA38-FDA1-4768-8FBC-0D7F9C3C0D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504" y="2301871"/>
              <a:ext cx="7848872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ko-KR" altLang="en-US" b="1">
                  <a:latin typeface="+mj-ea"/>
                  <a:ea typeface="+mj-ea"/>
                </a:rPr>
                <a:t>파이썬은 </a:t>
              </a:r>
              <a:r>
                <a:rPr lang="en-US" altLang="ko-KR" b="1">
                  <a:latin typeface="+mj-ea"/>
                  <a:ea typeface="+mj-ea"/>
                </a:rPr>
                <a:t>;(</a:t>
              </a:r>
              <a:r>
                <a:rPr lang="ko-KR" altLang="en-US" b="1">
                  <a:latin typeface="+mj-ea"/>
                  <a:ea typeface="+mj-ea"/>
                </a:rPr>
                <a:t>세미콜론</a:t>
              </a:r>
              <a:r>
                <a:rPr lang="en-US" altLang="ko-KR" b="1">
                  <a:latin typeface="+mj-ea"/>
                  <a:ea typeface="+mj-ea"/>
                </a:rPr>
                <a:t>)</a:t>
              </a:r>
              <a:r>
                <a:rPr lang="ko-KR" altLang="en-US" b="1">
                  <a:latin typeface="+mj-ea"/>
                  <a:ea typeface="+mj-ea"/>
                </a:rPr>
                <a:t>을 붙여도 상관 없다</a:t>
              </a:r>
              <a:r>
                <a:rPr lang="en-US" altLang="ko-KR" b="1">
                  <a:latin typeface="+mj-ea"/>
                  <a:ea typeface="+mj-ea"/>
                </a:rPr>
                <a:t>.</a:t>
              </a:r>
              <a:endParaRPr lang="ko-KR" altLang="en-US" b="1">
                <a:latin typeface="+mj-ea"/>
                <a:ea typeface="+mj-ea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574B461D-765B-4305-B1D3-FAEA64267C89}"/>
              </a:ext>
            </a:extLst>
          </p:cNvPr>
          <p:cNvGrpSpPr/>
          <p:nvPr/>
        </p:nvGrpSpPr>
        <p:grpSpPr>
          <a:xfrm>
            <a:off x="488504" y="3854669"/>
            <a:ext cx="8676964" cy="788300"/>
            <a:chOff x="488504" y="3580870"/>
            <a:chExt cx="8676964" cy="788300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B3E82E80-DFC1-4EB5-853B-EEE28BC0DE6E}"/>
                </a:ext>
              </a:extLst>
            </p:cNvPr>
            <p:cNvGrpSpPr/>
            <p:nvPr/>
          </p:nvGrpSpPr>
          <p:grpSpPr>
            <a:xfrm>
              <a:off x="704528" y="3969060"/>
              <a:ext cx="8460940" cy="400110"/>
              <a:chOff x="704528" y="1448780"/>
              <a:chExt cx="7920880" cy="1008112"/>
            </a:xfrm>
          </p:grpSpPr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B5BEB88A-7388-43A8-967B-7FA32612BEBC}"/>
                  </a:ext>
                </a:extLst>
              </p:cNvPr>
              <p:cNvSpPr/>
              <p:nvPr/>
            </p:nvSpPr>
            <p:spPr>
              <a:xfrm>
                <a:off x="704528" y="1448780"/>
                <a:ext cx="72008" cy="1008112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1A388224-B852-491D-94B5-4E5CAA5EEB75}"/>
                  </a:ext>
                </a:extLst>
              </p:cNvPr>
              <p:cNvSpPr/>
              <p:nvPr/>
            </p:nvSpPr>
            <p:spPr>
              <a:xfrm>
                <a:off x="776536" y="1448780"/>
                <a:ext cx="7848872" cy="100811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print('Hello, Python!') print('Hello, Python!')</a:t>
                </a:r>
              </a:p>
            </p:txBody>
          </p:sp>
        </p:grpSp>
        <p:sp>
          <p:nvSpPr>
            <p:cNvPr id="27" name="Rectangle 8">
              <a:extLst>
                <a:ext uri="{FF2B5EF4-FFF2-40B4-BE49-F238E27FC236}">
                  <a16:creationId xmlns:a16="http://schemas.microsoft.com/office/drawing/2014/main" id="{CBFE3641-AB29-48A9-A673-88280D1EDD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504" y="3580870"/>
              <a:ext cx="7848872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ko-KR" altLang="en-US" b="1">
                  <a:latin typeface="+mj-ea"/>
                  <a:ea typeface="+mj-ea"/>
                </a:rPr>
                <a:t>한 줄에 여러 문장을 사용할 때 에러가 발생한다</a:t>
              </a:r>
              <a:r>
                <a:rPr lang="en-US" altLang="ko-KR" b="1">
                  <a:latin typeface="+mj-ea"/>
                  <a:ea typeface="+mj-ea"/>
                </a:rPr>
                <a:t>. </a:t>
              </a:r>
              <a:endParaRPr lang="ko-KR" altLang="en-US" b="1"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53061248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 sz="2400" b="1">
                <a:latin typeface="+mj-ea"/>
                <a:ea typeface="+mj-ea"/>
              </a:rPr>
              <a:t>튜플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6-1 </a:t>
            </a:r>
            <a:r>
              <a:rPr lang="ko-KR" altLang="en-US">
                <a:latin typeface="+mj-ea"/>
                <a:ea typeface="+mj-ea"/>
              </a:rPr>
              <a:t>리스트와 튜플 응용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C449D02C-2504-4B89-B639-E269A5A14A83}"/>
              </a:ext>
            </a:extLst>
          </p:cNvPr>
          <p:cNvGrpSpPr/>
          <p:nvPr/>
        </p:nvGrpSpPr>
        <p:grpSpPr>
          <a:xfrm>
            <a:off x="560512" y="1268760"/>
            <a:ext cx="8280920" cy="720080"/>
            <a:chOff x="704528" y="1448780"/>
            <a:chExt cx="7920880" cy="100811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F061A38B-5692-412E-9B60-FD59C8B230E9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11D78DD-FDFC-4AD0-8EF1-25FD6DBE4809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empty = ()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len(empty)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7AD85133-ABDC-4D02-8D47-F72815771B28}"/>
              </a:ext>
            </a:extLst>
          </p:cNvPr>
          <p:cNvSpPr txBox="1"/>
          <p:nvPr/>
        </p:nvSpPr>
        <p:spPr>
          <a:xfrm>
            <a:off x="499151" y="846583"/>
            <a:ext cx="1822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b="1">
                <a:latin typeface="Consolas" panose="020B0609020204030204" pitchFamily="49" charset="0"/>
              </a:rPr>
              <a:t>빈 튜플 만들기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F15FB07-EB56-422C-867D-149C147391AB}"/>
              </a:ext>
            </a:extLst>
          </p:cNvPr>
          <p:cNvSpPr txBox="1"/>
          <p:nvPr/>
        </p:nvSpPr>
        <p:spPr>
          <a:xfrm>
            <a:off x="513764" y="2600908"/>
            <a:ext cx="36920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b="1">
                <a:latin typeface="Consolas" panose="020B0609020204030204" pitchFamily="49" charset="0"/>
              </a:rPr>
              <a:t>콤마가 있으면 튜플로 간주한다</a:t>
            </a:r>
            <a:r>
              <a:rPr lang="en-US" altLang="ko-KR" b="1">
                <a:latin typeface="Consolas" panose="020B0609020204030204" pitchFamily="49" charset="0"/>
              </a:rPr>
              <a:t>.</a:t>
            </a:r>
            <a:endParaRPr lang="ko-KR" altLang="en-US" b="1">
              <a:latin typeface="Consolas" panose="020B0609020204030204" pitchFamily="49" charset="0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EC570A8D-5CF6-4357-AC9F-8B54692267F8}"/>
              </a:ext>
            </a:extLst>
          </p:cNvPr>
          <p:cNvGrpSpPr/>
          <p:nvPr/>
        </p:nvGrpSpPr>
        <p:grpSpPr>
          <a:xfrm>
            <a:off x="560512" y="2970239"/>
            <a:ext cx="8280920" cy="720080"/>
            <a:chOff x="704528" y="1448780"/>
            <a:chExt cx="7920880" cy="1008113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2FEF0C9F-9AB9-4E01-BECF-860CF402D07E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E86667DF-B7F5-4C58-839A-8B5AE1128B89}"/>
                </a:ext>
              </a:extLst>
            </p:cNvPr>
            <p:cNvSpPr/>
            <p:nvPr/>
          </p:nvSpPr>
          <p:spPr>
            <a:xfrm>
              <a:off x="776536" y="1448781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l-PL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singleton = 'hello',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len(singleton)</a:t>
              </a: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AABDC733-16B9-4AC4-BAB0-592D5EC1E936}"/>
              </a:ext>
            </a:extLst>
          </p:cNvPr>
          <p:cNvGrpSpPr/>
          <p:nvPr/>
        </p:nvGrpSpPr>
        <p:grpSpPr>
          <a:xfrm>
            <a:off x="575896" y="3825044"/>
            <a:ext cx="8280920" cy="432048"/>
            <a:chOff x="704528" y="1448780"/>
            <a:chExt cx="7920880" cy="1008112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D586BF19-591B-46BD-A92C-F4F5B2E826B4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F58C7402-E6E0-483B-AA58-67D7BAB843F2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l-PL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singleton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494591C5-695C-4FD6-9AE9-7406EDAFE58A}"/>
              </a:ext>
            </a:extLst>
          </p:cNvPr>
          <p:cNvSpPr txBox="1"/>
          <p:nvPr/>
        </p:nvSpPr>
        <p:spPr>
          <a:xfrm>
            <a:off x="560512" y="4571245"/>
            <a:ext cx="1592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b="1">
                <a:latin typeface="Consolas" panose="020B0609020204030204" pitchFamily="49" charset="0"/>
              </a:rPr>
              <a:t>튜플 언 패킹</a:t>
            </a: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86837DD7-2E3F-4ECB-A482-5E9C6226F1D7}"/>
              </a:ext>
            </a:extLst>
          </p:cNvPr>
          <p:cNvGrpSpPr/>
          <p:nvPr/>
        </p:nvGrpSpPr>
        <p:grpSpPr>
          <a:xfrm>
            <a:off x="607260" y="4940577"/>
            <a:ext cx="8280920" cy="720080"/>
            <a:chOff x="704528" y="1448780"/>
            <a:chExt cx="7920880" cy="1008112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D8CE8A16-3D2D-47D3-8849-9C68AFC0410D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D46BACD9-BDCB-479D-8544-7912BB1F9CCF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l-PL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x, y, z = t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print(x,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y,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z)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60985865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 sz="2400" b="1">
                <a:latin typeface="+mj-ea"/>
                <a:ea typeface="+mj-ea"/>
              </a:rPr>
              <a:t>튜플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6-1 </a:t>
            </a:r>
            <a:r>
              <a:rPr lang="ko-KR" altLang="en-US">
                <a:latin typeface="+mj-ea"/>
                <a:ea typeface="+mj-ea"/>
              </a:rPr>
              <a:t>리스트와 튜플 응용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AD85133-ABDC-4D02-8D47-F72815771B28}"/>
              </a:ext>
            </a:extLst>
          </p:cNvPr>
          <p:cNvSpPr txBox="1"/>
          <p:nvPr/>
        </p:nvSpPr>
        <p:spPr>
          <a:xfrm>
            <a:off x="499151" y="990599"/>
            <a:ext cx="2515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b="1">
                <a:latin typeface="Consolas" panose="020B0609020204030204" pitchFamily="49" charset="0"/>
              </a:rPr>
              <a:t>피보나치 수열 만들기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C6F2FB7-A3D0-460C-9CE5-D9C2C44F75EF}"/>
              </a:ext>
            </a:extLst>
          </p:cNvPr>
          <p:cNvSpPr/>
          <p:nvPr/>
        </p:nvSpPr>
        <p:spPr>
          <a:xfrm>
            <a:off x="848544" y="1592594"/>
            <a:ext cx="1188132" cy="432048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개월수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C3A23A8-AAF7-4C72-9E6C-22101ADA31C5}"/>
              </a:ext>
            </a:extLst>
          </p:cNvPr>
          <p:cNvSpPr/>
          <p:nvPr/>
        </p:nvSpPr>
        <p:spPr>
          <a:xfrm>
            <a:off x="2036676" y="1592594"/>
            <a:ext cx="1188132" cy="432048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어미토끼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809061F-8055-47D4-AF94-239D3166FBA8}"/>
              </a:ext>
            </a:extLst>
          </p:cNvPr>
          <p:cNvSpPr/>
          <p:nvPr/>
        </p:nvSpPr>
        <p:spPr>
          <a:xfrm>
            <a:off x="3224808" y="1592594"/>
            <a:ext cx="1188132" cy="432048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새끼토끼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DB4E5D2-9A0C-43D8-95C7-0D13315EF16A}"/>
              </a:ext>
            </a:extLst>
          </p:cNvPr>
          <p:cNvSpPr/>
          <p:nvPr/>
        </p:nvSpPr>
        <p:spPr>
          <a:xfrm>
            <a:off x="4412940" y="1592594"/>
            <a:ext cx="1188132" cy="432048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총합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A2394BF-6276-4D5B-9ECE-B477192C20B6}"/>
              </a:ext>
            </a:extLst>
          </p:cNvPr>
          <p:cNvSpPr/>
          <p:nvPr/>
        </p:nvSpPr>
        <p:spPr>
          <a:xfrm>
            <a:off x="848544" y="2024743"/>
            <a:ext cx="1188132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D4F7F05-B6D6-41D0-B3C1-646A0A39F93F}"/>
              </a:ext>
            </a:extLst>
          </p:cNvPr>
          <p:cNvSpPr/>
          <p:nvPr/>
        </p:nvSpPr>
        <p:spPr>
          <a:xfrm>
            <a:off x="2036676" y="2024743"/>
            <a:ext cx="1188132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843E195-E446-497E-8733-C6908D36B70C}"/>
              </a:ext>
            </a:extLst>
          </p:cNvPr>
          <p:cNvSpPr/>
          <p:nvPr/>
        </p:nvSpPr>
        <p:spPr>
          <a:xfrm>
            <a:off x="3224808" y="2024743"/>
            <a:ext cx="1188132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FD86E77-A0C9-457D-BA53-BCCC779A22CF}"/>
              </a:ext>
            </a:extLst>
          </p:cNvPr>
          <p:cNvSpPr/>
          <p:nvPr/>
        </p:nvSpPr>
        <p:spPr>
          <a:xfrm>
            <a:off x="4412940" y="2024743"/>
            <a:ext cx="1188132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9BB336F-C3D0-4BBB-B9A0-3B771551857E}"/>
              </a:ext>
            </a:extLst>
          </p:cNvPr>
          <p:cNvSpPr/>
          <p:nvPr/>
        </p:nvSpPr>
        <p:spPr>
          <a:xfrm>
            <a:off x="848544" y="2456892"/>
            <a:ext cx="1188132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CE0BF67-5688-4DF0-BDA5-F4AB7BB6D3B0}"/>
              </a:ext>
            </a:extLst>
          </p:cNvPr>
          <p:cNvSpPr/>
          <p:nvPr/>
        </p:nvSpPr>
        <p:spPr>
          <a:xfrm>
            <a:off x="2036676" y="2456892"/>
            <a:ext cx="1188132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922DE5F-73EF-4286-A53E-9C3A92065CFC}"/>
              </a:ext>
            </a:extLst>
          </p:cNvPr>
          <p:cNvSpPr/>
          <p:nvPr/>
        </p:nvSpPr>
        <p:spPr>
          <a:xfrm>
            <a:off x="3224808" y="2456892"/>
            <a:ext cx="1188132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4D93773-06C1-45F2-8819-820EC7B76AF9}"/>
              </a:ext>
            </a:extLst>
          </p:cNvPr>
          <p:cNvSpPr/>
          <p:nvPr/>
        </p:nvSpPr>
        <p:spPr>
          <a:xfrm>
            <a:off x="4412940" y="2456892"/>
            <a:ext cx="1188132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CD0D12F-D062-4F16-9E42-0C0922445869}"/>
              </a:ext>
            </a:extLst>
          </p:cNvPr>
          <p:cNvSpPr/>
          <p:nvPr/>
        </p:nvSpPr>
        <p:spPr>
          <a:xfrm>
            <a:off x="848544" y="2889041"/>
            <a:ext cx="1188132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9F81EBF-4F1D-4D1B-80E8-71230E380EEC}"/>
              </a:ext>
            </a:extLst>
          </p:cNvPr>
          <p:cNvSpPr/>
          <p:nvPr/>
        </p:nvSpPr>
        <p:spPr>
          <a:xfrm>
            <a:off x="2036676" y="2889041"/>
            <a:ext cx="1188132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A64058E-51CA-4632-A7DF-0E81E49B96D9}"/>
              </a:ext>
            </a:extLst>
          </p:cNvPr>
          <p:cNvSpPr/>
          <p:nvPr/>
        </p:nvSpPr>
        <p:spPr>
          <a:xfrm>
            <a:off x="3224808" y="2889041"/>
            <a:ext cx="1188132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D871D44-2964-4636-98C9-A0398BB123A3}"/>
              </a:ext>
            </a:extLst>
          </p:cNvPr>
          <p:cNvSpPr/>
          <p:nvPr/>
        </p:nvSpPr>
        <p:spPr>
          <a:xfrm>
            <a:off x="4412940" y="2889041"/>
            <a:ext cx="1188132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B132490E-C664-44CF-ABD3-C69B51F28378}"/>
              </a:ext>
            </a:extLst>
          </p:cNvPr>
          <p:cNvSpPr/>
          <p:nvPr/>
        </p:nvSpPr>
        <p:spPr>
          <a:xfrm>
            <a:off x="848544" y="3321190"/>
            <a:ext cx="1188132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608F67DB-5D97-4A21-98AB-1040D6133CA5}"/>
              </a:ext>
            </a:extLst>
          </p:cNvPr>
          <p:cNvSpPr/>
          <p:nvPr/>
        </p:nvSpPr>
        <p:spPr>
          <a:xfrm>
            <a:off x="2036676" y="3321190"/>
            <a:ext cx="1188132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7A9EC43-303F-4676-AFD1-9EA41A594923}"/>
              </a:ext>
            </a:extLst>
          </p:cNvPr>
          <p:cNvSpPr/>
          <p:nvPr/>
        </p:nvSpPr>
        <p:spPr>
          <a:xfrm>
            <a:off x="3224808" y="3321190"/>
            <a:ext cx="1188132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C06A1C4D-6066-4881-9413-CC9FE4306DA8}"/>
              </a:ext>
            </a:extLst>
          </p:cNvPr>
          <p:cNvSpPr/>
          <p:nvPr/>
        </p:nvSpPr>
        <p:spPr>
          <a:xfrm>
            <a:off x="4412940" y="3321190"/>
            <a:ext cx="1188132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07D927CD-5073-4272-852A-FBED29C4D142}"/>
              </a:ext>
            </a:extLst>
          </p:cNvPr>
          <p:cNvSpPr/>
          <p:nvPr/>
        </p:nvSpPr>
        <p:spPr>
          <a:xfrm>
            <a:off x="848544" y="3753339"/>
            <a:ext cx="1188132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A4202B97-3951-44F7-A648-B3A4BFC60385}"/>
              </a:ext>
            </a:extLst>
          </p:cNvPr>
          <p:cNvSpPr/>
          <p:nvPr/>
        </p:nvSpPr>
        <p:spPr>
          <a:xfrm>
            <a:off x="2036676" y="3753339"/>
            <a:ext cx="1188132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90082003-6BC4-427E-9B7F-A1EA496D110D}"/>
              </a:ext>
            </a:extLst>
          </p:cNvPr>
          <p:cNvSpPr/>
          <p:nvPr/>
        </p:nvSpPr>
        <p:spPr>
          <a:xfrm>
            <a:off x="3224808" y="3753339"/>
            <a:ext cx="1188132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9E3DC972-873F-4BB8-A97D-B70778CEA620}"/>
              </a:ext>
            </a:extLst>
          </p:cNvPr>
          <p:cNvSpPr/>
          <p:nvPr/>
        </p:nvSpPr>
        <p:spPr>
          <a:xfrm>
            <a:off x="4412940" y="3753339"/>
            <a:ext cx="1188132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04293888-6CA2-4B22-B24F-05F2D8E2B4EE}"/>
              </a:ext>
            </a:extLst>
          </p:cNvPr>
          <p:cNvSpPr/>
          <p:nvPr/>
        </p:nvSpPr>
        <p:spPr>
          <a:xfrm>
            <a:off x="848544" y="4185488"/>
            <a:ext cx="1188132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6210523B-36D1-47BA-91E8-965691CA6864}"/>
              </a:ext>
            </a:extLst>
          </p:cNvPr>
          <p:cNvSpPr/>
          <p:nvPr/>
        </p:nvSpPr>
        <p:spPr>
          <a:xfrm>
            <a:off x="2036676" y="4185488"/>
            <a:ext cx="1188132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289C0A1-22DB-45FF-AAB2-8AEF562550E8}"/>
              </a:ext>
            </a:extLst>
          </p:cNvPr>
          <p:cNvSpPr/>
          <p:nvPr/>
        </p:nvSpPr>
        <p:spPr>
          <a:xfrm>
            <a:off x="3224808" y="4185488"/>
            <a:ext cx="1188132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31084334-A5CE-4E18-964B-97DD2AB673D5}"/>
              </a:ext>
            </a:extLst>
          </p:cNvPr>
          <p:cNvSpPr/>
          <p:nvPr/>
        </p:nvSpPr>
        <p:spPr>
          <a:xfrm>
            <a:off x="4412940" y="4185488"/>
            <a:ext cx="1188132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06A2CE83-0FD9-4AF6-9164-4786F6A7153E}"/>
              </a:ext>
            </a:extLst>
          </p:cNvPr>
          <p:cNvSpPr/>
          <p:nvPr/>
        </p:nvSpPr>
        <p:spPr>
          <a:xfrm>
            <a:off x="848544" y="4617637"/>
            <a:ext cx="1188132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23B1773-C390-442E-B4CE-53685C9B3D6C}"/>
              </a:ext>
            </a:extLst>
          </p:cNvPr>
          <p:cNvSpPr/>
          <p:nvPr/>
        </p:nvSpPr>
        <p:spPr>
          <a:xfrm>
            <a:off x="2036676" y="4617637"/>
            <a:ext cx="1188132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6C2C1EA2-A2F1-4C99-A8C5-641CBD8A5729}"/>
              </a:ext>
            </a:extLst>
          </p:cNvPr>
          <p:cNvSpPr/>
          <p:nvPr/>
        </p:nvSpPr>
        <p:spPr>
          <a:xfrm>
            <a:off x="3224808" y="4617637"/>
            <a:ext cx="1188132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051A4B19-E0E5-4AB8-BDE6-2023657F911D}"/>
              </a:ext>
            </a:extLst>
          </p:cNvPr>
          <p:cNvSpPr/>
          <p:nvPr/>
        </p:nvSpPr>
        <p:spPr>
          <a:xfrm>
            <a:off x="4412940" y="4617637"/>
            <a:ext cx="1188132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607E3C13-B287-44E0-98EC-3D1BA6CD4F31}"/>
              </a:ext>
            </a:extLst>
          </p:cNvPr>
          <p:cNvSpPr/>
          <p:nvPr/>
        </p:nvSpPr>
        <p:spPr>
          <a:xfrm>
            <a:off x="848544" y="5049786"/>
            <a:ext cx="1188132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CF77F251-46DD-4CF1-8025-35EAF4896714}"/>
              </a:ext>
            </a:extLst>
          </p:cNvPr>
          <p:cNvSpPr/>
          <p:nvPr/>
        </p:nvSpPr>
        <p:spPr>
          <a:xfrm>
            <a:off x="2036676" y="5049786"/>
            <a:ext cx="1188132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6D4941CD-8F93-4B6B-AB19-BF0A41B19675}"/>
              </a:ext>
            </a:extLst>
          </p:cNvPr>
          <p:cNvSpPr/>
          <p:nvPr/>
        </p:nvSpPr>
        <p:spPr>
          <a:xfrm>
            <a:off x="3224808" y="5049786"/>
            <a:ext cx="1188132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47A7DC87-5306-4415-888D-47E32121AAFE}"/>
              </a:ext>
            </a:extLst>
          </p:cNvPr>
          <p:cNvSpPr/>
          <p:nvPr/>
        </p:nvSpPr>
        <p:spPr>
          <a:xfrm>
            <a:off x="4412940" y="5049786"/>
            <a:ext cx="1188132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688BE38B-4B22-4EDF-AF23-308A6AC6E2DE}"/>
              </a:ext>
            </a:extLst>
          </p:cNvPr>
          <p:cNvSpPr/>
          <p:nvPr/>
        </p:nvSpPr>
        <p:spPr>
          <a:xfrm>
            <a:off x="848544" y="5481935"/>
            <a:ext cx="1188132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086FCF0B-8E2F-44FB-A49E-DCD13CA71E8B}"/>
              </a:ext>
            </a:extLst>
          </p:cNvPr>
          <p:cNvSpPr/>
          <p:nvPr/>
        </p:nvSpPr>
        <p:spPr>
          <a:xfrm>
            <a:off x="2036676" y="5481935"/>
            <a:ext cx="1188132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1572FAEC-0559-4DA6-8517-B9DDCC6ACDF3}"/>
              </a:ext>
            </a:extLst>
          </p:cNvPr>
          <p:cNvSpPr/>
          <p:nvPr/>
        </p:nvSpPr>
        <p:spPr>
          <a:xfrm>
            <a:off x="3224808" y="5481935"/>
            <a:ext cx="1188132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7437A6EA-DC97-4913-93E4-080AD08C0F16}"/>
              </a:ext>
            </a:extLst>
          </p:cNvPr>
          <p:cNvSpPr/>
          <p:nvPr/>
        </p:nvSpPr>
        <p:spPr>
          <a:xfrm>
            <a:off x="4412940" y="5481935"/>
            <a:ext cx="1188132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4F8BE15F-CA8C-4705-B988-A9F0C3E0FF81}"/>
              </a:ext>
            </a:extLst>
          </p:cNvPr>
          <p:cNvSpPr/>
          <p:nvPr/>
        </p:nvSpPr>
        <p:spPr>
          <a:xfrm>
            <a:off x="848544" y="5914084"/>
            <a:ext cx="1188132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BDA331D-8633-49D7-B77D-06BF8F000832}"/>
              </a:ext>
            </a:extLst>
          </p:cNvPr>
          <p:cNvSpPr/>
          <p:nvPr/>
        </p:nvSpPr>
        <p:spPr>
          <a:xfrm>
            <a:off x="2036676" y="5914084"/>
            <a:ext cx="1188132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1A16E125-DDD5-450B-81A1-B66D91CDADBB}"/>
              </a:ext>
            </a:extLst>
          </p:cNvPr>
          <p:cNvSpPr/>
          <p:nvPr/>
        </p:nvSpPr>
        <p:spPr>
          <a:xfrm>
            <a:off x="3224808" y="5914084"/>
            <a:ext cx="1188132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EF6F43E3-9C74-4204-B13B-6E280762976E}"/>
              </a:ext>
            </a:extLst>
          </p:cNvPr>
          <p:cNvSpPr/>
          <p:nvPr/>
        </p:nvSpPr>
        <p:spPr>
          <a:xfrm>
            <a:off x="4412940" y="5914084"/>
            <a:ext cx="1188132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A06F8A-F769-4851-B25C-B8A67FF0EFC9}"/>
              </a:ext>
            </a:extLst>
          </p:cNvPr>
          <p:cNvSpPr txBox="1"/>
          <p:nvPr/>
        </p:nvSpPr>
        <p:spPr>
          <a:xfrm>
            <a:off x="6537176" y="2564904"/>
            <a:ext cx="23535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latin typeface="Consolas" panose="020B0609020204030204" pitchFamily="49" charset="0"/>
              </a:rPr>
              <a:t>5:8 = 1:1.6</a:t>
            </a:r>
            <a:endParaRPr lang="ko-KR" altLang="en-US" sz="2800">
              <a:latin typeface="Consolas" panose="020B0609020204030204" pitchFamily="49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29C5FBF7-D992-49F3-8331-75FD0DCD1E2F}"/>
              </a:ext>
            </a:extLst>
          </p:cNvPr>
          <p:cNvSpPr txBox="1"/>
          <p:nvPr/>
        </p:nvSpPr>
        <p:spPr>
          <a:xfrm>
            <a:off x="6536562" y="3059580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latin typeface="Consolas" panose="020B0609020204030204" pitchFamily="49" charset="0"/>
              </a:rPr>
              <a:t>8:13 = 1:1.625</a:t>
            </a:r>
            <a:endParaRPr lang="ko-KR" altLang="en-US" sz="2800">
              <a:latin typeface="Consolas" panose="020B0609020204030204" pitchFamily="49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A608AE2-659B-4572-9B8F-31C1F913D98C}"/>
              </a:ext>
            </a:extLst>
          </p:cNvPr>
          <p:cNvSpPr txBox="1"/>
          <p:nvPr/>
        </p:nvSpPr>
        <p:spPr>
          <a:xfrm>
            <a:off x="6554910" y="3582800"/>
            <a:ext cx="31422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latin typeface="Consolas" panose="020B0609020204030204" pitchFamily="49" charset="0"/>
              </a:rPr>
              <a:t>55:89 = 1:1.618</a:t>
            </a:r>
            <a:endParaRPr lang="ko-KR" altLang="en-US" sz="280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4613347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 sz="2400" b="1">
                <a:latin typeface="+mj-ea"/>
                <a:ea typeface="+mj-ea"/>
              </a:rPr>
              <a:t>튜플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6-1 </a:t>
            </a:r>
            <a:r>
              <a:rPr lang="ko-KR" altLang="en-US">
                <a:latin typeface="+mj-ea"/>
                <a:ea typeface="+mj-ea"/>
              </a:rPr>
              <a:t>리스트와 튜플 응용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C449D02C-2504-4B89-B639-E269A5A14A83}"/>
              </a:ext>
            </a:extLst>
          </p:cNvPr>
          <p:cNvGrpSpPr/>
          <p:nvPr/>
        </p:nvGrpSpPr>
        <p:grpSpPr>
          <a:xfrm>
            <a:off x="560512" y="1412776"/>
            <a:ext cx="8280920" cy="2016224"/>
            <a:chOff x="704528" y="1448780"/>
            <a:chExt cx="7920880" cy="100811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F061A38B-5692-412E-9B60-FD59C8B230E9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11D78DD-FDFC-4AD0-8EF1-25FD6DBE4809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 0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b = 1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while a &lt; 10: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print(a, end=' ')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c = a+b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a = b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b = c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7AD85133-ABDC-4D02-8D47-F72815771B28}"/>
              </a:ext>
            </a:extLst>
          </p:cNvPr>
          <p:cNvSpPr txBox="1"/>
          <p:nvPr/>
        </p:nvSpPr>
        <p:spPr>
          <a:xfrm>
            <a:off x="499151" y="990599"/>
            <a:ext cx="2515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b="1">
                <a:latin typeface="Consolas" panose="020B0609020204030204" pitchFamily="49" charset="0"/>
              </a:rPr>
              <a:t>피보나치 수열 만들기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31CAC3A-2B9A-4D42-B352-51204AE2B1EB}"/>
              </a:ext>
            </a:extLst>
          </p:cNvPr>
          <p:cNvSpPr/>
          <p:nvPr/>
        </p:nvSpPr>
        <p:spPr>
          <a:xfrm>
            <a:off x="1748644" y="3969060"/>
            <a:ext cx="540060" cy="540060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DE31AD2-082A-4A7D-97DD-2BE2B53436BB}"/>
              </a:ext>
            </a:extLst>
          </p:cNvPr>
          <p:cNvSpPr/>
          <p:nvPr/>
        </p:nvSpPr>
        <p:spPr>
          <a:xfrm>
            <a:off x="2537455" y="3969060"/>
            <a:ext cx="540060" cy="540060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7CB6B4-46E6-4D8B-B8B1-CFCF008D83E1}"/>
              </a:ext>
            </a:extLst>
          </p:cNvPr>
          <p:cNvSpPr txBox="1"/>
          <p:nvPr/>
        </p:nvSpPr>
        <p:spPr>
          <a:xfrm>
            <a:off x="6719494" y="4658164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a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D2453F3-D757-4C8F-BE63-82DF75E3D9C9}"/>
              </a:ext>
            </a:extLst>
          </p:cNvPr>
          <p:cNvSpPr txBox="1"/>
          <p:nvPr/>
        </p:nvSpPr>
        <p:spPr>
          <a:xfrm>
            <a:off x="7548872" y="4658164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b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4B8F027-900A-40B2-9396-0472EF884C2B}"/>
              </a:ext>
            </a:extLst>
          </p:cNvPr>
          <p:cNvSpPr/>
          <p:nvPr/>
        </p:nvSpPr>
        <p:spPr>
          <a:xfrm>
            <a:off x="3326266" y="3969060"/>
            <a:ext cx="540060" cy="540060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DAF978A-284F-40AC-AD80-4AE1E95F7756}"/>
              </a:ext>
            </a:extLst>
          </p:cNvPr>
          <p:cNvSpPr txBox="1"/>
          <p:nvPr/>
        </p:nvSpPr>
        <p:spPr>
          <a:xfrm>
            <a:off x="8416130" y="4658164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c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09EC6C7-ACD5-4D59-A7E8-84D984BAED47}"/>
              </a:ext>
            </a:extLst>
          </p:cNvPr>
          <p:cNvSpPr/>
          <p:nvPr/>
        </p:nvSpPr>
        <p:spPr>
          <a:xfrm>
            <a:off x="4193524" y="3969060"/>
            <a:ext cx="540060" cy="540060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75AF031-6B21-48BC-AD63-C34936FC3187}"/>
              </a:ext>
            </a:extLst>
          </p:cNvPr>
          <p:cNvSpPr/>
          <p:nvPr/>
        </p:nvSpPr>
        <p:spPr>
          <a:xfrm>
            <a:off x="4982335" y="3969060"/>
            <a:ext cx="540060" cy="540060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7F242E4-E432-49AC-829E-F89D8B59D961}"/>
              </a:ext>
            </a:extLst>
          </p:cNvPr>
          <p:cNvSpPr/>
          <p:nvPr/>
        </p:nvSpPr>
        <p:spPr>
          <a:xfrm>
            <a:off x="5771146" y="3969060"/>
            <a:ext cx="540060" cy="540060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DB7B315-5C74-4354-A922-43A830878BDE}"/>
              </a:ext>
            </a:extLst>
          </p:cNvPr>
          <p:cNvSpPr/>
          <p:nvPr/>
        </p:nvSpPr>
        <p:spPr>
          <a:xfrm>
            <a:off x="6638404" y="3969060"/>
            <a:ext cx="540060" cy="540060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4F1B0BE-F665-413C-B847-D6B4691E38DA}"/>
              </a:ext>
            </a:extLst>
          </p:cNvPr>
          <p:cNvSpPr/>
          <p:nvPr/>
        </p:nvSpPr>
        <p:spPr>
          <a:xfrm>
            <a:off x="7427215" y="3969060"/>
            <a:ext cx="540060" cy="540060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DF4D262-75C3-4C87-BCDF-715B8B3CE6E3}"/>
              </a:ext>
            </a:extLst>
          </p:cNvPr>
          <p:cNvSpPr/>
          <p:nvPr/>
        </p:nvSpPr>
        <p:spPr>
          <a:xfrm>
            <a:off x="8216026" y="3969060"/>
            <a:ext cx="540060" cy="540060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1370966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 sz="2400" b="1">
                <a:latin typeface="+mj-ea"/>
                <a:ea typeface="+mj-ea"/>
              </a:rPr>
              <a:t>튜플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6-1 </a:t>
            </a:r>
            <a:r>
              <a:rPr lang="ko-KR" altLang="en-US">
                <a:latin typeface="+mj-ea"/>
                <a:ea typeface="+mj-ea"/>
              </a:rPr>
              <a:t>리스트와 튜플 응용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C449D02C-2504-4B89-B639-E269A5A14A83}"/>
              </a:ext>
            </a:extLst>
          </p:cNvPr>
          <p:cNvGrpSpPr/>
          <p:nvPr/>
        </p:nvGrpSpPr>
        <p:grpSpPr>
          <a:xfrm>
            <a:off x="560512" y="1412776"/>
            <a:ext cx="8280920" cy="2016224"/>
            <a:chOff x="704528" y="1448780"/>
            <a:chExt cx="7920880" cy="100811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F061A38B-5692-412E-9B60-FD59C8B230E9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11D78DD-FDFC-4AD0-8EF1-25FD6DBE4809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 0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b = 1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while a &lt; 10: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print(a, end=' ')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a, b = b, a+b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7AD85133-ABDC-4D02-8D47-F72815771B28}"/>
              </a:ext>
            </a:extLst>
          </p:cNvPr>
          <p:cNvSpPr txBox="1"/>
          <p:nvPr/>
        </p:nvSpPr>
        <p:spPr>
          <a:xfrm>
            <a:off x="499151" y="990599"/>
            <a:ext cx="2515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b="1">
                <a:latin typeface="Consolas" panose="020B0609020204030204" pitchFamily="49" charset="0"/>
              </a:rPr>
              <a:t>피보나치 수열 만들기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31CAC3A-2B9A-4D42-B352-51204AE2B1EB}"/>
              </a:ext>
            </a:extLst>
          </p:cNvPr>
          <p:cNvSpPr/>
          <p:nvPr/>
        </p:nvSpPr>
        <p:spPr>
          <a:xfrm>
            <a:off x="1748644" y="3969060"/>
            <a:ext cx="540060" cy="540060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DE31AD2-082A-4A7D-97DD-2BE2B53436BB}"/>
              </a:ext>
            </a:extLst>
          </p:cNvPr>
          <p:cNvSpPr/>
          <p:nvPr/>
        </p:nvSpPr>
        <p:spPr>
          <a:xfrm>
            <a:off x="2537455" y="3969060"/>
            <a:ext cx="540060" cy="540060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7CB6B4-46E6-4D8B-B8B1-CFCF008D83E1}"/>
              </a:ext>
            </a:extLst>
          </p:cNvPr>
          <p:cNvSpPr txBox="1"/>
          <p:nvPr/>
        </p:nvSpPr>
        <p:spPr>
          <a:xfrm>
            <a:off x="6719494" y="4658164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a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D2453F3-D757-4C8F-BE63-82DF75E3D9C9}"/>
              </a:ext>
            </a:extLst>
          </p:cNvPr>
          <p:cNvSpPr txBox="1"/>
          <p:nvPr/>
        </p:nvSpPr>
        <p:spPr>
          <a:xfrm>
            <a:off x="7548872" y="4658164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b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4B8F027-900A-40B2-9396-0472EF884C2B}"/>
              </a:ext>
            </a:extLst>
          </p:cNvPr>
          <p:cNvSpPr/>
          <p:nvPr/>
        </p:nvSpPr>
        <p:spPr>
          <a:xfrm>
            <a:off x="3326266" y="3969060"/>
            <a:ext cx="540060" cy="540060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DAF978A-284F-40AC-AD80-4AE1E95F7756}"/>
              </a:ext>
            </a:extLst>
          </p:cNvPr>
          <p:cNvSpPr txBox="1"/>
          <p:nvPr/>
        </p:nvSpPr>
        <p:spPr>
          <a:xfrm>
            <a:off x="8416130" y="4658164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c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09EC6C7-ACD5-4D59-A7E8-84D984BAED47}"/>
              </a:ext>
            </a:extLst>
          </p:cNvPr>
          <p:cNvSpPr/>
          <p:nvPr/>
        </p:nvSpPr>
        <p:spPr>
          <a:xfrm>
            <a:off x="4193524" y="3969060"/>
            <a:ext cx="540060" cy="540060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75AF031-6B21-48BC-AD63-C34936FC3187}"/>
              </a:ext>
            </a:extLst>
          </p:cNvPr>
          <p:cNvSpPr/>
          <p:nvPr/>
        </p:nvSpPr>
        <p:spPr>
          <a:xfrm>
            <a:off x="4982335" y="3969060"/>
            <a:ext cx="540060" cy="540060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7F242E4-E432-49AC-829E-F89D8B59D961}"/>
              </a:ext>
            </a:extLst>
          </p:cNvPr>
          <p:cNvSpPr/>
          <p:nvPr/>
        </p:nvSpPr>
        <p:spPr>
          <a:xfrm>
            <a:off x="5771146" y="3969060"/>
            <a:ext cx="540060" cy="540060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DB7B315-5C74-4354-A922-43A830878BDE}"/>
              </a:ext>
            </a:extLst>
          </p:cNvPr>
          <p:cNvSpPr/>
          <p:nvPr/>
        </p:nvSpPr>
        <p:spPr>
          <a:xfrm>
            <a:off x="6638404" y="3969060"/>
            <a:ext cx="540060" cy="540060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4F1B0BE-F665-413C-B847-D6B4691E38DA}"/>
              </a:ext>
            </a:extLst>
          </p:cNvPr>
          <p:cNvSpPr/>
          <p:nvPr/>
        </p:nvSpPr>
        <p:spPr>
          <a:xfrm>
            <a:off x="7427215" y="3969060"/>
            <a:ext cx="540060" cy="540060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DF4D262-75C3-4C87-BCDF-715B8B3CE6E3}"/>
              </a:ext>
            </a:extLst>
          </p:cNvPr>
          <p:cNvSpPr/>
          <p:nvPr/>
        </p:nvSpPr>
        <p:spPr>
          <a:xfrm>
            <a:off x="8216026" y="3969060"/>
            <a:ext cx="540060" cy="540060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326993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 sz="2400" b="1">
                <a:latin typeface="+mj-ea"/>
                <a:ea typeface="+mj-ea"/>
              </a:rPr>
              <a:t>튜플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6-1 </a:t>
            </a:r>
            <a:r>
              <a:rPr lang="ko-KR" altLang="en-US">
                <a:latin typeface="+mj-ea"/>
                <a:ea typeface="+mj-ea"/>
              </a:rPr>
              <a:t>리스트와 튜플 응용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C449D02C-2504-4B89-B639-E269A5A14A83}"/>
              </a:ext>
            </a:extLst>
          </p:cNvPr>
          <p:cNvGrpSpPr/>
          <p:nvPr/>
        </p:nvGrpSpPr>
        <p:grpSpPr>
          <a:xfrm>
            <a:off x="560512" y="1412776"/>
            <a:ext cx="8275891" cy="1684801"/>
            <a:chOff x="704528" y="1448780"/>
            <a:chExt cx="7916070" cy="100811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F061A38B-5692-412E-9B60-FD59C8B230E9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11D78DD-FDFC-4AD0-8EF1-25FD6DBE4809}"/>
                </a:ext>
              </a:extLst>
            </p:cNvPr>
            <p:cNvSpPr/>
            <p:nvPr/>
          </p:nvSpPr>
          <p:spPr>
            <a:xfrm>
              <a:off x="77172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 3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b = 4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t = a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 b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b = t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7AD85133-ABDC-4D02-8D47-F72815771B28}"/>
              </a:ext>
            </a:extLst>
          </p:cNvPr>
          <p:cNvSpPr txBox="1"/>
          <p:nvPr/>
        </p:nvSpPr>
        <p:spPr>
          <a:xfrm>
            <a:off x="499151" y="990599"/>
            <a:ext cx="1279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b="1">
                <a:latin typeface="Consolas" panose="020B0609020204030204" pitchFamily="49" charset="0"/>
              </a:rPr>
              <a:t>swap </a:t>
            </a:r>
            <a:r>
              <a:rPr lang="ko-KR" altLang="en-US" b="1">
                <a:latin typeface="Consolas" panose="020B0609020204030204" pitchFamily="49" charset="0"/>
              </a:rPr>
              <a:t>구현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7CB6B4-46E6-4D8B-B8B1-CFCF008D83E1}"/>
              </a:ext>
            </a:extLst>
          </p:cNvPr>
          <p:cNvSpPr txBox="1"/>
          <p:nvPr/>
        </p:nvSpPr>
        <p:spPr>
          <a:xfrm>
            <a:off x="3045590" y="4770447"/>
            <a:ext cx="311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a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D2453F3-D757-4C8F-BE63-82DF75E3D9C9}"/>
              </a:ext>
            </a:extLst>
          </p:cNvPr>
          <p:cNvSpPr txBox="1"/>
          <p:nvPr/>
        </p:nvSpPr>
        <p:spPr>
          <a:xfrm>
            <a:off x="3966892" y="473262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b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DAF978A-284F-40AC-AD80-4AE1E95F7756}"/>
              </a:ext>
            </a:extLst>
          </p:cNvPr>
          <p:cNvSpPr txBox="1"/>
          <p:nvPr/>
        </p:nvSpPr>
        <p:spPr>
          <a:xfrm>
            <a:off x="3872880" y="331408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t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DB7B315-5C74-4354-A922-43A830878BDE}"/>
              </a:ext>
            </a:extLst>
          </p:cNvPr>
          <p:cNvSpPr/>
          <p:nvPr/>
        </p:nvSpPr>
        <p:spPr>
          <a:xfrm>
            <a:off x="2900772" y="4185084"/>
            <a:ext cx="540060" cy="540060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4F1B0BE-F665-413C-B847-D6B4691E38DA}"/>
              </a:ext>
            </a:extLst>
          </p:cNvPr>
          <p:cNvSpPr/>
          <p:nvPr/>
        </p:nvSpPr>
        <p:spPr>
          <a:xfrm>
            <a:off x="3811240" y="4192560"/>
            <a:ext cx="540060" cy="540060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DF4D262-75C3-4C87-BCDF-715B8B3CE6E3}"/>
              </a:ext>
            </a:extLst>
          </p:cNvPr>
          <p:cNvSpPr/>
          <p:nvPr/>
        </p:nvSpPr>
        <p:spPr>
          <a:xfrm>
            <a:off x="3271180" y="3220364"/>
            <a:ext cx="540060" cy="540060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6783782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 sz="2400" b="1">
                <a:latin typeface="+mj-ea"/>
                <a:ea typeface="+mj-ea"/>
              </a:rPr>
              <a:t>튜플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6-1 </a:t>
            </a:r>
            <a:r>
              <a:rPr lang="ko-KR" altLang="en-US">
                <a:latin typeface="+mj-ea"/>
                <a:ea typeface="+mj-ea"/>
              </a:rPr>
              <a:t>리스트와 튜플 응용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C449D02C-2504-4B89-B639-E269A5A14A83}"/>
              </a:ext>
            </a:extLst>
          </p:cNvPr>
          <p:cNvGrpSpPr/>
          <p:nvPr/>
        </p:nvGrpSpPr>
        <p:grpSpPr>
          <a:xfrm>
            <a:off x="560512" y="1412776"/>
            <a:ext cx="8275891" cy="1684801"/>
            <a:chOff x="704528" y="1448780"/>
            <a:chExt cx="7916070" cy="100811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F061A38B-5692-412E-9B60-FD59C8B230E9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11D78DD-FDFC-4AD0-8EF1-25FD6DBE4809}"/>
                </a:ext>
              </a:extLst>
            </p:cNvPr>
            <p:cNvSpPr/>
            <p:nvPr/>
          </p:nvSpPr>
          <p:spPr>
            <a:xfrm>
              <a:off x="77172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 3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b = 4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b,a = a,b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7AD85133-ABDC-4D02-8D47-F72815771B28}"/>
              </a:ext>
            </a:extLst>
          </p:cNvPr>
          <p:cNvSpPr txBox="1"/>
          <p:nvPr/>
        </p:nvSpPr>
        <p:spPr>
          <a:xfrm>
            <a:off x="499151" y="990599"/>
            <a:ext cx="1279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b="1">
                <a:latin typeface="Consolas" panose="020B0609020204030204" pitchFamily="49" charset="0"/>
              </a:rPr>
              <a:t>swap </a:t>
            </a:r>
            <a:r>
              <a:rPr lang="ko-KR" altLang="en-US" b="1">
                <a:latin typeface="Consolas" panose="020B0609020204030204" pitchFamily="49" charset="0"/>
              </a:rPr>
              <a:t>구현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7CB6B4-46E6-4D8B-B8B1-CFCF008D83E1}"/>
              </a:ext>
            </a:extLst>
          </p:cNvPr>
          <p:cNvSpPr txBox="1"/>
          <p:nvPr/>
        </p:nvSpPr>
        <p:spPr>
          <a:xfrm>
            <a:off x="3045590" y="4770447"/>
            <a:ext cx="311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a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D2453F3-D757-4C8F-BE63-82DF75E3D9C9}"/>
              </a:ext>
            </a:extLst>
          </p:cNvPr>
          <p:cNvSpPr txBox="1"/>
          <p:nvPr/>
        </p:nvSpPr>
        <p:spPr>
          <a:xfrm>
            <a:off x="3966892" y="473262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b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DB7B315-5C74-4354-A922-43A830878BDE}"/>
              </a:ext>
            </a:extLst>
          </p:cNvPr>
          <p:cNvSpPr/>
          <p:nvPr/>
        </p:nvSpPr>
        <p:spPr>
          <a:xfrm>
            <a:off x="2900772" y="4185084"/>
            <a:ext cx="540060" cy="540060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4F1B0BE-F665-413C-B847-D6B4691E38DA}"/>
              </a:ext>
            </a:extLst>
          </p:cNvPr>
          <p:cNvSpPr/>
          <p:nvPr/>
        </p:nvSpPr>
        <p:spPr>
          <a:xfrm>
            <a:off x="3811240" y="4192560"/>
            <a:ext cx="540060" cy="540060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084BCF2-FFE9-44FE-8144-06193201E53F}"/>
              </a:ext>
            </a:extLst>
          </p:cNvPr>
          <p:cNvSpPr txBox="1"/>
          <p:nvPr/>
        </p:nvSpPr>
        <p:spPr>
          <a:xfrm>
            <a:off x="2963412" y="3330279"/>
            <a:ext cx="13147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200">
                <a:latin typeface="Consolas" panose="020B0609020204030204" pitchFamily="49" charset="0"/>
              </a:rPr>
              <a:t>(3,4)</a:t>
            </a:r>
            <a:endParaRPr lang="ko-KR" altLang="en-US" sz="3200">
              <a:latin typeface="Consolas" panose="020B0609020204030204" pitchFamily="49" charset="0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DE08D416-4EE8-4E27-AC10-88C49B7AC023}"/>
              </a:ext>
            </a:extLst>
          </p:cNvPr>
          <p:cNvCxnSpPr/>
          <p:nvPr/>
        </p:nvCxnSpPr>
        <p:spPr>
          <a:xfrm>
            <a:off x="3356894" y="3825044"/>
            <a:ext cx="515986" cy="3600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2F8EA228-36B2-4562-B202-67CC486D5FFF}"/>
              </a:ext>
            </a:extLst>
          </p:cNvPr>
          <p:cNvCxnSpPr>
            <a:cxnSpLocks/>
            <a:endCxn id="22" idx="0"/>
          </p:cNvCxnSpPr>
          <p:nvPr/>
        </p:nvCxnSpPr>
        <p:spPr>
          <a:xfrm flipH="1">
            <a:off x="3170802" y="3823228"/>
            <a:ext cx="663512" cy="3618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7068824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문자열</a:t>
            </a:r>
            <a:r>
              <a:rPr lang="en-US" altLang="ko-KR" sz="2400" b="1">
                <a:solidFill>
                  <a:srgbClr val="000000"/>
                </a:solidFill>
              </a:rPr>
              <a:t>(string)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6-2 </a:t>
            </a:r>
            <a:r>
              <a:rPr lang="ko-KR" altLang="en-US">
                <a:latin typeface="+mj-ea"/>
                <a:ea typeface="+mj-ea"/>
              </a:rPr>
              <a:t>문자열 응용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F0574FD-C939-46D7-9B96-4AE986E004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2136" y="1264679"/>
            <a:ext cx="9163955" cy="784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</a:t>
            </a:r>
            <a:r>
              <a:rPr lang="ko-KR" altLang="en-US" b="1">
                <a:latin typeface="+mj-ea"/>
                <a:ea typeface="+mj-ea"/>
              </a:rPr>
              <a:t>시퀀스 자료형으로 문자형 </a:t>
            </a:r>
            <a:r>
              <a:rPr lang="en-US" altLang="ko-KR" b="1">
                <a:latin typeface="+mj-ea"/>
                <a:ea typeface="+mj-ea"/>
              </a:rPr>
              <a:t>data</a:t>
            </a:r>
            <a:r>
              <a:rPr lang="ko-KR" altLang="en-US" b="1">
                <a:latin typeface="+mj-ea"/>
                <a:ea typeface="+mj-ea"/>
              </a:rPr>
              <a:t>를 메모리에 저장</a:t>
            </a: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</a:t>
            </a:r>
            <a:r>
              <a:rPr lang="ko-KR" altLang="en-US" b="1">
                <a:latin typeface="+mj-ea"/>
                <a:ea typeface="+mj-ea"/>
              </a:rPr>
              <a:t>영문자 한글자는 </a:t>
            </a:r>
            <a:r>
              <a:rPr lang="en-US" altLang="ko-KR" b="1">
                <a:latin typeface="+mj-ea"/>
                <a:ea typeface="+mj-ea"/>
              </a:rPr>
              <a:t>1byte</a:t>
            </a:r>
            <a:r>
              <a:rPr lang="ko-KR" altLang="en-US" b="1">
                <a:latin typeface="+mj-ea"/>
                <a:ea typeface="+mj-ea"/>
              </a:rPr>
              <a:t>의 메모리 공간을 사용</a:t>
            </a:r>
            <a:endParaRPr lang="en-US" altLang="ko-KR" b="1">
              <a:latin typeface="+mj-ea"/>
              <a:ea typeface="+mj-ea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86D5BA5A-334E-45A2-88CF-96BC46842BDC}"/>
              </a:ext>
            </a:extLst>
          </p:cNvPr>
          <p:cNvGrpSpPr/>
          <p:nvPr/>
        </p:nvGrpSpPr>
        <p:grpSpPr>
          <a:xfrm>
            <a:off x="639504" y="2120756"/>
            <a:ext cx="8620913" cy="864096"/>
            <a:chOff x="704528" y="1448780"/>
            <a:chExt cx="7920880" cy="1008112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D721C299-B9DC-4552-9065-8743DD35B97D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F922C7E1-E1C9-4246-B73E-7B64DCEC7029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import sys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print(sys.getsizeof("a"),sys.getsizeof("ab"),sys.getsizeof("abc"))</a:t>
              </a:r>
            </a:p>
          </p:txBody>
        </p:sp>
      </p:grpSp>
      <p:sp>
        <p:nvSpPr>
          <p:cNvPr id="10" name="Rectangle 8">
            <a:extLst>
              <a:ext uri="{FF2B5EF4-FFF2-40B4-BE49-F238E27FC236}">
                <a16:creationId xmlns:a16="http://schemas.microsoft.com/office/drawing/2014/main" id="{296B49A4-A518-4B57-81BE-BE62CF34C9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3212976"/>
            <a:ext cx="916395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string</a:t>
            </a:r>
            <a:r>
              <a:rPr lang="ko-KR" altLang="en-US" b="1">
                <a:latin typeface="+mj-ea"/>
                <a:ea typeface="+mj-ea"/>
              </a:rPr>
              <a:t>은 </a:t>
            </a:r>
            <a:r>
              <a:rPr lang="en-US" altLang="ko-KR" b="1">
                <a:latin typeface="+mj-ea"/>
                <a:ea typeface="+mj-ea"/>
              </a:rPr>
              <a:t>1byte </a:t>
            </a:r>
            <a:r>
              <a:rPr lang="ko-KR" altLang="en-US" b="1">
                <a:latin typeface="+mj-ea"/>
                <a:ea typeface="+mj-ea"/>
              </a:rPr>
              <a:t>크기로 한 글자씩 메모리 공간이 할당됨</a:t>
            </a:r>
            <a:endParaRPr lang="en-US" altLang="ko-KR" b="1">
              <a:latin typeface="+mj-ea"/>
              <a:ea typeface="+mj-ea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5D02C9A-5669-42E4-9FBD-CF197FE600D3}"/>
              </a:ext>
            </a:extLst>
          </p:cNvPr>
          <p:cNvSpPr/>
          <p:nvPr/>
        </p:nvSpPr>
        <p:spPr>
          <a:xfrm>
            <a:off x="678690" y="3897052"/>
            <a:ext cx="2294090" cy="540060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</a:rPr>
              <a:t>a = "abcde"</a:t>
            </a:r>
            <a:endParaRPr lang="ko-KR" altLang="en-US" sz="2400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598ACDD-4E8A-4D0D-8DCA-22FCE8E70932}"/>
              </a:ext>
            </a:extLst>
          </p:cNvPr>
          <p:cNvSpPr/>
          <p:nvPr/>
        </p:nvSpPr>
        <p:spPr>
          <a:xfrm>
            <a:off x="4592960" y="3897052"/>
            <a:ext cx="1737990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</a:rPr>
              <a:t>a</a:t>
            </a:r>
            <a:endParaRPr lang="ko-KR" altLang="en-US" sz="2400">
              <a:solidFill>
                <a:schemeClr val="tx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1B4A225-2C99-46B5-92AE-D9EF30A56B22}"/>
              </a:ext>
            </a:extLst>
          </p:cNvPr>
          <p:cNvSpPr/>
          <p:nvPr/>
        </p:nvSpPr>
        <p:spPr>
          <a:xfrm>
            <a:off x="4592960" y="4364196"/>
            <a:ext cx="1737990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</a:rPr>
              <a:t>b</a:t>
            </a:r>
            <a:endParaRPr lang="ko-KR" altLang="en-US" sz="240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37BAA31-9EDB-4A49-A7C3-E435EE781D67}"/>
              </a:ext>
            </a:extLst>
          </p:cNvPr>
          <p:cNvSpPr/>
          <p:nvPr/>
        </p:nvSpPr>
        <p:spPr>
          <a:xfrm>
            <a:off x="4592960" y="4831340"/>
            <a:ext cx="1737990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</a:rPr>
              <a:t>c</a:t>
            </a:r>
            <a:endParaRPr lang="ko-KR" altLang="en-US" sz="2400">
              <a:solidFill>
                <a:schemeClr val="tx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5C3C42C-DEDE-4C7B-BDD9-8606DC504248}"/>
              </a:ext>
            </a:extLst>
          </p:cNvPr>
          <p:cNvSpPr/>
          <p:nvPr/>
        </p:nvSpPr>
        <p:spPr>
          <a:xfrm>
            <a:off x="4592960" y="5298484"/>
            <a:ext cx="1737990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</a:rPr>
              <a:t>d</a:t>
            </a:r>
            <a:endParaRPr lang="ko-KR" altLang="en-US" sz="2400">
              <a:solidFill>
                <a:schemeClr val="tx1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EEF0DC4-AC32-4FB2-ADAE-5364B67393F1}"/>
              </a:ext>
            </a:extLst>
          </p:cNvPr>
          <p:cNvSpPr/>
          <p:nvPr/>
        </p:nvSpPr>
        <p:spPr>
          <a:xfrm>
            <a:off x="4592960" y="5765628"/>
            <a:ext cx="1737990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</a:rPr>
              <a:t>e</a:t>
            </a:r>
            <a:endParaRPr lang="ko-KR" altLang="en-US" sz="240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BB56A1-1EA7-4B8F-A744-17805A361ABA}"/>
              </a:ext>
            </a:extLst>
          </p:cNvPr>
          <p:cNvSpPr txBox="1"/>
          <p:nvPr/>
        </p:nvSpPr>
        <p:spPr>
          <a:xfrm>
            <a:off x="6302441" y="3707180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0100 1001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4F10AE4-CD62-4C63-B847-99F1CB8264B6}"/>
              </a:ext>
            </a:extLst>
          </p:cNvPr>
          <p:cNvSpPr txBox="1"/>
          <p:nvPr/>
        </p:nvSpPr>
        <p:spPr>
          <a:xfrm>
            <a:off x="6302441" y="4175626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0100 1010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ED915E4-1E08-4A48-993A-6871884B945A}"/>
              </a:ext>
            </a:extLst>
          </p:cNvPr>
          <p:cNvSpPr txBox="1"/>
          <p:nvPr/>
        </p:nvSpPr>
        <p:spPr>
          <a:xfrm>
            <a:off x="6302441" y="4644072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0100 1011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FCA00FB-0CF2-4E03-8C11-9176663B8FED}"/>
              </a:ext>
            </a:extLst>
          </p:cNvPr>
          <p:cNvSpPr txBox="1"/>
          <p:nvPr/>
        </p:nvSpPr>
        <p:spPr>
          <a:xfrm>
            <a:off x="6302441" y="5112518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0100 1100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14C2F19-2854-4CBF-93FA-CC4B894DAF5C}"/>
              </a:ext>
            </a:extLst>
          </p:cNvPr>
          <p:cNvSpPr txBox="1"/>
          <p:nvPr/>
        </p:nvSpPr>
        <p:spPr>
          <a:xfrm>
            <a:off x="6302441" y="5580962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0100 1101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9875254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인덱싱 </a:t>
            </a:r>
            <a:r>
              <a:rPr lang="en-US" altLang="ko-KR" sz="2400" b="1">
                <a:solidFill>
                  <a:srgbClr val="000000"/>
                </a:solidFill>
              </a:rPr>
              <a:t>(Indexing)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6-2 </a:t>
            </a:r>
            <a:r>
              <a:rPr lang="ko-KR" altLang="en-US">
                <a:latin typeface="+mj-ea"/>
                <a:ea typeface="+mj-ea"/>
              </a:rPr>
              <a:t>문자열 응용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F0574FD-C939-46D7-9B96-4AE986E004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2136" y="1264679"/>
            <a:ext cx="9163955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</a:t>
            </a:r>
            <a:r>
              <a:rPr lang="ko-KR" altLang="en-US" b="1">
                <a:latin typeface="+mj-ea"/>
                <a:ea typeface="+mj-ea"/>
              </a:rPr>
              <a:t>문자열의 각 문자는 개별주소</a:t>
            </a:r>
            <a:r>
              <a:rPr lang="en-US" altLang="ko-KR" b="1">
                <a:latin typeface="+mj-ea"/>
                <a:ea typeface="+mj-ea"/>
              </a:rPr>
              <a:t>(offset)</a:t>
            </a:r>
            <a:r>
              <a:rPr lang="ko-KR" altLang="en-US" b="1">
                <a:latin typeface="+mj-ea"/>
                <a:ea typeface="+mj-ea"/>
              </a:rPr>
              <a:t>를 가짐</a:t>
            </a: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</a:t>
            </a:r>
            <a:r>
              <a:rPr lang="ko-KR" altLang="en-US" b="1">
                <a:latin typeface="+mj-ea"/>
                <a:ea typeface="+mj-ea"/>
              </a:rPr>
              <a:t>이 주소를 사용해 할당된 값을 가져오는 것이 인덱싱</a:t>
            </a: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List</a:t>
            </a:r>
            <a:r>
              <a:rPr lang="ko-KR" altLang="en-US" b="1">
                <a:latin typeface="+mj-ea"/>
                <a:ea typeface="+mj-ea"/>
              </a:rPr>
              <a:t>와 같은 형태로 데이터를 처리함</a:t>
            </a:r>
            <a:endParaRPr lang="en-US" altLang="ko-KR" b="1">
              <a:latin typeface="+mj-ea"/>
              <a:ea typeface="+mj-ea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86D5BA5A-334E-45A2-88CF-96BC46842BDC}"/>
              </a:ext>
            </a:extLst>
          </p:cNvPr>
          <p:cNvGrpSpPr/>
          <p:nvPr/>
        </p:nvGrpSpPr>
        <p:grpSpPr>
          <a:xfrm>
            <a:off x="639504" y="2924944"/>
            <a:ext cx="8620913" cy="756084"/>
            <a:chOff x="704528" y="1448780"/>
            <a:chExt cx="7920880" cy="1008112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D721C299-B9DC-4552-9065-8743DD35B97D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F922C7E1-E1C9-4246-B73E-7B64DCEC7029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="abcde"</a:t>
              </a:r>
            </a:p>
            <a:p>
              <a:r>
                <a:rPr lang="pt-B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print(a[0],a[4])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76FC97B8-66E9-4597-8EEA-096AB8CC39D6}"/>
              </a:ext>
            </a:extLst>
          </p:cNvPr>
          <p:cNvSpPr txBox="1"/>
          <p:nvPr/>
        </p:nvSpPr>
        <p:spPr>
          <a:xfrm>
            <a:off x="848544" y="3660993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latin typeface="Consolas" panose="020B0609020204030204" pitchFamily="49" charset="0"/>
              </a:rPr>
              <a:t>a e</a:t>
            </a:r>
            <a:endParaRPr lang="ko-KR" altLang="en-US" sz="2000">
              <a:latin typeface="Consolas" panose="020B0609020204030204" pitchFamily="49" charset="0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8DADC04E-C2C2-463B-AA18-ECF8A43CC5DB}"/>
              </a:ext>
            </a:extLst>
          </p:cNvPr>
          <p:cNvGrpSpPr/>
          <p:nvPr/>
        </p:nvGrpSpPr>
        <p:grpSpPr>
          <a:xfrm>
            <a:off x="639504" y="4426802"/>
            <a:ext cx="8620913" cy="756084"/>
            <a:chOff x="704528" y="1448780"/>
            <a:chExt cx="7920880" cy="1008112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211A75E4-2B8D-46DE-B3DB-41A0D49FABF4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1DDD8FFF-A057-4547-A122-79F80FAB0577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="abcde"</a:t>
              </a:r>
            </a:p>
            <a:p>
              <a:r>
                <a:rPr lang="pt-B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print(a[-1],a[-5])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103EAECE-3B84-4249-993A-CF90669507E9}"/>
              </a:ext>
            </a:extLst>
          </p:cNvPr>
          <p:cNvSpPr txBox="1"/>
          <p:nvPr/>
        </p:nvSpPr>
        <p:spPr>
          <a:xfrm>
            <a:off x="848544" y="5162851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latin typeface="Consolas" panose="020B0609020204030204" pitchFamily="49" charset="0"/>
              </a:rPr>
              <a:t>e a</a:t>
            </a:r>
            <a:endParaRPr lang="ko-KR" altLang="en-US" sz="200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5081542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 sz="2400" b="1">
                <a:latin typeface="+mj-ea"/>
                <a:ea typeface="+mj-ea"/>
              </a:rPr>
              <a:t>인덱싱 </a:t>
            </a:r>
            <a:r>
              <a:rPr lang="en-US" altLang="ko-KR" sz="2400" b="1">
                <a:latin typeface="+mj-ea"/>
                <a:ea typeface="+mj-ea"/>
              </a:rPr>
              <a:t>(Indexing)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6-2 </a:t>
            </a:r>
            <a:r>
              <a:rPr lang="ko-KR" altLang="en-US">
                <a:latin typeface="+mj-ea"/>
                <a:ea typeface="+mj-ea"/>
              </a:rPr>
              <a:t>문자열 응용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8DADC04E-C2C2-463B-AA18-ECF8A43CC5DB}"/>
              </a:ext>
            </a:extLst>
          </p:cNvPr>
          <p:cNvGrpSpPr/>
          <p:nvPr/>
        </p:nvGrpSpPr>
        <p:grpSpPr>
          <a:xfrm>
            <a:off x="567211" y="4089920"/>
            <a:ext cx="8620913" cy="1198442"/>
            <a:chOff x="704528" y="1448780"/>
            <a:chExt cx="7920880" cy="1008112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211A75E4-2B8D-46DE-B3DB-41A0D49FABF4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1DDD8FFF-A057-4547-A122-79F80FAB0577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="abcde"</a:t>
              </a:r>
            </a:p>
            <a:p>
              <a:r>
                <a:rPr lang="pt-B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print(a[0],a[4])</a:t>
              </a:r>
            </a:p>
            <a:p>
              <a:r>
                <a:rPr lang="pt-B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print(a[-1],a[-5])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3AC4FC68-0D2F-4A1C-8902-A4327F857DF2}"/>
              </a:ext>
            </a:extLst>
          </p:cNvPr>
          <p:cNvSpPr/>
          <p:nvPr/>
        </p:nvSpPr>
        <p:spPr>
          <a:xfrm>
            <a:off x="717876" y="1412776"/>
            <a:ext cx="756084" cy="75608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>
                <a:solidFill>
                  <a:schemeClr val="tx1"/>
                </a:solidFill>
                <a:latin typeface="Consolas" panose="020B0609020204030204" pitchFamily="49" charset="0"/>
              </a:rPr>
              <a:t>H</a:t>
            </a:r>
            <a:endParaRPr lang="ko-KR" altLang="en-US" sz="3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2528050-202C-460C-9BCD-49F4868A753F}"/>
              </a:ext>
            </a:extLst>
          </p:cNvPr>
          <p:cNvSpPr/>
          <p:nvPr/>
        </p:nvSpPr>
        <p:spPr>
          <a:xfrm>
            <a:off x="1473960" y="1412776"/>
            <a:ext cx="756084" cy="75608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>
                <a:solidFill>
                  <a:schemeClr val="tx1"/>
                </a:solidFill>
                <a:latin typeface="Consolas" panose="020B0609020204030204" pitchFamily="49" charset="0"/>
              </a:rPr>
              <a:t>e</a:t>
            </a:r>
            <a:endParaRPr lang="ko-KR" altLang="en-US" sz="3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2FCB7BB-A3FB-4A40-A406-0C96AFFE0AFE}"/>
              </a:ext>
            </a:extLst>
          </p:cNvPr>
          <p:cNvSpPr/>
          <p:nvPr/>
        </p:nvSpPr>
        <p:spPr>
          <a:xfrm>
            <a:off x="2230044" y="1412776"/>
            <a:ext cx="756084" cy="75608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>
                <a:solidFill>
                  <a:schemeClr val="tx1"/>
                </a:solidFill>
                <a:latin typeface="Consolas" panose="020B0609020204030204" pitchFamily="49" charset="0"/>
              </a:rPr>
              <a:t>l</a:t>
            </a:r>
            <a:endParaRPr lang="ko-KR" altLang="en-US" sz="3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60CA7B8-171E-4992-806E-E61FEF56A37D}"/>
              </a:ext>
            </a:extLst>
          </p:cNvPr>
          <p:cNvSpPr/>
          <p:nvPr/>
        </p:nvSpPr>
        <p:spPr>
          <a:xfrm>
            <a:off x="2986128" y="1412776"/>
            <a:ext cx="756084" cy="75608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>
                <a:solidFill>
                  <a:schemeClr val="tx1"/>
                </a:solidFill>
                <a:latin typeface="Consolas" panose="020B0609020204030204" pitchFamily="49" charset="0"/>
              </a:rPr>
              <a:t>l</a:t>
            </a:r>
            <a:endParaRPr lang="ko-KR" altLang="en-US" sz="3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5554035-68E2-4652-BB15-C44CCB810580}"/>
              </a:ext>
            </a:extLst>
          </p:cNvPr>
          <p:cNvSpPr/>
          <p:nvPr/>
        </p:nvSpPr>
        <p:spPr>
          <a:xfrm>
            <a:off x="3742212" y="1412776"/>
            <a:ext cx="756084" cy="75608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>
                <a:solidFill>
                  <a:schemeClr val="tx1"/>
                </a:solidFill>
                <a:latin typeface="Consolas" panose="020B0609020204030204" pitchFamily="49" charset="0"/>
              </a:rPr>
              <a:t>o</a:t>
            </a:r>
            <a:endParaRPr lang="ko-KR" altLang="en-US" sz="3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23EE54B-4A3D-4481-8A56-FFC7C3EC4CC5}"/>
              </a:ext>
            </a:extLst>
          </p:cNvPr>
          <p:cNvSpPr/>
          <p:nvPr/>
        </p:nvSpPr>
        <p:spPr>
          <a:xfrm>
            <a:off x="717876" y="2164083"/>
            <a:ext cx="756084" cy="7560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68692B0-24C5-438D-982A-CAD14B37FCC4}"/>
              </a:ext>
            </a:extLst>
          </p:cNvPr>
          <p:cNvSpPr/>
          <p:nvPr/>
        </p:nvSpPr>
        <p:spPr>
          <a:xfrm>
            <a:off x="1473960" y="2164083"/>
            <a:ext cx="756084" cy="7560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63F67E2-331E-4F21-B3F1-9CABDB988579}"/>
              </a:ext>
            </a:extLst>
          </p:cNvPr>
          <p:cNvSpPr/>
          <p:nvPr/>
        </p:nvSpPr>
        <p:spPr>
          <a:xfrm>
            <a:off x="2230044" y="2164083"/>
            <a:ext cx="756084" cy="7560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682D606A-ED19-46E8-B87A-F98DC62DF05C}"/>
              </a:ext>
            </a:extLst>
          </p:cNvPr>
          <p:cNvSpPr/>
          <p:nvPr/>
        </p:nvSpPr>
        <p:spPr>
          <a:xfrm>
            <a:off x="2986128" y="2164083"/>
            <a:ext cx="756084" cy="7560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017187DB-B8A1-4473-A1E8-335CE2B9D3BD}"/>
              </a:ext>
            </a:extLst>
          </p:cNvPr>
          <p:cNvSpPr/>
          <p:nvPr/>
        </p:nvSpPr>
        <p:spPr>
          <a:xfrm>
            <a:off x="3742212" y="2164083"/>
            <a:ext cx="756084" cy="7560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66B6E5F-BF57-4B4A-989B-7823DED88051}"/>
              </a:ext>
            </a:extLst>
          </p:cNvPr>
          <p:cNvSpPr/>
          <p:nvPr/>
        </p:nvSpPr>
        <p:spPr>
          <a:xfrm>
            <a:off x="717876" y="2744924"/>
            <a:ext cx="756084" cy="7560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D12FAD1-04E2-4DA8-9B8D-30CD7CDBFDF6}"/>
              </a:ext>
            </a:extLst>
          </p:cNvPr>
          <p:cNvSpPr/>
          <p:nvPr/>
        </p:nvSpPr>
        <p:spPr>
          <a:xfrm>
            <a:off x="1473960" y="2744924"/>
            <a:ext cx="756084" cy="7560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5CDCFEDC-C90C-4484-85D8-4E728C55662C}"/>
              </a:ext>
            </a:extLst>
          </p:cNvPr>
          <p:cNvSpPr/>
          <p:nvPr/>
        </p:nvSpPr>
        <p:spPr>
          <a:xfrm>
            <a:off x="2230044" y="2744924"/>
            <a:ext cx="756084" cy="7560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AD3AFE7-4907-45BB-A462-C91D38C6298D}"/>
              </a:ext>
            </a:extLst>
          </p:cNvPr>
          <p:cNvSpPr/>
          <p:nvPr/>
        </p:nvSpPr>
        <p:spPr>
          <a:xfrm>
            <a:off x="2986128" y="2744924"/>
            <a:ext cx="756084" cy="7560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E6429996-A7B5-454C-B552-8452A68FE781}"/>
              </a:ext>
            </a:extLst>
          </p:cNvPr>
          <p:cNvSpPr/>
          <p:nvPr/>
        </p:nvSpPr>
        <p:spPr>
          <a:xfrm>
            <a:off x="3742212" y="2744924"/>
            <a:ext cx="756084" cy="7560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924772-DA9D-4408-AAEB-984329A483DA}"/>
              </a:ext>
            </a:extLst>
          </p:cNvPr>
          <p:cNvSpPr txBox="1"/>
          <p:nvPr/>
        </p:nvSpPr>
        <p:spPr>
          <a:xfrm>
            <a:off x="4793972" y="2514393"/>
            <a:ext cx="43941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각 문자의 오프셋은</a:t>
            </a:r>
            <a:endParaRPr lang="en-US" altLang="ko-KR"/>
          </a:p>
          <a:p>
            <a:r>
              <a:rPr lang="ko-KR" altLang="en-US"/>
              <a:t>왼쪽에선 </a:t>
            </a:r>
            <a:r>
              <a:rPr lang="en-US" altLang="ko-KR"/>
              <a:t>0</a:t>
            </a:r>
            <a:r>
              <a:rPr lang="ko-KR" altLang="en-US"/>
              <a:t>부터 오른쪽에선 </a:t>
            </a:r>
            <a:r>
              <a:rPr lang="en-US" altLang="ko-KR"/>
              <a:t>-1</a:t>
            </a:r>
            <a:r>
              <a:rPr lang="ko-KR" altLang="en-US"/>
              <a:t>부터 시작함</a:t>
            </a:r>
          </a:p>
        </p:txBody>
      </p:sp>
    </p:spTree>
    <p:extLst>
      <p:ext uri="{BB962C8B-B14F-4D97-AF65-F5344CB8AC3E}">
        <p14:creationId xmlns:p14="http://schemas.microsoft.com/office/powerpoint/2010/main" val="1393986125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슬라이싱</a:t>
            </a:r>
            <a:r>
              <a:rPr lang="en-US" altLang="ko-KR" sz="2400" b="1">
                <a:solidFill>
                  <a:srgbClr val="000000"/>
                </a:solidFill>
              </a:rPr>
              <a:t>(Slicing)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6-2 </a:t>
            </a:r>
            <a:r>
              <a:rPr lang="ko-KR" altLang="en-US">
                <a:latin typeface="+mj-ea"/>
                <a:ea typeface="+mj-ea"/>
              </a:rPr>
              <a:t>문자열 응용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8DADC04E-C2C2-463B-AA18-ECF8A43CC5DB}"/>
              </a:ext>
            </a:extLst>
          </p:cNvPr>
          <p:cNvGrpSpPr/>
          <p:nvPr/>
        </p:nvGrpSpPr>
        <p:grpSpPr>
          <a:xfrm>
            <a:off x="567211" y="1909137"/>
            <a:ext cx="8620913" cy="1915907"/>
            <a:chOff x="704528" y="1448780"/>
            <a:chExt cx="7920880" cy="1008112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211A75E4-2B8D-46DE-B3DB-41A0D49FABF4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1DDD8FFF-A057-4547-A122-79F80FAB0577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 "Hello Python!!"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print(a[0:6]," AND ",a[-9:])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print(a[:])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print(a[-50:50])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print(a[::2]," AND ",a[::-1])</a:t>
              </a:r>
            </a:p>
          </p:txBody>
        </p:sp>
      </p:grpSp>
      <p:sp>
        <p:nvSpPr>
          <p:cNvPr id="28" name="Rectangle 8">
            <a:extLst>
              <a:ext uri="{FF2B5EF4-FFF2-40B4-BE49-F238E27FC236}">
                <a16:creationId xmlns:a16="http://schemas.microsoft.com/office/drawing/2014/main" id="{FD649D75-F8ED-41AE-9B6F-872A4A7F8B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8504" y="1232771"/>
            <a:ext cx="691276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</a:t>
            </a:r>
            <a:r>
              <a:rPr lang="ko-KR" altLang="en-US" b="1">
                <a:latin typeface="+mj-ea"/>
                <a:ea typeface="+mj-ea"/>
              </a:rPr>
              <a:t>문자열의 주소값을 기반으로 문자열의 부분값을 반환</a:t>
            </a:r>
            <a:endParaRPr lang="en-US" altLang="ko-KR" b="1">
              <a:latin typeface="+mj-ea"/>
              <a:ea typeface="+mj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9650DB0-7DFD-4FFE-B67B-06067CBEB16B}"/>
              </a:ext>
            </a:extLst>
          </p:cNvPr>
          <p:cNvSpPr txBox="1"/>
          <p:nvPr/>
        </p:nvSpPr>
        <p:spPr>
          <a:xfrm>
            <a:off x="776536" y="3969060"/>
            <a:ext cx="373050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Hello   AND   Python!!</a:t>
            </a:r>
          </a:p>
          <a:p>
            <a:r>
              <a:rPr lang="en-US" altLang="ko-KR">
                <a:latin typeface="Consolas" panose="020B0609020204030204" pitchFamily="49" charset="0"/>
              </a:rPr>
              <a:t>Hello Python!!</a:t>
            </a:r>
          </a:p>
          <a:p>
            <a:r>
              <a:rPr lang="en-US" altLang="ko-KR">
                <a:latin typeface="Consolas" panose="020B0609020204030204" pitchFamily="49" charset="0"/>
              </a:rPr>
              <a:t>Hello Python!!</a:t>
            </a:r>
          </a:p>
          <a:p>
            <a:r>
              <a:rPr lang="en-US" altLang="ko-KR">
                <a:latin typeface="Consolas" panose="020B0609020204030204" pitchFamily="49" charset="0"/>
              </a:rPr>
              <a:t>HloPto!  AND  !!nohtyP olleH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84393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273336" y="1172787"/>
            <a:ext cx="9312275" cy="387798"/>
          </a:xfrm>
        </p:spPr>
        <p:txBody>
          <a:bodyPr anchor="ctr"/>
          <a:lstStyle/>
          <a:p>
            <a:r>
              <a:rPr lang="en-US" altLang="ko-KR" sz="2800" dirty="0">
                <a:latin typeface="+mn-ea"/>
              </a:rPr>
              <a:t>Contents</a:t>
            </a:r>
            <a:endParaRPr lang="ko-KR" altLang="en-US" sz="2800" dirty="0">
              <a:latin typeface="+mn-ea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532620" y="3824743"/>
            <a:ext cx="2678224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defRPr/>
            </a:pPr>
            <a:r>
              <a:rPr lang="en-US" altLang="ko-KR" b="1" kern="0" spc="-150">
                <a:latin typeface="+mn-ea"/>
              </a:rPr>
              <a:t>3. </a:t>
            </a:r>
            <a:r>
              <a:rPr lang="ko-KR" altLang="en-US" b="1" kern="0" spc="-150">
                <a:latin typeface="+mn-ea"/>
              </a:rPr>
              <a:t>불 연산 및 문자열</a:t>
            </a:r>
          </a:p>
        </p:txBody>
      </p:sp>
      <p:grpSp>
        <p:nvGrpSpPr>
          <p:cNvPr id="43" name="그룹 12"/>
          <p:cNvGrpSpPr/>
          <p:nvPr/>
        </p:nvGrpSpPr>
        <p:grpSpPr>
          <a:xfrm>
            <a:off x="1589175" y="4263161"/>
            <a:ext cx="2200101" cy="54000"/>
            <a:chOff x="808683" y="2636912"/>
            <a:chExt cx="2200101" cy="36000"/>
          </a:xfrm>
        </p:grpSpPr>
        <p:sp>
          <p:nvSpPr>
            <p:cNvPr id="44" name="직사각형 43"/>
            <p:cNvSpPr/>
            <p:nvPr/>
          </p:nvSpPr>
          <p:spPr>
            <a:xfrm>
              <a:off x="2576736" y="2636912"/>
              <a:ext cx="432048" cy="360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635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400" dirty="0">
                <a:solidFill>
                  <a:prstClr val="white"/>
                </a:solidFill>
                <a:latin typeface="+mn-ea"/>
              </a:endParaRPr>
            </a:p>
          </p:txBody>
        </p:sp>
        <p:sp>
          <p:nvSpPr>
            <p:cNvPr id="45" name="직사각형 44"/>
            <p:cNvSpPr/>
            <p:nvPr/>
          </p:nvSpPr>
          <p:spPr>
            <a:xfrm>
              <a:off x="808683" y="2636912"/>
              <a:ext cx="1800000" cy="36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635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400" dirty="0">
                <a:solidFill>
                  <a:prstClr val="white"/>
                </a:solidFill>
                <a:latin typeface="+mn-ea"/>
              </a:endParaRPr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1532620" y="2330718"/>
            <a:ext cx="2292661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defRPr/>
            </a:pPr>
            <a:r>
              <a:rPr lang="en-US" altLang="ko-KR" b="1" kern="0" spc="-150">
                <a:latin typeface="+mn-ea"/>
              </a:rPr>
              <a:t>1. </a:t>
            </a:r>
            <a:r>
              <a:rPr lang="ko-KR" altLang="en-US" b="1" kern="0" spc="-150">
                <a:latin typeface="+mn-ea"/>
              </a:rPr>
              <a:t>파이썬 개요</a:t>
            </a:r>
            <a:endParaRPr lang="ko-KR" altLang="en-US" b="1" kern="0" spc="-150" dirty="0">
              <a:latin typeface="+mn-ea"/>
            </a:endParaRPr>
          </a:p>
        </p:txBody>
      </p:sp>
      <p:grpSp>
        <p:nvGrpSpPr>
          <p:cNvPr id="34" name="그룹 12"/>
          <p:cNvGrpSpPr/>
          <p:nvPr/>
        </p:nvGrpSpPr>
        <p:grpSpPr>
          <a:xfrm>
            <a:off x="1589175" y="2769136"/>
            <a:ext cx="2200101" cy="54000"/>
            <a:chOff x="808683" y="2636912"/>
            <a:chExt cx="2200101" cy="36000"/>
          </a:xfrm>
        </p:grpSpPr>
        <p:sp>
          <p:nvSpPr>
            <p:cNvPr id="37" name="직사각형 36"/>
            <p:cNvSpPr/>
            <p:nvPr/>
          </p:nvSpPr>
          <p:spPr>
            <a:xfrm>
              <a:off x="2576736" y="2636912"/>
              <a:ext cx="432048" cy="360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635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400" dirty="0">
                <a:solidFill>
                  <a:prstClr val="white"/>
                </a:solidFill>
                <a:latin typeface="+mn-ea"/>
              </a:endParaRPr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808683" y="2636912"/>
              <a:ext cx="1800000" cy="36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635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400" dirty="0">
                <a:solidFill>
                  <a:prstClr val="white"/>
                </a:solidFill>
                <a:latin typeface="+mn-ea"/>
              </a:endParaRPr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1532620" y="3104663"/>
            <a:ext cx="2678224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defRPr/>
            </a:pPr>
            <a:r>
              <a:rPr lang="en-US" altLang="ko-KR" b="1" kern="0" spc="-150">
                <a:latin typeface="+mn-ea"/>
              </a:rPr>
              <a:t>2. </a:t>
            </a:r>
            <a:r>
              <a:rPr lang="ko-KR" altLang="en-US" b="1" kern="0" spc="-150">
                <a:latin typeface="+mn-ea"/>
              </a:rPr>
              <a:t>기본 문법</a:t>
            </a:r>
            <a:endParaRPr lang="en-US" altLang="ko-KR" b="1" kern="0" spc="-150" dirty="0">
              <a:latin typeface="+mn-ea"/>
            </a:endParaRPr>
          </a:p>
        </p:txBody>
      </p:sp>
      <p:grpSp>
        <p:nvGrpSpPr>
          <p:cNvPr id="25" name="그룹 12"/>
          <p:cNvGrpSpPr/>
          <p:nvPr/>
        </p:nvGrpSpPr>
        <p:grpSpPr>
          <a:xfrm>
            <a:off x="1589175" y="3543081"/>
            <a:ext cx="2200101" cy="54000"/>
            <a:chOff x="808683" y="2636912"/>
            <a:chExt cx="2200101" cy="36000"/>
          </a:xfrm>
        </p:grpSpPr>
        <p:sp>
          <p:nvSpPr>
            <p:cNvPr id="26" name="직사각형 25"/>
            <p:cNvSpPr/>
            <p:nvPr/>
          </p:nvSpPr>
          <p:spPr>
            <a:xfrm>
              <a:off x="2576736" y="2636912"/>
              <a:ext cx="432048" cy="360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635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400" dirty="0">
                <a:solidFill>
                  <a:prstClr val="white"/>
                </a:solidFill>
                <a:latin typeface="+mn-ea"/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808683" y="2636912"/>
              <a:ext cx="1800000" cy="36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635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400" dirty="0">
                <a:solidFill>
                  <a:prstClr val="white"/>
                </a:solidFill>
                <a:latin typeface="+mn-ea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7733FF7D-217D-48B3-BBAA-6254E77D8DAF}"/>
              </a:ext>
            </a:extLst>
          </p:cNvPr>
          <p:cNvSpPr txBox="1"/>
          <p:nvPr/>
        </p:nvSpPr>
        <p:spPr>
          <a:xfrm>
            <a:off x="1535688" y="5330842"/>
            <a:ext cx="2678224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defRPr/>
            </a:pPr>
            <a:r>
              <a:rPr lang="en-US" altLang="ko-KR" b="1" kern="0" spc="-150">
                <a:latin typeface="+mn-ea"/>
              </a:rPr>
              <a:t>5. </a:t>
            </a:r>
            <a:r>
              <a:rPr lang="ko-KR" altLang="en-US" b="1" kern="0" spc="-150">
                <a:latin typeface="+mn-ea"/>
              </a:rPr>
              <a:t>제어 구조</a:t>
            </a:r>
          </a:p>
        </p:txBody>
      </p:sp>
      <p:grpSp>
        <p:nvGrpSpPr>
          <p:cNvPr id="16" name="그룹 12">
            <a:extLst>
              <a:ext uri="{FF2B5EF4-FFF2-40B4-BE49-F238E27FC236}">
                <a16:creationId xmlns:a16="http://schemas.microsoft.com/office/drawing/2014/main" id="{EEFD0772-88E8-48AB-8D60-AD07D265D017}"/>
              </a:ext>
            </a:extLst>
          </p:cNvPr>
          <p:cNvGrpSpPr/>
          <p:nvPr/>
        </p:nvGrpSpPr>
        <p:grpSpPr>
          <a:xfrm>
            <a:off x="1592243" y="5769260"/>
            <a:ext cx="2200101" cy="54000"/>
            <a:chOff x="808683" y="2636912"/>
            <a:chExt cx="2200101" cy="36000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52D8C474-9CF2-4122-840C-D0861AB07F4E}"/>
                </a:ext>
              </a:extLst>
            </p:cNvPr>
            <p:cNvSpPr/>
            <p:nvPr/>
          </p:nvSpPr>
          <p:spPr>
            <a:xfrm>
              <a:off x="2576736" y="2636912"/>
              <a:ext cx="432048" cy="360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635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400" dirty="0">
                <a:solidFill>
                  <a:prstClr val="white"/>
                </a:solidFill>
                <a:latin typeface="+mn-ea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0EC1409-EE53-4CC0-A808-E58D6DE9D26E}"/>
                </a:ext>
              </a:extLst>
            </p:cNvPr>
            <p:cNvSpPr/>
            <p:nvPr/>
          </p:nvSpPr>
          <p:spPr>
            <a:xfrm>
              <a:off x="808683" y="2636912"/>
              <a:ext cx="1800000" cy="36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635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400" dirty="0">
                <a:solidFill>
                  <a:prstClr val="white"/>
                </a:solidFill>
                <a:latin typeface="+mn-ea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C5B2B35E-5C95-4A33-9093-A48470157D95}"/>
              </a:ext>
            </a:extLst>
          </p:cNvPr>
          <p:cNvSpPr txBox="1"/>
          <p:nvPr/>
        </p:nvSpPr>
        <p:spPr>
          <a:xfrm>
            <a:off x="1535688" y="4610762"/>
            <a:ext cx="2678224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defRPr/>
            </a:pPr>
            <a:r>
              <a:rPr lang="en-US" altLang="ko-KR" b="1" kern="0" spc="-150">
                <a:latin typeface="+mn-ea"/>
              </a:rPr>
              <a:t>4.</a:t>
            </a:r>
            <a:r>
              <a:rPr lang="ko-KR" altLang="en-US" b="1" kern="0" spc="-150">
                <a:latin typeface="+mn-ea"/>
              </a:rPr>
              <a:t> 기본 자료 구조</a:t>
            </a:r>
            <a:endParaRPr lang="en-US" altLang="ko-KR" b="1" kern="0" spc="-150" dirty="0">
              <a:latin typeface="+mn-ea"/>
            </a:endParaRPr>
          </a:p>
        </p:txBody>
      </p:sp>
      <p:grpSp>
        <p:nvGrpSpPr>
          <p:cNvPr id="20" name="그룹 12">
            <a:extLst>
              <a:ext uri="{FF2B5EF4-FFF2-40B4-BE49-F238E27FC236}">
                <a16:creationId xmlns:a16="http://schemas.microsoft.com/office/drawing/2014/main" id="{6587E489-B88A-4B1E-A4EB-749D63128201}"/>
              </a:ext>
            </a:extLst>
          </p:cNvPr>
          <p:cNvGrpSpPr/>
          <p:nvPr/>
        </p:nvGrpSpPr>
        <p:grpSpPr>
          <a:xfrm>
            <a:off x="1592243" y="5049180"/>
            <a:ext cx="2200101" cy="54000"/>
            <a:chOff x="808683" y="2636912"/>
            <a:chExt cx="2200101" cy="36000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2B163BE5-BC8D-4EAE-9723-0FF03DB3CA1D}"/>
                </a:ext>
              </a:extLst>
            </p:cNvPr>
            <p:cNvSpPr/>
            <p:nvPr/>
          </p:nvSpPr>
          <p:spPr>
            <a:xfrm>
              <a:off x="2576736" y="2636912"/>
              <a:ext cx="432048" cy="360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635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400" dirty="0">
                <a:solidFill>
                  <a:prstClr val="white"/>
                </a:solidFill>
                <a:latin typeface="+mn-ea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4EB7EF6D-5794-4B94-B108-27DA0778E9E1}"/>
                </a:ext>
              </a:extLst>
            </p:cNvPr>
            <p:cNvSpPr/>
            <p:nvPr/>
          </p:nvSpPr>
          <p:spPr>
            <a:xfrm>
              <a:off x="808683" y="2636912"/>
              <a:ext cx="1800000" cy="36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635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400" dirty="0">
                <a:solidFill>
                  <a:prstClr val="white"/>
                </a:solidFill>
                <a:latin typeface="+mn-ea"/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2DA7B502-3BBE-499F-A090-2B9FAB423644}"/>
              </a:ext>
            </a:extLst>
          </p:cNvPr>
          <p:cNvSpPr txBox="1"/>
          <p:nvPr/>
        </p:nvSpPr>
        <p:spPr>
          <a:xfrm>
            <a:off x="5169024" y="3824743"/>
            <a:ext cx="2678224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r>
              <a:rPr lang="en-US" altLang="ko-KR" b="1">
                <a:latin typeface="+mn-ea"/>
              </a:rPr>
              <a:t>8. </a:t>
            </a:r>
            <a:r>
              <a:rPr lang="ko-KR" altLang="en-US" b="1">
                <a:latin typeface="+mn-ea"/>
              </a:rPr>
              <a:t>함수</a:t>
            </a:r>
            <a:endParaRPr lang="ko-KR" altLang="en-US" b="1" dirty="0">
              <a:latin typeface="+mn-ea"/>
            </a:endParaRPr>
          </a:p>
        </p:txBody>
      </p:sp>
      <p:grpSp>
        <p:nvGrpSpPr>
          <p:cNvPr id="28" name="그룹 12">
            <a:extLst>
              <a:ext uri="{FF2B5EF4-FFF2-40B4-BE49-F238E27FC236}">
                <a16:creationId xmlns:a16="http://schemas.microsoft.com/office/drawing/2014/main" id="{6AA40CAA-2B9C-4B66-B662-A8DE1077ED84}"/>
              </a:ext>
            </a:extLst>
          </p:cNvPr>
          <p:cNvGrpSpPr/>
          <p:nvPr/>
        </p:nvGrpSpPr>
        <p:grpSpPr>
          <a:xfrm>
            <a:off x="5225579" y="4263161"/>
            <a:ext cx="2200101" cy="54000"/>
            <a:chOff x="808683" y="2636912"/>
            <a:chExt cx="2200101" cy="36000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F44D1025-C36E-4730-B3EE-0B0B8971C205}"/>
                </a:ext>
              </a:extLst>
            </p:cNvPr>
            <p:cNvSpPr/>
            <p:nvPr/>
          </p:nvSpPr>
          <p:spPr>
            <a:xfrm>
              <a:off x="2576736" y="2636912"/>
              <a:ext cx="432048" cy="360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635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400" dirty="0">
                <a:solidFill>
                  <a:prstClr val="white"/>
                </a:solidFill>
                <a:latin typeface="+mn-ea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8185C44F-00E3-4000-8DCF-E14DB7CC5F2E}"/>
                </a:ext>
              </a:extLst>
            </p:cNvPr>
            <p:cNvSpPr/>
            <p:nvPr/>
          </p:nvSpPr>
          <p:spPr>
            <a:xfrm>
              <a:off x="808683" y="2636912"/>
              <a:ext cx="1800000" cy="36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635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400" dirty="0">
                <a:solidFill>
                  <a:prstClr val="white"/>
                </a:solidFill>
                <a:latin typeface="+mn-ea"/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E3774FF3-B324-45D8-ABA0-1368F3F5F0FB}"/>
              </a:ext>
            </a:extLst>
          </p:cNvPr>
          <p:cNvSpPr txBox="1"/>
          <p:nvPr/>
        </p:nvSpPr>
        <p:spPr>
          <a:xfrm>
            <a:off x="5169024" y="2330718"/>
            <a:ext cx="2292661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r>
              <a:rPr lang="en-US" altLang="ko-KR" b="1">
                <a:latin typeface="+mn-ea"/>
              </a:rPr>
              <a:t>6. </a:t>
            </a:r>
            <a:r>
              <a:rPr lang="ko-KR" altLang="en-US" b="1">
                <a:latin typeface="+mn-ea"/>
              </a:rPr>
              <a:t>자료구조 응용</a:t>
            </a:r>
            <a:endParaRPr lang="ko-KR" altLang="en-US" b="1" dirty="0">
              <a:latin typeface="+mn-ea"/>
            </a:endParaRPr>
          </a:p>
        </p:txBody>
      </p:sp>
      <p:grpSp>
        <p:nvGrpSpPr>
          <p:cNvPr id="33" name="그룹 12">
            <a:extLst>
              <a:ext uri="{FF2B5EF4-FFF2-40B4-BE49-F238E27FC236}">
                <a16:creationId xmlns:a16="http://schemas.microsoft.com/office/drawing/2014/main" id="{DF61EFEA-BC30-42DC-A7DE-00B48CE8338C}"/>
              </a:ext>
            </a:extLst>
          </p:cNvPr>
          <p:cNvGrpSpPr/>
          <p:nvPr/>
        </p:nvGrpSpPr>
        <p:grpSpPr>
          <a:xfrm>
            <a:off x="5225579" y="2769136"/>
            <a:ext cx="2200101" cy="54000"/>
            <a:chOff x="808683" y="2636912"/>
            <a:chExt cx="2200101" cy="36000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9CF8A356-221F-488D-B307-69E4CB03DC88}"/>
                </a:ext>
              </a:extLst>
            </p:cNvPr>
            <p:cNvSpPr/>
            <p:nvPr/>
          </p:nvSpPr>
          <p:spPr>
            <a:xfrm>
              <a:off x="2576736" y="2636912"/>
              <a:ext cx="432048" cy="360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635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400" dirty="0">
                <a:solidFill>
                  <a:prstClr val="white"/>
                </a:solidFill>
                <a:latin typeface="+mn-ea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24D5C7A9-CB42-44B9-A087-BCE96B65B9AD}"/>
                </a:ext>
              </a:extLst>
            </p:cNvPr>
            <p:cNvSpPr/>
            <p:nvPr/>
          </p:nvSpPr>
          <p:spPr>
            <a:xfrm>
              <a:off x="808683" y="2636912"/>
              <a:ext cx="1800000" cy="36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635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400" dirty="0">
                <a:solidFill>
                  <a:prstClr val="white"/>
                </a:solidFill>
                <a:latin typeface="+mn-ea"/>
              </a:endParaRP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D78F6505-B8DA-4BCB-87B2-14E500D6E1C9}"/>
              </a:ext>
            </a:extLst>
          </p:cNvPr>
          <p:cNvSpPr txBox="1"/>
          <p:nvPr/>
        </p:nvSpPr>
        <p:spPr>
          <a:xfrm>
            <a:off x="5169024" y="3104663"/>
            <a:ext cx="2678224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r>
              <a:rPr lang="en-US" altLang="ko-KR" b="1">
                <a:latin typeface="+mn-ea"/>
              </a:rPr>
              <a:t>7. </a:t>
            </a:r>
            <a:r>
              <a:rPr lang="ko-KR" altLang="en-US" b="1">
                <a:latin typeface="+mn-ea"/>
              </a:rPr>
              <a:t>파일 입출력</a:t>
            </a:r>
            <a:endParaRPr lang="ko-KR" altLang="en-US" b="1" dirty="0">
              <a:latin typeface="+mn-ea"/>
            </a:endParaRPr>
          </a:p>
        </p:txBody>
      </p:sp>
      <p:grpSp>
        <p:nvGrpSpPr>
          <p:cNvPr id="39" name="그룹 12">
            <a:extLst>
              <a:ext uri="{FF2B5EF4-FFF2-40B4-BE49-F238E27FC236}">
                <a16:creationId xmlns:a16="http://schemas.microsoft.com/office/drawing/2014/main" id="{4B15D4BB-4CCB-4633-9FA1-88D409E49574}"/>
              </a:ext>
            </a:extLst>
          </p:cNvPr>
          <p:cNvGrpSpPr/>
          <p:nvPr/>
        </p:nvGrpSpPr>
        <p:grpSpPr>
          <a:xfrm>
            <a:off x="5225579" y="3543081"/>
            <a:ext cx="2200101" cy="54000"/>
            <a:chOff x="808683" y="2636912"/>
            <a:chExt cx="2200101" cy="36000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B74513B-1E25-428E-845F-8732FA236AE6}"/>
                </a:ext>
              </a:extLst>
            </p:cNvPr>
            <p:cNvSpPr/>
            <p:nvPr/>
          </p:nvSpPr>
          <p:spPr>
            <a:xfrm>
              <a:off x="2576736" y="2636912"/>
              <a:ext cx="432048" cy="360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635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400" dirty="0">
                <a:solidFill>
                  <a:prstClr val="white"/>
                </a:solidFill>
                <a:latin typeface="+mn-ea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F9F0B932-3F58-4415-AA9F-DDEEEE7C54D9}"/>
                </a:ext>
              </a:extLst>
            </p:cNvPr>
            <p:cNvSpPr/>
            <p:nvPr/>
          </p:nvSpPr>
          <p:spPr>
            <a:xfrm>
              <a:off x="808683" y="2636912"/>
              <a:ext cx="1800000" cy="36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635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400" dirty="0">
                <a:solidFill>
                  <a:prstClr val="white"/>
                </a:solidFill>
                <a:latin typeface="+mn-ea"/>
              </a:endParaRPr>
            </a:p>
          </p:txBody>
        </p: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D3114AF8-6864-44F5-A211-615DE36F1B4D}"/>
              </a:ext>
            </a:extLst>
          </p:cNvPr>
          <p:cNvSpPr txBox="1"/>
          <p:nvPr/>
        </p:nvSpPr>
        <p:spPr>
          <a:xfrm>
            <a:off x="5172092" y="4610762"/>
            <a:ext cx="2678224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r>
              <a:rPr lang="en-US" altLang="ko-KR" b="1">
                <a:latin typeface="+mn-ea"/>
              </a:rPr>
              <a:t>9. </a:t>
            </a:r>
            <a:r>
              <a:rPr lang="ko-KR" altLang="en-US" b="1">
                <a:latin typeface="+mn-ea"/>
              </a:rPr>
              <a:t>객체 지향</a:t>
            </a:r>
            <a:endParaRPr lang="ko-KR" altLang="en-US" b="1" dirty="0">
              <a:latin typeface="+mn-ea"/>
            </a:endParaRPr>
          </a:p>
        </p:txBody>
      </p:sp>
      <p:grpSp>
        <p:nvGrpSpPr>
          <p:cNvPr id="52" name="그룹 12">
            <a:extLst>
              <a:ext uri="{FF2B5EF4-FFF2-40B4-BE49-F238E27FC236}">
                <a16:creationId xmlns:a16="http://schemas.microsoft.com/office/drawing/2014/main" id="{7EA4707B-B8D7-4F1B-99DA-49C1700C6E58}"/>
              </a:ext>
            </a:extLst>
          </p:cNvPr>
          <p:cNvGrpSpPr/>
          <p:nvPr/>
        </p:nvGrpSpPr>
        <p:grpSpPr>
          <a:xfrm>
            <a:off x="5228647" y="5049180"/>
            <a:ext cx="2200101" cy="54000"/>
            <a:chOff x="808683" y="2636912"/>
            <a:chExt cx="2200101" cy="36000"/>
          </a:xfrm>
        </p:grpSpPr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4D4C1928-2450-489B-BFEC-19B38CA759AB}"/>
                </a:ext>
              </a:extLst>
            </p:cNvPr>
            <p:cNvSpPr/>
            <p:nvPr/>
          </p:nvSpPr>
          <p:spPr>
            <a:xfrm>
              <a:off x="2576736" y="2636912"/>
              <a:ext cx="432048" cy="360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635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400" dirty="0">
                <a:solidFill>
                  <a:prstClr val="white"/>
                </a:solidFill>
                <a:latin typeface="+mn-ea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3FC8034F-BBDA-4954-896A-C5A7DE535853}"/>
                </a:ext>
              </a:extLst>
            </p:cNvPr>
            <p:cNvSpPr/>
            <p:nvPr/>
          </p:nvSpPr>
          <p:spPr>
            <a:xfrm>
              <a:off x="808683" y="2636912"/>
              <a:ext cx="1800000" cy="36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635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400" dirty="0">
                <a:solidFill>
                  <a:prstClr val="white"/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605980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주석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2-1 </a:t>
            </a:r>
            <a:r>
              <a:rPr lang="ko-KR" altLang="en-US">
                <a:latin typeface="+mj-ea"/>
                <a:ea typeface="+mj-ea"/>
              </a:rPr>
              <a:t>기본 문법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A77DEEC-3361-4A45-94FE-FD5ECBAB56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8504" y="1052817"/>
            <a:ext cx="784887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파이썬은 </a:t>
            </a:r>
            <a:r>
              <a:rPr lang="en-US" altLang="ko-KR" b="1">
                <a:latin typeface="+mj-ea"/>
                <a:ea typeface="+mj-ea"/>
              </a:rPr>
              <a:t># </a:t>
            </a:r>
            <a:r>
              <a:rPr lang="ko-KR" altLang="en-US" b="1">
                <a:latin typeface="+mj-ea"/>
                <a:ea typeface="+mj-ea"/>
              </a:rPr>
              <a:t>으로 주석 처리 한다</a:t>
            </a:r>
            <a:r>
              <a:rPr lang="en-US" altLang="ko-KR" b="1">
                <a:latin typeface="+mj-ea"/>
                <a:ea typeface="+mj-ea"/>
              </a:rPr>
              <a:t>.</a:t>
            </a:r>
            <a:endParaRPr lang="ko-KR" altLang="en-US" b="1">
              <a:latin typeface="+mj-ea"/>
              <a:ea typeface="+mj-ea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26D6446-44A9-4A3A-B42E-7E2D02FC15F0}"/>
              </a:ext>
            </a:extLst>
          </p:cNvPr>
          <p:cNvGrpSpPr/>
          <p:nvPr/>
        </p:nvGrpSpPr>
        <p:grpSpPr>
          <a:xfrm>
            <a:off x="704528" y="1448780"/>
            <a:ext cx="8460940" cy="756084"/>
            <a:chOff x="704528" y="1448780"/>
            <a:chExt cx="7920880" cy="1008112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726688F3-11B1-4BDD-8700-E5F053580D79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726C0269-093B-4C05-85E3-9E9A8224A954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# Hello, Python! 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출력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print('Hello, Python!')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4500A586-3641-482A-91E6-E776110D3E02}"/>
              </a:ext>
            </a:extLst>
          </p:cNvPr>
          <p:cNvGrpSpPr/>
          <p:nvPr/>
        </p:nvGrpSpPr>
        <p:grpSpPr>
          <a:xfrm>
            <a:off x="704528" y="5661249"/>
            <a:ext cx="8460940" cy="756083"/>
            <a:chOff x="704528" y="1448780"/>
            <a:chExt cx="7920880" cy="1008112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D1B07046-0BCD-4AFB-A1C8-E6D7BA9630C9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354657B2-45FD-44E3-832B-15D9574847E9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print('Hello, Python!');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print('12345678')</a:t>
              </a:r>
            </a:p>
          </p:txBody>
        </p:sp>
      </p:grpSp>
      <p:sp>
        <p:nvSpPr>
          <p:cNvPr id="19" name="Rectangle 8">
            <a:extLst>
              <a:ext uri="{FF2B5EF4-FFF2-40B4-BE49-F238E27FC236}">
                <a16:creationId xmlns:a16="http://schemas.microsoft.com/office/drawing/2014/main" id="{69B89C86-2FBB-4564-9D74-EDC6432B49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0801" y="5242280"/>
            <a:ext cx="784887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주피터 노트북에서는 </a:t>
            </a:r>
            <a:r>
              <a:rPr lang="en-US" altLang="ko-KR" b="1">
                <a:latin typeface="+mj-ea"/>
                <a:ea typeface="+mj-ea"/>
              </a:rPr>
              <a:t>ctrl + / </a:t>
            </a:r>
            <a:r>
              <a:rPr lang="ko-KR" altLang="en-US" b="1">
                <a:latin typeface="+mj-ea"/>
                <a:ea typeface="+mj-ea"/>
              </a:rPr>
              <a:t>를 이용해 여러줄 주석 처리할 수 있다</a:t>
            </a:r>
            <a:r>
              <a:rPr lang="en-US" altLang="ko-KR" b="1">
                <a:latin typeface="+mj-ea"/>
                <a:ea typeface="+mj-ea"/>
              </a:rPr>
              <a:t>.</a:t>
            </a:r>
            <a:endParaRPr lang="ko-KR" altLang="en-US" b="1">
              <a:latin typeface="+mj-ea"/>
              <a:ea typeface="+mj-ea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77E8F8FA-CD27-4063-9697-1500E20695D9}"/>
              </a:ext>
            </a:extLst>
          </p:cNvPr>
          <p:cNvGrpSpPr/>
          <p:nvPr/>
        </p:nvGrpSpPr>
        <p:grpSpPr>
          <a:xfrm>
            <a:off x="488504" y="2448200"/>
            <a:ext cx="8676964" cy="807159"/>
            <a:chOff x="488504" y="2301871"/>
            <a:chExt cx="8676964" cy="807159"/>
          </a:xfrm>
        </p:grpSpPr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274315C6-F101-4E6A-B06B-85CC66AD2A93}"/>
                </a:ext>
              </a:extLst>
            </p:cNvPr>
            <p:cNvGrpSpPr/>
            <p:nvPr/>
          </p:nvGrpSpPr>
          <p:grpSpPr>
            <a:xfrm>
              <a:off x="704528" y="2708920"/>
              <a:ext cx="8460940" cy="400110"/>
              <a:chOff x="704528" y="1448780"/>
              <a:chExt cx="7920880" cy="1008112"/>
            </a:xfrm>
          </p:grpSpPr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31943CEE-BA44-4611-BE0B-243CD72DDE50}"/>
                  </a:ext>
                </a:extLst>
              </p:cNvPr>
              <p:cNvSpPr/>
              <p:nvPr/>
            </p:nvSpPr>
            <p:spPr>
              <a:xfrm>
                <a:off x="704528" y="1448780"/>
                <a:ext cx="72008" cy="1008112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392305BF-78B0-4BFF-88D5-0FD4FE022C93}"/>
                  </a:ext>
                </a:extLst>
              </p:cNvPr>
              <p:cNvSpPr/>
              <p:nvPr/>
            </p:nvSpPr>
            <p:spPr>
              <a:xfrm>
                <a:off x="776536" y="1448780"/>
                <a:ext cx="7848872" cy="100811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# print('Hello, Python!');</a:t>
                </a:r>
              </a:p>
            </p:txBody>
          </p:sp>
        </p:grpSp>
        <p:sp>
          <p:nvSpPr>
            <p:cNvPr id="26" name="Rectangle 8">
              <a:extLst>
                <a:ext uri="{FF2B5EF4-FFF2-40B4-BE49-F238E27FC236}">
                  <a16:creationId xmlns:a16="http://schemas.microsoft.com/office/drawing/2014/main" id="{E468CA38-FDA1-4768-8FBC-0D7F9C3C0D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504" y="2301871"/>
              <a:ext cx="7848872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ko-KR" altLang="en-US" b="1">
                  <a:latin typeface="+mj-ea"/>
                  <a:ea typeface="+mj-ea"/>
                </a:rPr>
                <a:t>코드 맨 앞에 </a:t>
              </a:r>
              <a:r>
                <a:rPr lang="en-US" altLang="ko-KR" b="1">
                  <a:latin typeface="+mj-ea"/>
                  <a:ea typeface="+mj-ea"/>
                </a:rPr>
                <a:t>#</a:t>
              </a:r>
              <a:r>
                <a:rPr lang="ko-KR" altLang="en-US" b="1">
                  <a:latin typeface="+mj-ea"/>
                  <a:ea typeface="+mj-ea"/>
                </a:rPr>
                <a:t>을 사용하면 해당 코드는 주석 처리 된다</a:t>
              </a:r>
              <a:r>
                <a:rPr lang="en-US" altLang="ko-KR" b="1">
                  <a:latin typeface="+mj-ea"/>
                  <a:ea typeface="+mj-ea"/>
                </a:rPr>
                <a:t>.</a:t>
              </a:r>
              <a:endParaRPr lang="ko-KR" altLang="en-US" b="1">
                <a:latin typeface="+mj-ea"/>
                <a:ea typeface="+mj-ea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574B461D-765B-4305-B1D3-FAEA64267C89}"/>
              </a:ext>
            </a:extLst>
          </p:cNvPr>
          <p:cNvGrpSpPr/>
          <p:nvPr/>
        </p:nvGrpSpPr>
        <p:grpSpPr>
          <a:xfrm>
            <a:off x="488504" y="3854669"/>
            <a:ext cx="8676964" cy="788300"/>
            <a:chOff x="488504" y="3580870"/>
            <a:chExt cx="8676964" cy="788300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B3E82E80-DFC1-4EB5-853B-EEE28BC0DE6E}"/>
                </a:ext>
              </a:extLst>
            </p:cNvPr>
            <p:cNvGrpSpPr/>
            <p:nvPr/>
          </p:nvGrpSpPr>
          <p:grpSpPr>
            <a:xfrm>
              <a:off x="704528" y="3969060"/>
              <a:ext cx="8460940" cy="400110"/>
              <a:chOff x="704528" y="1448780"/>
              <a:chExt cx="7920880" cy="1008112"/>
            </a:xfrm>
          </p:grpSpPr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B5BEB88A-7388-43A8-967B-7FA32612BEBC}"/>
                  </a:ext>
                </a:extLst>
              </p:cNvPr>
              <p:cNvSpPr/>
              <p:nvPr/>
            </p:nvSpPr>
            <p:spPr>
              <a:xfrm>
                <a:off x="704528" y="1448780"/>
                <a:ext cx="72008" cy="1008112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1A388224-B852-491D-94B5-4E5CAA5EEB75}"/>
                  </a:ext>
                </a:extLst>
              </p:cNvPr>
              <p:cNvSpPr/>
              <p:nvPr/>
            </p:nvSpPr>
            <p:spPr>
              <a:xfrm>
                <a:off x="776536" y="1448780"/>
                <a:ext cx="7848872" cy="100811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a</a:t>
                </a:r>
                <a:r>
                  <a: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=</a:t>
                </a:r>
                <a:r>
                  <a: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r>
                  <a: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+</a:t>
                </a:r>
                <a:r>
                  <a: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r>
                  <a: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 </a:t>
                </a:r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#</a:t>
                </a:r>
                <a:r>
                  <a: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더하기 연산</a:t>
                </a:r>
                <a:endParaRPr lang="en-US" altLang="ko-KR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27" name="Rectangle 8">
              <a:extLst>
                <a:ext uri="{FF2B5EF4-FFF2-40B4-BE49-F238E27FC236}">
                  <a16:creationId xmlns:a16="http://schemas.microsoft.com/office/drawing/2014/main" id="{CBFE3641-AB29-48A9-A673-88280D1EDD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504" y="3580870"/>
              <a:ext cx="7848872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ko-KR" altLang="en-US" b="1">
                  <a:latin typeface="+mj-ea"/>
                  <a:ea typeface="+mj-ea"/>
                </a:rPr>
                <a:t>코드 뒤에 </a:t>
              </a:r>
              <a:r>
                <a:rPr lang="en-US" altLang="ko-KR" b="1">
                  <a:latin typeface="+mj-ea"/>
                  <a:ea typeface="+mj-ea"/>
                </a:rPr>
                <a:t>#</a:t>
              </a:r>
              <a:r>
                <a:rPr lang="ko-KR" altLang="en-US" b="1">
                  <a:latin typeface="+mj-ea"/>
                  <a:ea typeface="+mj-ea"/>
                </a:rPr>
                <a:t>으로 주석을 작성할 수도 있다</a:t>
              </a:r>
              <a:r>
                <a:rPr lang="en-US" altLang="ko-KR" b="1">
                  <a:latin typeface="+mj-ea"/>
                  <a:ea typeface="+mj-ea"/>
                </a:rPr>
                <a:t>.</a:t>
              </a:r>
              <a:endParaRPr lang="ko-KR" altLang="en-US" b="1"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08282474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 sz="2400" b="1">
                <a:latin typeface="+mj-ea"/>
                <a:ea typeface="+mj-ea"/>
              </a:rPr>
              <a:t>문자열 연산 및 포함 여부 검사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6-2 </a:t>
            </a:r>
            <a:r>
              <a:rPr lang="ko-KR" altLang="en-US">
                <a:latin typeface="+mj-ea"/>
                <a:ea typeface="+mj-ea"/>
              </a:rPr>
              <a:t>문자열 응용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8DADC04E-C2C2-463B-AA18-ECF8A43CC5DB}"/>
              </a:ext>
            </a:extLst>
          </p:cNvPr>
          <p:cNvGrpSpPr/>
          <p:nvPr/>
        </p:nvGrpSpPr>
        <p:grpSpPr>
          <a:xfrm>
            <a:off x="567211" y="1909137"/>
            <a:ext cx="8620913" cy="2707995"/>
            <a:chOff x="704528" y="1448780"/>
            <a:chExt cx="7920880" cy="1008112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211A75E4-2B8D-46DE-B3DB-41A0D49FABF4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1DDD8FFF-A057-4547-A122-79F80FAB0577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 "Hello"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b = "World"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print(a + " " + b)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print(a*2 + " " + b*2)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if 'A' in a: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print(a)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else: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print(b)</a:t>
              </a:r>
            </a:p>
          </p:txBody>
        </p:sp>
      </p:grpSp>
      <p:sp>
        <p:nvSpPr>
          <p:cNvPr id="28" name="Rectangle 8">
            <a:extLst>
              <a:ext uri="{FF2B5EF4-FFF2-40B4-BE49-F238E27FC236}">
                <a16:creationId xmlns:a16="http://schemas.microsoft.com/office/drawing/2014/main" id="{FD649D75-F8ED-41AE-9B6F-872A4A7F8B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8504" y="1232771"/>
            <a:ext cx="691276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</a:t>
            </a:r>
            <a:r>
              <a:rPr lang="ko-KR" altLang="en-US" b="1">
                <a:latin typeface="+mj-ea"/>
                <a:ea typeface="+mj-ea"/>
              </a:rPr>
              <a:t>덧셈과 뺄셈 연산 가능</a:t>
            </a:r>
            <a:r>
              <a:rPr lang="en-US" altLang="ko-KR" b="1">
                <a:latin typeface="+mj-ea"/>
                <a:ea typeface="+mj-ea"/>
              </a:rPr>
              <a:t>, in </a:t>
            </a:r>
            <a:r>
              <a:rPr lang="ko-KR" altLang="en-US" b="1">
                <a:latin typeface="+mj-ea"/>
                <a:ea typeface="+mj-ea"/>
              </a:rPr>
              <a:t>명령으로 포함 여부 체크</a:t>
            </a:r>
            <a:endParaRPr lang="en-US" altLang="ko-KR" b="1">
              <a:latin typeface="+mj-ea"/>
              <a:ea typeface="+mj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9650DB0-7DFD-4FFE-B67B-06067CBEB16B}"/>
              </a:ext>
            </a:extLst>
          </p:cNvPr>
          <p:cNvSpPr txBox="1"/>
          <p:nvPr/>
        </p:nvSpPr>
        <p:spPr>
          <a:xfrm>
            <a:off x="651890" y="4797152"/>
            <a:ext cx="28440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Hello World</a:t>
            </a:r>
          </a:p>
          <a:p>
            <a:r>
              <a:rPr lang="en-US" altLang="ko-KR">
                <a:latin typeface="Consolas" panose="020B0609020204030204" pitchFamily="49" charset="0"/>
              </a:rPr>
              <a:t>HelloHello WorldWorld</a:t>
            </a:r>
          </a:p>
          <a:p>
            <a:r>
              <a:rPr lang="en-US" altLang="ko-KR">
                <a:latin typeface="Consolas" panose="020B0609020204030204" pitchFamily="49" charset="0"/>
              </a:rPr>
              <a:t>World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7530697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 sz="2400" b="1">
                <a:latin typeface="+mj-ea"/>
                <a:ea typeface="+mj-ea"/>
              </a:rPr>
              <a:t>문자열 함수 </a:t>
            </a:r>
            <a:r>
              <a:rPr lang="en-US" altLang="ko-KR" sz="2400" b="1">
                <a:latin typeface="+mj-ea"/>
                <a:ea typeface="+mj-ea"/>
              </a:rPr>
              <a:t>(1/2)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6-2 </a:t>
            </a:r>
            <a:r>
              <a:rPr lang="ko-KR" altLang="en-US">
                <a:latin typeface="+mj-ea"/>
                <a:ea typeface="+mj-ea"/>
              </a:rPr>
              <a:t>문자열 응용</a:t>
            </a:r>
          </a:p>
        </p:txBody>
      </p:sp>
      <p:graphicFrame>
        <p:nvGraphicFramePr>
          <p:cNvPr id="3" name="표 5">
            <a:extLst>
              <a:ext uri="{FF2B5EF4-FFF2-40B4-BE49-F238E27FC236}">
                <a16:creationId xmlns:a16="http://schemas.microsoft.com/office/drawing/2014/main" id="{B11128CB-A7A2-414E-A05A-E5D64917BCD8}"/>
              </a:ext>
            </a:extLst>
          </p:cNvPr>
          <p:cNvGraphicFramePr>
            <a:graphicFrameLocks noGrp="1"/>
          </p:cNvGraphicFramePr>
          <p:nvPr/>
        </p:nvGraphicFramePr>
        <p:xfrm>
          <a:off x="992560" y="1432826"/>
          <a:ext cx="7740860" cy="45944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8212">
                  <a:extLst>
                    <a:ext uri="{9D8B030D-6E8A-4147-A177-3AD203B41FA5}">
                      <a16:colId xmlns:a16="http://schemas.microsoft.com/office/drawing/2014/main" val="1672480304"/>
                    </a:ext>
                  </a:extLst>
                </a:gridCol>
                <a:gridCol w="5832648">
                  <a:extLst>
                    <a:ext uri="{9D8B030D-6E8A-4147-A177-3AD203B41FA5}">
                      <a16:colId xmlns:a16="http://schemas.microsoft.com/office/drawing/2014/main" val="1640684662"/>
                    </a:ext>
                  </a:extLst>
                </a:gridCol>
              </a:tblGrid>
              <a:tr h="4219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/>
                        <a:t>함수명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/>
                        <a:t>기능</a:t>
                      </a:r>
                      <a:endParaRPr lang="en-US" altLang="ko-KR" sz="18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80677928"/>
                  </a:ext>
                </a:extLst>
              </a:tr>
              <a:tr h="4219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/>
                        <a:t>len(a)</a:t>
                      </a:r>
                      <a:endParaRPr lang="ko-KR" altLang="en-US" sz="1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문자열의 문자 개수를 반환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9465729"/>
                  </a:ext>
                </a:extLst>
              </a:tr>
              <a:tr h="4219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/>
                        <a:t>a.upper()</a:t>
                      </a:r>
                      <a:endParaRPr lang="ko-KR" altLang="en-US" sz="1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대문자로 변환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95711059"/>
                  </a:ext>
                </a:extLst>
              </a:tr>
              <a:tr h="4219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/>
                        <a:t>a.lower()</a:t>
                      </a:r>
                      <a:endParaRPr lang="ko-KR" altLang="en-US" sz="1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소문자로 변환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32396966"/>
                  </a:ext>
                </a:extLst>
              </a:tr>
              <a:tr h="4219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/>
                        <a:t>a.capitalize()</a:t>
                      </a:r>
                      <a:endParaRPr lang="ko-KR" altLang="en-US" sz="1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첫 문자를 대문자로 변환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29873262"/>
                  </a:ext>
                </a:extLst>
              </a:tr>
              <a:tr h="4219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/>
                        <a:t>a.title()</a:t>
                      </a:r>
                      <a:endParaRPr lang="ko-KR" altLang="en-US" sz="1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제목 형태로 변환</a:t>
                      </a:r>
                      <a:endParaRPr lang="en-US" altLang="ko-KR" sz="1600"/>
                    </a:p>
                    <a:p>
                      <a:pPr algn="ctr" latinLnBrk="1"/>
                      <a:r>
                        <a:rPr lang="ko-KR" altLang="en-US" sz="1600"/>
                        <a:t>띄어쓰기 후 첫 글자만 대문자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09829"/>
                  </a:ext>
                </a:extLst>
              </a:tr>
              <a:tr h="4219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/>
                        <a:t>a.count('abc')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문자열 </a:t>
                      </a:r>
                      <a:r>
                        <a:rPr lang="en-US" altLang="ko-KR" sz="1600"/>
                        <a:t>a</a:t>
                      </a:r>
                      <a:r>
                        <a:rPr lang="ko-KR" altLang="en-US" sz="1600"/>
                        <a:t>에 </a:t>
                      </a:r>
                      <a:r>
                        <a:rPr lang="en-US" altLang="ko-KR" sz="1600"/>
                        <a:t>'abc'</a:t>
                      </a:r>
                      <a:r>
                        <a:rPr lang="ko-KR" altLang="en-US" sz="1600"/>
                        <a:t>가 들어간 횟수 반환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31559502"/>
                  </a:ext>
                </a:extLst>
              </a:tr>
              <a:tr h="6113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/>
                        <a:t>a.find('abc')</a:t>
                      </a:r>
                    </a:p>
                    <a:p>
                      <a:pPr algn="ctr" latinLnBrk="1"/>
                      <a:r>
                        <a:rPr lang="en-US" altLang="ko-KR" sz="1800"/>
                        <a:t>a.rfind('abc')</a:t>
                      </a:r>
                      <a:endParaRPr lang="ko-KR" altLang="en-US" sz="1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문자열 </a:t>
                      </a:r>
                      <a:r>
                        <a:rPr lang="en-US" altLang="ko-KR" sz="1600"/>
                        <a:t>a</a:t>
                      </a:r>
                      <a:r>
                        <a:rPr lang="ko-KR" altLang="en-US" sz="1600"/>
                        <a:t>에 </a:t>
                      </a:r>
                      <a:r>
                        <a:rPr lang="en-US" altLang="ko-KR" sz="1600"/>
                        <a:t>'abc'</a:t>
                      </a:r>
                      <a:r>
                        <a:rPr lang="ko-KR" altLang="en-US" sz="1600"/>
                        <a:t>가 들어간 위치</a:t>
                      </a:r>
                      <a:r>
                        <a:rPr lang="en-US" altLang="ko-KR" sz="1600"/>
                        <a:t>(</a:t>
                      </a:r>
                      <a:r>
                        <a:rPr lang="ko-KR" altLang="en-US" sz="1600"/>
                        <a:t>오프셋</a:t>
                      </a:r>
                      <a:r>
                        <a:rPr lang="en-US" altLang="ko-KR" sz="1600"/>
                        <a:t>) </a:t>
                      </a:r>
                      <a:r>
                        <a:rPr lang="ko-KR" altLang="en-US" sz="1600"/>
                        <a:t>반환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06160711"/>
                  </a:ext>
                </a:extLst>
              </a:tr>
              <a:tr h="4219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/>
                        <a:t>a.startswith('abc')</a:t>
                      </a:r>
                      <a:endParaRPr lang="ko-KR" altLang="en-US" sz="1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문자열 </a:t>
                      </a:r>
                      <a:r>
                        <a:rPr lang="en-US" altLang="ko-KR" sz="1600"/>
                        <a:t>a</a:t>
                      </a:r>
                      <a:r>
                        <a:rPr lang="ko-KR" altLang="en-US" sz="1600"/>
                        <a:t>는 </a:t>
                      </a:r>
                      <a:r>
                        <a:rPr lang="en-US" altLang="ko-KR" sz="1600"/>
                        <a:t>'abc'</a:t>
                      </a:r>
                      <a:r>
                        <a:rPr lang="ko-KR" altLang="en-US" sz="1600"/>
                        <a:t>로 시작하는 문자열 여부 반환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17405632"/>
                  </a:ext>
                </a:extLst>
              </a:tr>
              <a:tr h="4219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/>
                        <a:t>a.endswith('abc')</a:t>
                      </a:r>
                      <a:endParaRPr lang="ko-KR" altLang="en-US" sz="1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문자열 </a:t>
                      </a:r>
                      <a:r>
                        <a:rPr lang="en-US" altLang="ko-KR" sz="1600"/>
                        <a:t>a</a:t>
                      </a:r>
                      <a:r>
                        <a:rPr lang="ko-KR" altLang="en-US" sz="1600"/>
                        <a:t>는 </a:t>
                      </a:r>
                      <a:r>
                        <a:rPr lang="en-US" altLang="ko-KR" sz="1600"/>
                        <a:t>'abc'</a:t>
                      </a:r>
                      <a:r>
                        <a:rPr lang="ko-KR" altLang="en-US" sz="1600"/>
                        <a:t>로 끝나는 문자열 여부 반환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07690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55052786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 sz="2400" b="1">
                <a:latin typeface="+mj-ea"/>
                <a:ea typeface="+mj-ea"/>
              </a:rPr>
              <a:t>문자열 함수 </a:t>
            </a:r>
            <a:r>
              <a:rPr lang="en-US" altLang="ko-KR" sz="2400" b="1">
                <a:latin typeface="+mj-ea"/>
                <a:ea typeface="+mj-ea"/>
              </a:rPr>
              <a:t>(2/2)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6-2 </a:t>
            </a:r>
            <a:r>
              <a:rPr lang="ko-KR" altLang="en-US">
                <a:latin typeface="+mj-ea"/>
                <a:ea typeface="+mj-ea"/>
              </a:rPr>
              <a:t>문자열 응용</a:t>
            </a:r>
          </a:p>
        </p:txBody>
      </p:sp>
      <p:graphicFrame>
        <p:nvGraphicFramePr>
          <p:cNvPr id="3" name="표 5">
            <a:extLst>
              <a:ext uri="{FF2B5EF4-FFF2-40B4-BE49-F238E27FC236}">
                <a16:creationId xmlns:a16="http://schemas.microsoft.com/office/drawing/2014/main" id="{B11128CB-A7A2-414E-A05A-E5D64917BCD8}"/>
              </a:ext>
            </a:extLst>
          </p:cNvPr>
          <p:cNvGraphicFramePr>
            <a:graphicFrameLocks noGrp="1"/>
          </p:cNvGraphicFramePr>
          <p:nvPr/>
        </p:nvGraphicFramePr>
        <p:xfrm>
          <a:off x="992560" y="1432826"/>
          <a:ext cx="7740860" cy="42644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8212">
                  <a:extLst>
                    <a:ext uri="{9D8B030D-6E8A-4147-A177-3AD203B41FA5}">
                      <a16:colId xmlns:a16="http://schemas.microsoft.com/office/drawing/2014/main" val="1672480304"/>
                    </a:ext>
                  </a:extLst>
                </a:gridCol>
                <a:gridCol w="5832648">
                  <a:extLst>
                    <a:ext uri="{9D8B030D-6E8A-4147-A177-3AD203B41FA5}">
                      <a16:colId xmlns:a16="http://schemas.microsoft.com/office/drawing/2014/main" val="1640684662"/>
                    </a:ext>
                  </a:extLst>
                </a:gridCol>
              </a:tblGrid>
              <a:tr h="4513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/>
                        <a:t>함수명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/>
                        <a:t>기능</a:t>
                      </a:r>
                      <a:endParaRPr lang="en-US" altLang="ko-KR" sz="18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80677928"/>
                  </a:ext>
                </a:extLst>
              </a:tr>
              <a:tr h="4513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/>
                        <a:t>a.strip()</a:t>
                      </a:r>
                      <a:endParaRPr lang="ko-KR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좌우 공백을 없앰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9465729"/>
                  </a:ext>
                </a:extLst>
              </a:tr>
              <a:tr h="4513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/>
                        <a:t>a.rstrip()</a:t>
                      </a:r>
                      <a:endParaRPr lang="ko-KR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오른쪽 공백을 없앰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95711059"/>
                  </a:ext>
                </a:extLst>
              </a:tr>
              <a:tr h="4513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/>
                        <a:t>a.lstrip()</a:t>
                      </a:r>
                      <a:endParaRPr lang="ko-KR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왼쪽 공백을 없앰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32396966"/>
                  </a:ext>
                </a:extLst>
              </a:tr>
              <a:tr h="4513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/>
                        <a:t>a.split()</a:t>
                      </a:r>
                      <a:endParaRPr lang="ko-KR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공백을 기준으로 나눠 리스트로 반환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29873262"/>
                  </a:ext>
                </a:extLst>
              </a:tr>
              <a:tr h="4513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/>
                        <a:t>a.split('abc')</a:t>
                      </a:r>
                      <a:endParaRPr lang="ko-KR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/>
                        <a:t>abc</a:t>
                      </a:r>
                      <a:r>
                        <a:rPr lang="ko-KR" altLang="en-US" sz="1600"/>
                        <a:t>를 기준으로 나눠 리스트로 반환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09829"/>
                  </a:ext>
                </a:extLst>
              </a:tr>
              <a:tr h="4513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/>
                        <a:t>a.isdigit()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문자열이 숫자인지 여부 반환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31559502"/>
                  </a:ext>
                </a:extLst>
              </a:tr>
              <a:tr h="6539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/>
                        <a:t>a.islower()</a:t>
                      </a:r>
                      <a:endParaRPr lang="ko-KR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문자열이 소문자인지 여부 반환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06160711"/>
                  </a:ext>
                </a:extLst>
              </a:tr>
              <a:tr h="4513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/>
                        <a:t>a.isupper()</a:t>
                      </a:r>
                      <a:endParaRPr lang="ko-KR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문자열이 대문자인지 여부 반환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174056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22923341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 sz="2400" b="1">
                <a:latin typeface="+mj-ea"/>
                <a:ea typeface="+mj-ea"/>
              </a:rPr>
              <a:t>특수 문자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6-2 </a:t>
            </a:r>
            <a:r>
              <a:rPr lang="ko-KR" altLang="en-US">
                <a:latin typeface="+mj-ea"/>
                <a:ea typeface="+mj-ea"/>
              </a:rPr>
              <a:t>문자열 응용</a:t>
            </a:r>
          </a:p>
        </p:txBody>
      </p:sp>
      <p:graphicFrame>
        <p:nvGraphicFramePr>
          <p:cNvPr id="3" name="표 5">
            <a:extLst>
              <a:ext uri="{FF2B5EF4-FFF2-40B4-BE49-F238E27FC236}">
                <a16:creationId xmlns:a16="http://schemas.microsoft.com/office/drawing/2014/main" id="{B11128CB-A7A2-414E-A05A-E5D64917BCD8}"/>
              </a:ext>
            </a:extLst>
          </p:cNvPr>
          <p:cNvGraphicFramePr>
            <a:graphicFrameLocks noGrp="1"/>
          </p:cNvGraphicFramePr>
          <p:nvPr/>
        </p:nvGraphicFramePr>
        <p:xfrm>
          <a:off x="998349" y="2276872"/>
          <a:ext cx="7740859" cy="31683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6359">
                  <a:extLst>
                    <a:ext uri="{9D8B030D-6E8A-4147-A177-3AD203B41FA5}">
                      <a16:colId xmlns:a16="http://schemas.microsoft.com/office/drawing/2014/main" val="1672480304"/>
                    </a:ext>
                  </a:extLst>
                </a:gridCol>
                <a:gridCol w="2736304">
                  <a:extLst>
                    <a:ext uri="{9D8B030D-6E8A-4147-A177-3AD203B41FA5}">
                      <a16:colId xmlns:a16="http://schemas.microsoft.com/office/drawing/2014/main" val="1640684662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544476375"/>
                    </a:ext>
                  </a:extLst>
                </a:gridCol>
                <a:gridCol w="2454060">
                  <a:extLst>
                    <a:ext uri="{9D8B030D-6E8A-4147-A177-3AD203B41FA5}">
                      <a16:colId xmlns:a16="http://schemas.microsoft.com/office/drawing/2014/main" val="1244001984"/>
                    </a:ext>
                  </a:extLst>
                </a:gridCol>
              </a:tblGrid>
              <a:tr h="5280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문자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설명</a:t>
                      </a:r>
                      <a:endParaRPr lang="en-US" altLang="ko-KR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문자</a:t>
                      </a:r>
                      <a:endParaRPr lang="en-US" altLang="ko-KR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설명</a:t>
                      </a:r>
                      <a:endParaRPr lang="en-US" altLang="ko-KR" sz="1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80677928"/>
                  </a:ext>
                </a:extLst>
              </a:tr>
              <a:tr h="5280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/>
                        <a:t>\ [Enter]</a:t>
                      </a:r>
                      <a:endParaRPr lang="ko-KR" altLang="en-US" sz="1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/>
                        <a:t>다음 줄과 연속임을 표현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/>
                        <a:t>\n</a:t>
                      </a:r>
                      <a:endParaRPr lang="ko-KR" altLang="en-US" sz="1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/>
                        <a:t>줄 바꾸기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9465729"/>
                  </a:ext>
                </a:extLst>
              </a:tr>
              <a:tr h="5280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/>
                        <a:t>\\</a:t>
                      </a:r>
                      <a:endParaRPr lang="ko-KR" altLang="en-US" sz="1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/>
                        <a:t>\ </a:t>
                      </a:r>
                      <a:r>
                        <a:rPr lang="ko-KR" altLang="en-US" sz="1800"/>
                        <a:t>문자 자체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/>
                        <a:t>\t</a:t>
                      </a:r>
                      <a:endParaRPr lang="ko-KR" altLang="en-US" sz="1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/>
                        <a:t>TAB </a:t>
                      </a:r>
                      <a:r>
                        <a:rPr lang="ko-KR" altLang="en-US" sz="1800"/>
                        <a:t>키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95711059"/>
                  </a:ext>
                </a:extLst>
              </a:tr>
              <a:tr h="5280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/>
                        <a:t>\'</a:t>
                      </a:r>
                      <a:endParaRPr lang="ko-KR" altLang="en-US" sz="1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/>
                        <a:t>' </a:t>
                      </a:r>
                      <a:r>
                        <a:rPr lang="ko-KR" altLang="en-US" sz="1800"/>
                        <a:t>문자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/>
                        <a:t>\e</a:t>
                      </a:r>
                      <a:endParaRPr lang="ko-KR" altLang="en-US" sz="1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/>
                        <a:t>ESC </a:t>
                      </a:r>
                      <a:r>
                        <a:rPr lang="ko-KR" altLang="en-US" sz="1800"/>
                        <a:t>키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32396966"/>
                  </a:ext>
                </a:extLst>
              </a:tr>
              <a:tr h="5280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/>
                        <a:t>\"</a:t>
                      </a:r>
                      <a:endParaRPr lang="ko-KR" altLang="en-US" sz="1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/>
                        <a:t>" </a:t>
                      </a:r>
                      <a:r>
                        <a:rPr lang="ko-KR" altLang="en-US" sz="1800"/>
                        <a:t>문자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29873262"/>
                  </a:ext>
                </a:extLst>
              </a:tr>
              <a:tr h="5280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/>
                        <a:t>\b</a:t>
                      </a:r>
                      <a:endParaRPr lang="ko-KR" altLang="en-US" sz="1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/>
                        <a:t>백 스페이스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09829"/>
                  </a:ext>
                </a:extLst>
              </a:tr>
            </a:tbl>
          </a:graphicData>
        </a:graphic>
      </p:graphicFrame>
      <p:sp>
        <p:nvSpPr>
          <p:cNvPr id="6" name="Rectangle 8">
            <a:extLst>
              <a:ext uri="{FF2B5EF4-FFF2-40B4-BE49-F238E27FC236}">
                <a16:creationId xmlns:a16="http://schemas.microsoft.com/office/drawing/2014/main" id="{CED3D5D3-1679-437A-86F3-4A099C72D0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9379" y="1213165"/>
            <a:ext cx="5689800" cy="784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문자열을 표시할 때 백슬래시 “</a:t>
            </a:r>
            <a:r>
              <a:rPr lang="en-US" altLang="ko-KR" b="1">
                <a:latin typeface="+mj-ea"/>
                <a:ea typeface="+mj-ea"/>
              </a:rPr>
              <a:t>\” </a:t>
            </a:r>
            <a:r>
              <a:rPr lang="ko-KR" altLang="en-US" b="1">
                <a:latin typeface="+mj-ea"/>
                <a:ea typeface="+mj-ea"/>
              </a:rPr>
              <a:t>를 사용하여</a:t>
            </a:r>
          </a:p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키보드로 표시하기 어려운 문자들을 표현함</a:t>
            </a:r>
            <a:endParaRPr lang="en-US" altLang="ko-KR" b="1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698098648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 sz="2400" b="1">
                <a:latin typeface="+mj-ea"/>
                <a:ea typeface="+mj-ea"/>
              </a:rPr>
              <a:t>특수 문자의 </a:t>
            </a:r>
            <a:r>
              <a:rPr lang="en-US" altLang="ko-KR" sz="2400" b="1">
                <a:latin typeface="+mj-ea"/>
                <a:ea typeface="+mj-ea"/>
              </a:rPr>
              <a:t>print </a:t>
            </a:r>
            <a:r>
              <a:rPr lang="ko-KR" altLang="en-US" sz="2400" b="1">
                <a:latin typeface="+mj-ea"/>
                <a:ea typeface="+mj-ea"/>
              </a:rPr>
              <a:t>동작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6-2 </a:t>
            </a:r>
            <a:r>
              <a:rPr lang="ko-KR" altLang="en-US">
                <a:latin typeface="+mj-ea"/>
                <a:ea typeface="+mj-ea"/>
              </a:rPr>
              <a:t>문자열 응용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DDAC810E-7705-4AAA-8C6D-A710F585EC19}"/>
              </a:ext>
            </a:extLst>
          </p:cNvPr>
          <p:cNvGrpSpPr/>
          <p:nvPr/>
        </p:nvGrpSpPr>
        <p:grpSpPr>
          <a:xfrm>
            <a:off x="567211" y="1052736"/>
            <a:ext cx="8620913" cy="403739"/>
            <a:chOff x="704528" y="1448780"/>
            <a:chExt cx="7920880" cy="1008112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3C4D4D2-A3B2-4C59-BCB5-DDC78654871E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8A52F0A-9182-463F-84E3-E51814C9EE23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'"Isn\'t," they said.'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01434A4-4DF8-4487-99E0-D0693055E023}"/>
              </a:ext>
            </a:extLst>
          </p:cNvPr>
          <p:cNvGrpSpPr/>
          <p:nvPr/>
        </p:nvGrpSpPr>
        <p:grpSpPr>
          <a:xfrm>
            <a:off x="567211" y="1732689"/>
            <a:ext cx="8620913" cy="403739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E093DB4C-33F9-4DCF-A4E5-7B1BFAD439B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817950A2-062A-4549-A1C8-B4BD19D0F84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print('"Isn\'t," they said.')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BAF54ECE-00F5-4990-B85F-140F30D2BB03}"/>
              </a:ext>
            </a:extLst>
          </p:cNvPr>
          <p:cNvGrpSpPr/>
          <p:nvPr/>
        </p:nvGrpSpPr>
        <p:grpSpPr>
          <a:xfrm>
            <a:off x="567211" y="2412642"/>
            <a:ext cx="8620913" cy="648072"/>
            <a:chOff x="704528" y="1448780"/>
            <a:chExt cx="7920880" cy="100811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68628A60-C080-4569-B487-9EA1A8F3F5AE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CDAC338D-53B0-4CCC-9769-4CFBF86BB93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 = 'First line.\nSecond line.' 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 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D4161944-98F5-4533-B90F-B632206D4A69}"/>
              </a:ext>
            </a:extLst>
          </p:cNvPr>
          <p:cNvGrpSpPr/>
          <p:nvPr/>
        </p:nvGrpSpPr>
        <p:grpSpPr>
          <a:xfrm>
            <a:off x="567211" y="3336928"/>
            <a:ext cx="8620913" cy="648072"/>
            <a:chOff x="704528" y="1448780"/>
            <a:chExt cx="7920880" cy="1008112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C3F4A9BA-137A-4871-AE8C-1D2865E0B844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8AB325C0-7A8B-4EBE-AD72-981AC55D38D5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'First line.\nSecond line.'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print(s) </a:t>
              </a: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6EC0D4B9-FCAE-44E2-B6FB-87AA261D6104}"/>
              </a:ext>
            </a:extLst>
          </p:cNvPr>
          <p:cNvGrpSpPr/>
          <p:nvPr/>
        </p:nvGrpSpPr>
        <p:grpSpPr>
          <a:xfrm>
            <a:off x="567211" y="4261214"/>
            <a:ext cx="8620913" cy="403739"/>
            <a:chOff x="704528" y="1448780"/>
            <a:chExt cx="7920880" cy="1008112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278AF7B5-F88C-46CB-B24E-A5F3ECDD1940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BBD3C94F-BB40-47C2-91A7-0545875117CE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print('C:\some\name')</a:t>
              </a: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AE68CEC1-841E-4597-96E9-B7384202FCAE}"/>
              </a:ext>
            </a:extLst>
          </p:cNvPr>
          <p:cNvGrpSpPr/>
          <p:nvPr/>
        </p:nvGrpSpPr>
        <p:grpSpPr>
          <a:xfrm>
            <a:off x="567211" y="4941168"/>
            <a:ext cx="8620913" cy="403739"/>
            <a:chOff x="704528" y="1448780"/>
            <a:chExt cx="7920880" cy="1008112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08AF0E24-03FC-4D8A-A914-86AB24198752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25CDA693-2168-43DB-BD67-4E4BB0872D20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print(r'C:\some\name')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82187635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 sz="2400" b="1">
                <a:latin typeface="+mj-ea"/>
                <a:ea typeface="+mj-ea"/>
              </a:rPr>
              <a:t>여러 줄로 확장된 문자열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6-2 </a:t>
            </a:r>
            <a:r>
              <a:rPr lang="ko-KR" altLang="en-US">
                <a:latin typeface="+mj-ea"/>
                <a:ea typeface="+mj-ea"/>
              </a:rPr>
              <a:t>문자열 응용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DDAC810E-7705-4AAA-8C6D-A710F585EC19}"/>
              </a:ext>
            </a:extLst>
          </p:cNvPr>
          <p:cNvGrpSpPr/>
          <p:nvPr/>
        </p:nvGrpSpPr>
        <p:grpSpPr>
          <a:xfrm>
            <a:off x="567211" y="2528900"/>
            <a:ext cx="8620913" cy="1692188"/>
            <a:chOff x="704528" y="1448780"/>
            <a:chExt cx="7920880" cy="1008112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3C4D4D2-A3B2-4C59-BCB5-DDC78654871E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8A52F0A-9182-463F-84E3-E51814C9EE23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print("""\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Usage: thingy [OPTIONS]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-h                        Display this usage message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-H hostname               Hostname to connect to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""")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5E99EC2-22B3-4957-A782-B6C937FA8717}"/>
              </a:ext>
            </a:extLst>
          </p:cNvPr>
          <p:cNvSpPr txBox="1"/>
          <p:nvPr/>
        </p:nvSpPr>
        <p:spPr>
          <a:xfrm>
            <a:off x="567211" y="908720"/>
            <a:ext cx="834715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latin typeface="Consolas" panose="020B0609020204030204" pitchFamily="49" charset="0"/>
              </a:rPr>
              <a:t>문자열 리터럴은 여러 줄로 확장될 수 있다</a:t>
            </a:r>
            <a:r>
              <a:rPr lang="en-US" altLang="ko-KR">
                <a:latin typeface="Consolas" panose="020B0609020204030204" pitchFamily="49" charset="0"/>
              </a:rPr>
              <a:t>. </a:t>
            </a:r>
          </a:p>
          <a:p>
            <a:pPr algn="l"/>
            <a:r>
              <a:rPr lang="ko-KR" altLang="en-US">
                <a:latin typeface="Consolas" panose="020B0609020204030204" pitchFamily="49" charset="0"/>
              </a:rPr>
              <a:t>한 가지 방법은 삼중 따옴표를 사용하는 것이다</a:t>
            </a:r>
            <a:r>
              <a:rPr lang="en-US" altLang="ko-KR">
                <a:latin typeface="Consolas" panose="020B0609020204030204" pitchFamily="49" charset="0"/>
              </a:rPr>
              <a:t>.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"""...""" </a:t>
            </a:r>
            <a:r>
              <a:rPr lang="ko-KR" altLang="en-US">
                <a:latin typeface="Consolas" panose="020B0609020204030204" pitchFamily="49" charset="0"/>
              </a:rPr>
              <a:t>또는 </a:t>
            </a:r>
            <a:r>
              <a:rPr lang="en-US" altLang="ko-KR">
                <a:latin typeface="Consolas" panose="020B0609020204030204" pitchFamily="49" charset="0"/>
              </a:rPr>
              <a:t>'''...''' </a:t>
            </a:r>
            <a:r>
              <a:rPr lang="ko-KR" altLang="en-US">
                <a:latin typeface="Consolas" panose="020B0609020204030204" pitchFamily="49" charset="0"/>
              </a:rPr>
              <a:t>줄 넘김 문자는 자동으로 문자열에 포함된다</a:t>
            </a:r>
            <a:r>
              <a:rPr lang="en-US" altLang="ko-KR">
                <a:latin typeface="Consolas" panose="020B0609020204030204" pitchFamily="49" charset="0"/>
              </a:rPr>
              <a:t>. </a:t>
            </a:r>
          </a:p>
          <a:p>
            <a:pPr algn="l"/>
            <a:r>
              <a:rPr lang="ko-KR" altLang="en-US">
                <a:latin typeface="Consolas" panose="020B0609020204030204" pitchFamily="49" charset="0"/>
              </a:rPr>
              <a:t>하지만 줄 끝에 </a:t>
            </a:r>
            <a:r>
              <a:rPr lang="en-US" altLang="ko-KR">
                <a:latin typeface="Consolas" panose="020B0609020204030204" pitchFamily="49" charset="0"/>
              </a:rPr>
              <a:t>\ </a:t>
            </a:r>
            <a:r>
              <a:rPr lang="ko-KR" altLang="en-US">
                <a:latin typeface="Consolas" panose="020B0609020204030204" pitchFamily="49" charset="0"/>
              </a:rPr>
              <a:t>를 붙여 이를 방지할 수도 있다</a:t>
            </a:r>
            <a:r>
              <a:rPr lang="en-US" altLang="ko-KR">
                <a:latin typeface="Consolas" panose="020B0609020204030204" pitchFamily="49" charset="0"/>
              </a:rPr>
              <a:t>. </a:t>
            </a:r>
          </a:p>
          <a:p>
            <a:pPr algn="l"/>
            <a:r>
              <a:rPr lang="ko-KR" altLang="en-US">
                <a:latin typeface="Consolas" panose="020B0609020204030204" pitchFamily="49" charset="0"/>
              </a:rPr>
              <a:t>다음 예</a:t>
            </a:r>
            <a:r>
              <a:rPr lang="en-US" altLang="ko-KR">
                <a:latin typeface="Consolas" panose="020B0609020204030204" pitchFamily="49" charset="0"/>
              </a:rPr>
              <a:t>: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6989824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/>
              <a:t>연속된 문자열 처리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6-2 </a:t>
            </a:r>
            <a:r>
              <a:rPr lang="ko-KR" altLang="en-US">
                <a:latin typeface="+mj-ea"/>
                <a:ea typeface="+mj-ea"/>
              </a:rPr>
              <a:t>문자열 응용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DDAC810E-7705-4AAA-8C6D-A710F585EC19}"/>
              </a:ext>
            </a:extLst>
          </p:cNvPr>
          <p:cNvGrpSpPr/>
          <p:nvPr/>
        </p:nvGrpSpPr>
        <p:grpSpPr>
          <a:xfrm>
            <a:off x="567211" y="1736812"/>
            <a:ext cx="8620913" cy="468052"/>
            <a:chOff x="704528" y="1448780"/>
            <a:chExt cx="7920880" cy="1008112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3C4D4D2-A3B2-4C59-BCB5-DDC78654871E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8A52F0A-9182-463F-84E3-E51814C9EE23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'Py' 'thon'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5E99EC2-22B3-4957-A782-B6C937FA8717}"/>
              </a:ext>
            </a:extLst>
          </p:cNvPr>
          <p:cNvSpPr txBox="1"/>
          <p:nvPr/>
        </p:nvSpPr>
        <p:spPr>
          <a:xfrm>
            <a:off x="567211" y="908720"/>
            <a:ext cx="71400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latin typeface="Consolas" panose="020B0609020204030204" pitchFamily="49" charset="0"/>
              </a:rPr>
              <a:t>두 개 이상의 문자열 리터럴 </a:t>
            </a:r>
            <a:r>
              <a:rPr lang="en-US" altLang="ko-KR">
                <a:latin typeface="Consolas" panose="020B0609020204030204" pitchFamily="49" charset="0"/>
              </a:rPr>
              <a:t>(</a:t>
            </a:r>
            <a:r>
              <a:rPr lang="ko-KR" altLang="en-US">
                <a:latin typeface="Consolas" panose="020B0609020204030204" pitchFamily="49" charset="0"/>
              </a:rPr>
              <a:t>즉</a:t>
            </a:r>
            <a:r>
              <a:rPr lang="en-US" altLang="ko-KR">
                <a:latin typeface="Consolas" panose="020B0609020204030204" pitchFamily="49" charset="0"/>
              </a:rPr>
              <a:t>, </a:t>
            </a:r>
            <a:r>
              <a:rPr lang="ko-KR" altLang="en-US">
                <a:latin typeface="Consolas" panose="020B0609020204030204" pitchFamily="49" charset="0"/>
              </a:rPr>
              <a:t>따옴표로 둘러싸인 것들</a:t>
            </a:r>
            <a:r>
              <a:rPr lang="en-US" altLang="ko-KR">
                <a:latin typeface="Consolas" panose="020B0609020204030204" pitchFamily="49" charset="0"/>
              </a:rPr>
              <a:t>) </a:t>
            </a:r>
            <a:r>
              <a:rPr lang="ko-KR" altLang="en-US">
                <a:latin typeface="Consolas" panose="020B0609020204030204" pitchFamily="49" charset="0"/>
              </a:rPr>
              <a:t>가 </a:t>
            </a:r>
            <a:endParaRPr lang="en-US" altLang="ko-KR">
              <a:latin typeface="Consolas" panose="020B0609020204030204" pitchFamily="49" charset="0"/>
            </a:endParaRPr>
          </a:p>
          <a:p>
            <a:pPr algn="l"/>
            <a:r>
              <a:rPr lang="ko-KR" altLang="en-US">
                <a:latin typeface="Consolas" panose="020B0609020204030204" pitchFamily="49" charset="0"/>
              </a:rPr>
              <a:t>연속해서 나타나면 자동으로 이어 붙여진다</a:t>
            </a:r>
            <a:r>
              <a:rPr lang="en-US" altLang="ko-KR">
                <a:latin typeface="Consolas" panose="020B0609020204030204" pitchFamily="49" charset="0"/>
              </a:rPr>
              <a:t>.</a:t>
            </a:r>
            <a:endParaRPr lang="ko-KR" altLang="en-US">
              <a:latin typeface="Consolas" panose="020B0609020204030204" pitchFamily="49" charset="0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5D995FC-A5E7-4E93-8FB9-765D755E7875}"/>
              </a:ext>
            </a:extLst>
          </p:cNvPr>
          <p:cNvGrpSpPr/>
          <p:nvPr/>
        </p:nvGrpSpPr>
        <p:grpSpPr>
          <a:xfrm>
            <a:off x="567211" y="3104964"/>
            <a:ext cx="8620913" cy="1044116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5FD099B-2A79-49E9-AC8A-4C0182D2FA4C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9B6E9ACD-1260-4885-B6B9-B7497E878DBC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text = ('Put several strings within parentheses '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'to have them joined together.')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text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6D3031C8-9F9C-4074-95C3-3FE7DEEACD75}"/>
              </a:ext>
            </a:extLst>
          </p:cNvPr>
          <p:cNvSpPr txBox="1"/>
          <p:nvPr/>
        </p:nvSpPr>
        <p:spPr>
          <a:xfrm>
            <a:off x="567211" y="2636912"/>
            <a:ext cx="6529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b="0" i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이 기능은 긴 문자열을 쪼개고자 할 때 특별히 쓸모 있다</a:t>
            </a:r>
            <a:r>
              <a:rPr lang="en-US" altLang="ko-KR">
                <a:solidFill>
                  <a:srgbClr val="222222"/>
                </a:solidFill>
                <a:latin typeface="Consolas" panose="020B0609020204030204" pitchFamily="49" charset="0"/>
              </a:rPr>
              <a:t>.</a:t>
            </a:r>
            <a:endParaRPr lang="ko-KR" altLang="en-US">
              <a:latin typeface="Consolas" panose="020B0609020204030204" pitchFamily="49" charset="0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1127AB7D-CAB1-4BB1-8B93-07E1ECDF5CF8}"/>
              </a:ext>
            </a:extLst>
          </p:cNvPr>
          <p:cNvGrpSpPr/>
          <p:nvPr/>
        </p:nvGrpSpPr>
        <p:grpSpPr>
          <a:xfrm>
            <a:off x="567524" y="5085184"/>
            <a:ext cx="8620913" cy="648072"/>
            <a:chOff x="704528" y="1448780"/>
            <a:chExt cx="7920880" cy="1008112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3505037F-EA42-47E7-A5B2-C649AF92E1C4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97C70323-5ACB-4804-8ED7-9C522801A0C0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prefix = 'Py'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prefix 'thon'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6723797A-083A-46CE-A979-8BA47C89688A}"/>
              </a:ext>
            </a:extLst>
          </p:cNvPr>
          <p:cNvSpPr txBox="1"/>
          <p:nvPr/>
        </p:nvSpPr>
        <p:spPr>
          <a:xfrm>
            <a:off x="567524" y="4617132"/>
            <a:ext cx="8887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b="0" i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이것은 오직 두 개의 리터럴에만 적용될 뿐 변수나 표현식에는 해당하지 않는다</a:t>
            </a:r>
            <a:r>
              <a:rPr lang="en-US" altLang="ko-KR" b="0" i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.</a:t>
            </a:r>
            <a:endParaRPr lang="ko-KR" altLang="en-US">
              <a:latin typeface="Consolas" panose="020B0609020204030204" pitchFamily="49" charset="0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0ED90BE2-DD28-484F-97FE-F1945E910C14}"/>
              </a:ext>
            </a:extLst>
          </p:cNvPr>
          <p:cNvGrpSpPr/>
          <p:nvPr/>
        </p:nvGrpSpPr>
        <p:grpSpPr>
          <a:xfrm>
            <a:off x="572002" y="5913276"/>
            <a:ext cx="8620913" cy="396044"/>
            <a:chOff x="704528" y="1448780"/>
            <a:chExt cx="7920880" cy="1008112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A8F8E7EB-01C2-40AE-9243-1B2128C1B64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C0F82483-5FD0-4C7D-ABAF-7F1E7534D5A7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('un' * 3) 'ium'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88309671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 sz="2400" b="1">
                <a:latin typeface="+mj-ea"/>
                <a:ea typeface="+mj-ea"/>
              </a:rPr>
              <a:t>딕셔너리 출력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6-3 </a:t>
            </a:r>
            <a:r>
              <a:rPr lang="ko-KR" altLang="en-US">
                <a:latin typeface="+mj-ea"/>
                <a:ea typeface="+mj-ea"/>
              </a:rPr>
              <a:t>딕셔너리 응용 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DDAC810E-7705-4AAA-8C6D-A710F585EC19}"/>
              </a:ext>
            </a:extLst>
          </p:cNvPr>
          <p:cNvGrpSpPr/>
          <p:nvPr/>
        </p:nvGrpSpPr>
        <p:grpSpPr>
          <a:xfrm>
            <a:off x="567211" y="1350060"/>
            <a:ext cx="8620913" cy="926812"/>
            <a:chOff x="704528" y="1448780"/>
            <a:chExt cx="7920880" cy="1008112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3C4D4D2-A3B2-4C59-BCB5-DDC78654871E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8A52F0A-9182-463F-84E3-E51814C9EE23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a-DK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x = {'a': 10, 'b':20, 'c':30, 'd':40}</a:t>
              </a:r>
            </a:p>
            <a:p>
              <a:r>
                <a:rPr lang="da-DK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for i in x:</a:t>
              </a:r>
            </a:p>
            <a:p>
              <a:r>
                <a:rPr lang="da-DK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print(i, end=' ')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5E99EC2-22B3-4957-A782-B6C937FA8717}"/>
              </a:ext>
            </a:extLst>
          </p:cNvPr>
          <p:cNvSpPr txBox="1"/>
          <p:nvPr/>
        </p:nvSpPr>
        <p:spPr>
          <a:xfrm>
            <a:off x="567211" y="908720"/>
            <a:ext cx="2053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latin typeface="Consolas" panose="020B0609020204030204" pitchFamily="49" charset="0"/>
              </a:rPr>
              <a:t>딕셔너리 키 출력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5D995FC-A5E7-4E93-8FB9-765D755E7875}"/>
              </a:ext>
            </a:extLst>
          </p:cNvPr>
          <p:cNvGrpSpPr/>
          <p:nvPr/>
        </p:nvGrpSpPr>
        <p:grpSpPr>
          <a:xfrm>
            <a:off x="567211" y="3104964"/>
            <a:ext cx="8620913" cy="1044116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5FD099B-2A79-49E9-AC8A-4C0182D2FA4C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9B6E9ACD-1260-4885-B6B9-B7497E878DBC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x = {'a': 10, 'b':20, 'c':30, 'd':40}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for key, value in x.items():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print(key, value)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6D3031C8-9F9C-4074-95C3-3FE7DEEACD75}"/>
              </a:ext>
            </a:extLst>
          </p:cNvPr>
          <p:cNvSpPr txBox="1"/>
          <p:nvPr/>
        </p:nvSpPr>
        <p:spPr>
          <a:xfrm>
            <a:off x="567211" y="2636912"/>
            <a:ext cx="2537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b="0" i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딕셔너리 키</a:t>
            </a:r>
            <a:r>
              <a:rPr lang="en-US" altLang="ko-KR" b="0" i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b="0" i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값 출력</a:t>
            </a:r>
            <a:endParaRPr lang="ko-KR" altLang="en-US">
              <a:latin typeface="Consolas" panose="020B0609020204030204" pitchFamily="49" charset="0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1127AB7D-CAB1-4BB1-8B93-07E1ECDF5CF8}"/>
              </a:ext>
            </a:extLst>
          </p:cNvPr>
          <p:cNvGrpSpPr/>
          <p:nvPr/>
        </p:nvGrpSpPr>
        <p:grpSpPr>
          <a:xfrm>
            <a:off x="567524" y="5085184"/>
            <a:ext cx="8620913" cy="1116124"/>
            <a:chOff x="704528" y="1448780"/>
            <a:chExt cx="7920880" cy="1008112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3505037F-EA42-47E7-A5B2-C649AF92E1C4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97C70323-5ACB-4804-8ED7-9C522801A0C0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x = {'a': 10, 'b':20, 'c':30, 'd':40}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for key in x.keys():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print(key)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6723797A-083A-46CE-A979-8BA47C89688A}"/>
              </a:ext>
            </a:extLst>
          </p:cNvPr>
          <p:cNvSpPr txBox="1"/>
          <p:nvPr/>
        </p:nvSpPr>
        <p:spPr>
          <a:xfrm>
            <a:off x="567524" y="4617132"/>
            <a:ext cx="2284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b="0" i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딕셔너리 값만 출력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0061684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 sz="2400" b="1">
                <a:latin typeface="+mj-ea"/>
                <a:ea typeface="+mj-ea"/>
              </a:rPr>
              <a:t>딕셔너리 </a:t>
            </a:r>
            <a:r>
              <a:rPr lang="ko-KR" altLang="en-US"/>
              <a:t>표현식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6-3 </a:t>
            </a:r>
            <a:r>
              <a:rPr lang="ko-KR" altLang="en-US">
                <a:latin typeface="+mj-ea"/>
                <a:ea typeface="+mj-ea"/>
              </a:rPr>
              <a:t>딕셔너리 응용 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DDAC810E-7705-4AAA-8C6D-A710F585EC19}"/>
              </a:ext>
            </a:extLst>
          </p:cNvPr>
          <p:cNvGrpSpPr/>
          <p:nvPr/>
        </p:nvGrpSpPr>
        <p:grpSpPr>
          <a:xfrm>
            <a:off x="567211" y="1350060"/>
            <a:ext cx="8620913" cy="1286852"/>
            <a:chOff x="704528" y="1448780"/>
            <a:chExt cx="7920880" cy="1008112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3C4D4D2-A3B2-4C59-BCB5-DDC78654871E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8A52F0A-9182-463F-84E3-E51814C9EE23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keys = ['a', 'b', 'c', 'd']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values = [10, 20, 30 ,40]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x = {key: value for key, value in zip(keys,values)}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x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5E99EC2-22B3-4957-A782-B6C937FA8717}"/>
              </a:ext>
            </a:extLst>
          </p:cNvPr>
          <p:cNvSpPr txBox="1"/>
          <p:nvPr/>
        </p:nvSpPr>
        <p:spPr>
          <a:xfrm>
            <a:off x="567211" y="908720"/>
            <a:ext cx="4384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latin typeface="Consolas" panose="020B0609020204030204" pitchFamily="49" charset="0"/>
              </a:rPr>
              <a:t>리스트를 이용한 딕셔너리 컴프리헨션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D3031C8-9F9C-4074-95C3-3FE7DEEACD75}"/>
              </a:ext>
            </a:extLst>
          </p:cNvPr>
          <p:cNvSpPr txBox="1"/>
          <p:nvPr/>
        </p:nvSpPr>
        <p:spPr>
          <a:xfrm>
            <a:off x="567211" y="3041065"/>
            <a:ext cx="2433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b="0" i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키</a:t>
            </a:r>
            <a:r>
              <a:rPr lang="en-US" altLang="ko-KR" b="0" i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b="0" i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값  자리 바꾸기</a:t>
            </a:r>
            <a:endParaRPr lang="ko-KR" altLang="en-US">
              <a:latin typeface="Consolas" panose="020B0609020204030204" pitchFamily="49" charset="0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1127AB7D-CAB1-4BB1-8B93-07E1ECDF5CF8}"/>
              </a:ext>
            </a:extLst>
          </p:cNvPr>
          <p:cNvGrpSpPr/>
          <p:nvPr/>
        </p:nvGrpSpPr>
        <p:grpSpPr>
          <a:xfrm>
            <a:off x="567211" y="3447603"/>
            <a:ext cx="8620913" cy="701477"/>
            <a:chOff x="704528" y="1448780"/>
            <a:chExt cx="7920880" cy="1008112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3505037F-EA42-47E7-A5B2-C649AF92E1C4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97C70323-5ACB-4804-8ED7-9C522801A0C0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y = { value: key for key, value in x.items() }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y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C4871779-7572-4A70-8026-546A67A674F5}"/>
              </a:ext>
            </a:extLst>
          </p:cNvPr>
          <p:cNvSpPr txBox="1"/>
          <p:nvPr/>
        </p:nvSpPr>
        <p:spPr>
          <a:xfrm>
            <a:off x="567211" y="4534630"/>
            <a:ext cx="3587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rgbClr val="222222"/>
                </a:solidFill>
                <a:latin typeface="Consolas" panose="020B0609020204030204" pitchFamily="49" charset="0"/>
              </a:rPr>
              <a:t>표현식에서 </a:t>
            </a:r>
            <a:r>
              <a:rPr lang="en-US" altLang="ko-KR">
                <a:solidFill>
                  <a:srgbClr val="222222"/>
                </a:solidFill>
                <a:latin typeface="Consolas" panose="020B0609020204030204" pitchFamily="49" charset="0"/>
              </a:rPr>
              <a:t>if </a:t>
            </a:r>
            <a:r>
              <a:rPr lang="ko-KR" altLang="en-US">
                <a:solidFill>
                  <a:srgbClr val="222222"/>
                </a:solidFill>
                <a:latin typeface="Consolas" panose="020B0609020204030204" pitchFamily="49" charset="0"/>
              </a:rPr>
              <a:t>조건문 사용하기</a:t>
            </a:r>
            <a:endParaRPr lang="ko-KR" altLang="en-US">
              <a:latin typeface="Consolas" panose="020B0609020204030204" pitchFamily="49" charset="0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7572D408-0212-4BAF-A882-BA14E0910B24}"/>
              </a:ext>
            </a:extLst>
          </p:cNvPr>
          <p:cNvGrpSpPr/>
          <p:nvPr/>
        </p:nvGrpSpPr>
        <p:grpSpPr>
          <a:xfrm>
            <a:off x="567211" y="4941168"/>
            <a:ext cx="8620913" cy="1116124"/>
            <a:chOff x="704528" y="1448780"/>
            <a:chExt cx="7920880" cy="1008112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B0D66C1A-3D62-4FCF-9102-D15694A6EC04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BE4592E7-6263-4F12-A662-FBA25209E237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x = {'a': 10, 'b': 20, 'c': 30, 'd': 40}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x = {key: value for key, value in x.items() if value !=20 }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x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21415984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 sz="2400" b="1">
                <a:latin typeface="+mj-ea"/>
                <a:ea typeface="+mj-ea"/>
              </a:rPr>
              <a:t>중첩된 딕셔너리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6-3 </a:t>
            </a:r>
            <a:r>
              <a:rPr lang="ko-KR" altLang="en-US">
                <a:latin typeface="+mj-ea"/>
                <a:ea typeface="+mj-ea"/>
              </a:rPr>
              <a:t>딕셔너리 응용 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DDAC810E-7705-4AAA-8C6D-A710F585EC19}"/>
              </a:ext>
            </a:extLst>
          </p:cNvPr>
          <p:cNvGrpSpPr/>
          <p:nvPr/>
        </p:nvGrpSpPr>
        <p:grpSpPr>
          <a:xfrm>
            <a:off x="562171" y="872716"/>
            <a:ext cx="8620913" cy="3060340"/>
            <a:chOff x="704528" y="1448780"/>
            <a:chExt cx="7920880" cy="1008112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3C4D4D2-A3B2-4C59-BCB5-DDC78654871E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8A52F0A-9182-463F-84E3-E51814C9EE23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planet = {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'Earth' : {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'mean_radius' : 6371.0,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'orbital_perioid' : 365.2422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},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'Mars' : {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'mean_radius' : 3389.5,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'orbital_perioid' : 686.9600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}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}</a:t>
              </a: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7572D408-0212-4BAF-A882-BA14E0910B24}"/>
              </a:ext>
            </a:extLst>
          </p:cNvPr>
          <p:cNvGrpSpPr/>
          <p:nvPr/>
        </p:nvGrpSpPr>
        <p:grpSpPr>
          <a:xfrm>
            <a:off x="562171" y="4147530"/>
            <a:ext cx="8620913" cy="432048"/>
            <a:chOff x="704528" y="1448780"/>
            <a:chExt cx="7920880" cy="1008112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B0D66C1A-3D62-4FCF-9102-D15694A6EC04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BE4592E7-6263-4F12-A662-FBA25209E237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print(planet)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094A6662-FAD2-4F3E-B896-07AFA15BEC23}"/>
              </a:ext>
            </a:extLst>
          </p:cNvPr>
          <p:cNvGrpSpPr/>
          <p:nvPr/>
        </p:nvGrpSpPr>
        <p:grpSpPr>
          <a:xfrm>
            <a:off x="562171" y="4794052"/>
            <a:ext cx="8620913" cy="432048"/>
            <a:chOff x="704528" y="1448780"/>
            <a:chExt cx="7920880" cy="1008112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80E60DE1-B103-4097-8F6A-2DF80AE0586C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B70382FD-4D37-424E-A432-C06167D7332E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print(planet['Earth'])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3D587593-060D-44DA-94F4-2B69065DF153}"/>
              </a:ext>
            </a:extLst>
          </p:cNvPr>
          <p:cNvGrpSpPr/>
          <p:nvPr/>
        </p:nvGrpSpPr>
        <p:grpSpPr>
          <a:xfrm>
            <a:off x="562171" y="5440574"/>
            <a:ext cx="8620913" cy="432048"/>
            <a:chOff x="704528" y="1448780"/>
            <a:chExt cx="7920880" cy="1008112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492687F0-A348-4E0E-9F00-B260A11A6124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8FF24DEA-D32C-42E2-9A4E-7C82E2C1BE0A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print(planet['Earth']['mean_radius'])</a:t>
              </a: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336B9B35-E798-49CB-AEB8-9B9DC57942E7}"/>
              </a:ext>
            </a:extLst>
          </p:cNvPr>
          <p:cNvGrpSpPr/>
          <p:nvPr/>
        </p:nvGrpSpPr>
        <p:grpSpPr>
          <a:xfrm>
            <a:off x="562171" y="6087095"/>
            <a:ext cx="8620913" cy="432048"/>
            <a:chOff x="704528" y="1448780"/>
            <a:chExt cx="7920880" cy="1008112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51F1E7B6-39DA-4330-86E5-BF798B32E7E0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552172D6-BA9C-420C-93E6-266A2E1BB53A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planet['Earth']['orbital_perioid'] = 365.25641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972619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들여쓰기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2-1 </a:t>
            </a:r>
            <a:r>
              <a:rPr lang="ko-KR" altLang="en-US">
                <a:latin typeface="+mj-ea"/>
                <a:ea typeface="+mj-ea"/>
              </a:rPr>
              <a:t>기본 문법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A77DEEC-3361-4A45-94FE-FD5ECBAB56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8504" y="1052817"/>
            <a:ext cx="784887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파이썬은 들여 쓰기 자체가 문법이다</a:t>
            </a:r>
            <a:r>
              <a:rPr lang="en-US" altLang="ko-KR" b="1">
                <a:latin typeface="+mj-ea"/>
                <a:ea typeface="+mj-ea"/>
              </a:rPr>
              <a:t>. </a:t>
            </a:r>
            <a:endParaRPr lang="ko-KR" altLang="en-US" b="1">
              <a:latin typeface="+mj-ea"/>
              <a:ea typeface="+mj-ea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26D6446-44A9-4A3A-B42E-7E2D02FC15F0}"/>
              </a:ext>
            </a:extLst>
          </p:cNvPr>
          <p:cNvGrpSpPr/>
          <p:nvPr/>
        </p:nvGrpSpPr>
        <p:grpSpPr>
          <a:xfrm>
            <a:off x="704528" y="1448780"/>
            <a:ext cx="8460940" cy="1116124"/>
            <a:chOff x="704528" y="1448780"/>
            <a:chExt cx="7920880" cy="1008112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726688F3-11B1-4BDD-8700-E5F053580D79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726C0269-093B-4C05-85E3-9E9A8224A954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=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if a == 10 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print("a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는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10 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입니다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.")</a:t>
              </a:r>
            </a:p>
          </p:txBody>
        </p:sp>
      </p:grpSp>
      <p:sp>
        <p:nvSpPr>
          <p:cNvPr id="19" name="Rectangle 8">
            <a:extLst>
              <a:ext uri="{FF2B5EF4-FFF2-40B4-BE49-F238E27FC236}">
                <a16:creationId xmlns:a16="http://schemas.microsoft.com/office/drawing/2014/main" id="{69B89C86-2FBB-4564-9D74-EDC6432B49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0801" y="5242280"/>
            <a:ext cx="7848872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파이썬은 공백</a:t>
            </a:r>
            <a:r>
              <a:rPr lang="en-US" altLang="ko-KR" b="1">
                <a:latin typeface="+mj-ea"/>
                <a:ea typeface="+mj-ea"/>
              </a:rPr>
              <a:t>2</a:t>
            </a:r>
            <a:r>
              <a:rPr lang="ko-KR" altLang="en-US" b="1">
                <a:latin typeface="+mj-ea"/>
                <a:ea typeface="+mj-ea"/>
              </a:rPr>
              <a:t>칸</a:t>
            </a:r>
            <a:r>
              <a:rPr lang="en-US" altLang="ko-KR" b="1">
                <a:latin typeface="+mj-ea"/>
                <a:ea typeface="+mj-ea"/>
              </a:rPr>
              <a:t>, </a:t>
            </a:r>
            <a:r>
              <a:rPr lang="ko-KR" altLang="en-US" b="1">
                <a:latin typeface="+mj-ea"/>
                <a:ea typeface="+mj-ea"/>
              </a:rPr>
              <a:t>공백 </a:t>
            </a:r>
            <a:r>
              <a:rPr lang="en-US" altLang="ko-KR" b="1">
                <a:latin typeface="+mj-ea"/>
                <a:ea typeface="+mj-ea"/>
              </a:rPr>
              <a:t>4</a:t>
            </a:r>
            <a:r>
              <a:rPr lang="ko-KR" altLang="en-US" b="1">
                <a:latin typeface="+mj-ea"/>
                <a:ea typeface="+mj-ea"/>
              </a:rPr>
              <a:t>칸</a:t>
            </a:r>
            <a:r>
              <a:rPr lang="en-US" altLang="ko-KR" b="1">
                <a:latin typeface="+mj-ea"/>
                <a:ea typeface="+mj-ea"/>
              </a:rPr>
              <a:t>, </a:t>
            </a:r>
            <a:r>
              <a:rPr lang="ko-KR" altLang="en-US" b="1">
                <a:latin typeface="+mj-ea"/>
                <a:ea typeface="+mj-ea"/>
              </a:rPr>
              <a:t>탭 문자 등을 각각 사용해도 동작이 잘 된다</a:t>
            </a:r>
            <a:r>
              <a:rPr lang="en-US" altLang="ko-KR" b="1">
                <a:latin typeface="+mj-ea"/>
                <a:ea typeface="+mj-ea"/>
              </a:rPr>
              <a:t>.</a:t>
            </a:r>
          </a:p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하지만</a:t>
            </a:r>
            <a:endParaRPr lang="en-US" altLang="ko-KR" b="1">
              <a:latin typeface="+mj-ea"/>
              <a:ea typeface="+mj-ea"/>
            </a:endParaRPr>
          </a:p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파이썬 코딩 스타일 가이드</a:t>
            </a:r>
            <a:r>
              <a:rPr lang="en-US" altLang="ko-KR" b="1">
                <a:latin typeface="+mj-ea"/>
                <a:ea typeface="+mj-ea"/>
              </a:rPr>
              <a:t>(PEP 8)</a:t>
            </a:r>
            <a:r>
              <a:rPr lang="ko-KR" altLang="en-US" b="1">
                <a:latin typeface="+mj-ea"/>
                <a:ea typeface="+mj-ea"/>
              </a:rPr>
              <a:t>에서는 공백 </a:t>
            </a:r>
            <a:r>
              <a:rPr lang="en-US" altLang="ko-KR" b="1">
                <a:latin typeface="+mj-ea"/>
                <a:ea typeface="+mj-ea"/>
              </a:rPr>
              <a:t>4</a:t>
            </a:r>
            <a:r>
              <a:rPr lang="ko-KR" altLang="en-US" b="1">
                <a:latin typeface="+mj-ea"/>
                <a:ea typeface="+mj-ea"/>
              </a:rPr>
              <a:t>칸으로 규정하고 있다</a:t>
            </a:r>
            <a:r>
              <a:rPr lang="en-US" altLang="ko-KR" b="1">
                <a:latin typeface="+mj-ea"/>
                <a:ea typeface="+mj-ea"/>
              </a:rPr>
              <a:t>. </a:t>
            </a:r>
            <a:endParaRPr lang="ko-KR" altLang="en-US" b="1">
              <a:latin typeface="+mj-ea"/>
              <a:ea typeface="+mj-ea"/>
            </a:endParaRPr>
          </a:p>
        </p:txBody>
      </p:sp>
      <p:sp>
        <p:nvSpPr>
          <p:cNvPr id="27" name="Rectangle 8">
            <a:extLst>
              <a:ext uri="{FF2B5EF4-FFF2-40B4-BE49-F238E27FC236}">
                <a16:creationId xmlns:a16="http://schemas.microsoft.com/office/drawing/2014/main" id="{CBFE3641-AB29-48A9-A673-88280D1EDD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8504" y="3068960"/>
            <a:ext cx="784887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올바른 코드는 아래와 같다</a:t>
            </a:r>
            <a:r>
              <a:rPr lang="en-US" altLang="ko-KR" b="1">
                <a:latin typeface="+mj-ea"/>
                <a:ea typeface="+mj-ea"/>
              </a:rPr>
              <a:t>.</a:t>
            </a:r>
            <a:endParaRPr lang="ko-KR" altLang="en-US" b="1">
              <a:latin typeface="+mj-ea"/>
              <a:ea typeface="+mj-ea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5BFAE576-146D-427E-A1E1-F52154B52DA7}"/>
              </a:ext>
            </a:extLst>
          </p:cNvPr>
          <p:cNvGrpSpPr/>
          <p:nvPr/>
        </p:nvGrpSpPr>
        <p:grpSpPr>
          <a:xfrm>
            <a:off x="722530" y="3487929"/>
            <a:ext cx="8460940" cy="1116124"/>
            <a:chOff x="704528" y="1448780"/>
            <a:chExt cx="7920880" cy="1008112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F9C5D844-FF6B-4F4C-A02F-C64879A00812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37ECB6F5-A02C-464A-9F62-E8C25DBE6554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=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if a == 10 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˽˽˽˽print("a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는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10 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입니다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.")</a:t>
              </a:r>
            </a:p>
          </p:txBody>
        </p:sp>
      </p:grp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7434EDBF-E67C-405A-8822-6AB05E2BB2CF}"/>
              </a:ext>
            </a:extLst>
          </p:cNvPr>
          <p:cNvSpPr/>
          <p:nvPr/>
        </p:nvSpPr>
        <p:spPr>
          <a:xfrm>
            <a:off x="853362" y="4221088"/>
            <a:ext cx="548242" cy="274400"/>
          </a:xfrm>
          <a:prstGeom prst="round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2B2EC3-8E63-405D-9DD2-6CBF42DEE925}"/>
              </a:ext>
            </a:extLst>
          </p:cNvPr>
          <p:cNvSpPr txBox="1"/>
          <p:nvPr/>
        </p:nvSpPr>
        <p:spPr>
          <a:xfrm>
            <a:off x="1460612" y="4725144"/>
            <a:ext cx="13083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>
                <a:solidFill>
                  <a:srgbClr val="FF0000"/>
                </a:solidFill>
              </a:rPr>
              <a:t>들여쓰기 공백 </a:t>
            </a:r>
            <a:r>
              <a:rPr lang="en-US" altLang="ko-KR" sz="1100">
                <a:solidFill>
                  <a:srgbClr val="FF0000"/>
                </a:solidFill>
              </a:rPr>
              <a:t>4</a:t>
            </a:r>
            <a:r>
              <a:rPr lang="ko-KR" altLang="en-US" sz="1100">
                <a:solidFill>
                  <a:srgbClr val="FF0000"/>
                </a:solidFill>
              </a:rPr>
              <a:t>칸</a:t>
            </a:r>
          </a:p>
        </p:txBody>
      </p:sp>
      <p:cxnSp>
        <p:nvCxnSpPr>
          <p:cNvPr id="14" name="연결선: 구부러짐 13">
            <a:extLst>
              <a:ext uri="{FF2B5EF4-FFF2-40B4-BE49-F238E27FC236}">
                <a16:creationId xmlns:a16="http://schemas.microsoft.com/office/drawing/2014/main" id="{89BB79CA-0CA8-4092-AB1F-1B1A95FCA357}"/>
              </a:ext>
            </a:extLst>
          </p:cNvPr>
          <p:cNvCxnSpPr>
            <a:stCxn id="8" idx="1"/>
            <a:endCxn id="7" idx="2"/>
          </p:cNvCxnSpPr>
          <p:nvPr/>
        </p:nvCxnSpPr>
        <p:spPr>
          <a:xfrm rot="10800000">
            <a:off x="1127484" y="4495489"/>
            <a:ext cx="333129" cy="360461"/>
          </a:xfrm>
          <a:prstGeom prst="curvedConnector2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904488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 sz="2400" b="1">
                <a:latin typeface="+mj-ea"/>
                <a:ea typeface="+mj-ea"/>
              </a:rPr>
              <a:t>딕셔너리 할당과 복사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6-3 </a:t>
            </a:r>
            <a:r>
              <a:rPr lang="ko-KR" altLang="en-US">
                <a:latin typeface="+mj-ea"/>
                <a:ea typeface="+mj-ea"/>
              </a:rPr>
              <a:t>딕셔너리 응용 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DDAC810E-7705-4AAA-8C6D-A710F585EC19}"/>
              </a:ext>
            </a:extLst>
          </p:cNvPr>
          <p:cNvGrpSpPr/>
          <p:nvPr/>
        </p:nvGrpSpPr>
        <p:grpSpPr>
          <a:xfrm>
            <a:off x="562171" y="1129394"/>
            <a:ext cx="8620913" cy="972108"/>
            <a:chOff x="704528" y="1448780"/>
            <a:chExt cx="7920880" cy="1008112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3C4D4D2-A3B2-4C59-BCB5-DDC78654871E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8A52F0A-9182-463F-84E3-E51814C9EE23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E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x = {'a': 0, 'b': 0, 'c': 0, 'd': 0}</a:t>
              </a:r>
            </a:p>
            <a:p>
              <a:r>
                <a:rPr lang="es-E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y = x</a:t>
              </a:r>
            </a:p>
            <a:p>
              <a:r>
                <a:rPr lang="es-E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x is y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7572D408-0212-4BAF-A882-BA14E0910B24}"/>
              </a:ext>
            </a:extLst>
          </p:cNvPr>
          <p:cNvGrpSpPr/>
          <p:nvPr/>
        </p:nvGrpSpPr>
        <p:grpSpPr>
          <a:xfrm>
            <a:off x="562171" y="2378595"/>
            <a:ext cx="8620913" cy="757635"/>
            <a:chOff x="704528" y="1448780"/>
            <a:chExt cx="7920880" cy="1008112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B0D66C1A-3D62-4FCF-9102-D15694A6EC04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BE4592E7-6263-4F12-A662-FBA25209E237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y['a'] = 99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x</a:t>
              </a:r>
            </a:p>
          </p:txBody>
        </p:sp>
      </p:grp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99CEE661-342F-48BF-9A43-07C05DCE50C9}"/>
              </a:ext>
            </a:extLst>
          </p:cNvPr>
          <p:cNvSpPr/>
          <p:nvPr/>
        </p:nvSpPr>
        <p:spPr>
          <a:xfrm>
            <a:off x="2540732" y="4074456"/>
            <a:ext cx="1188132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'a'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63ADD7E0-32D5-444F-86AD-812DF3D7B0E7}"/>
              </a:ext>
            </a:extLst>
          </p:cNvPr>
          <p:cNvSpPr/>
          <p:nvPr/>
        </p:nvSpPr>
        <p:spPr>
          <a:xfrm>
            <a:off x="2540732" y="4506504"/>
            <a:ext cx="1188132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'b'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F85FBCF-14EC-40E1-9976-E7A92569E8B9}"/>
              </a:ext>
            </a:extLst>
          </p:cNvPr>
          <p:cNvSpPr txBox="1"/>
          <p:nvPr/>
        </p:nvSpPr>
        <p:spPr>
          <a:xfrm>
            <a:off x="992560" y="429048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x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3403197D-4751-4540-92C3-ED30142462D6}"/>
              </a:ext>
            </a:extLst>
          </p:cNvPr>
          <p:cNvCxnSpPr>
            <a:stCxn id="38" idx="3"/>
            <a:endCxn id="36" idx="1"/>
          </p:cNvCxnSpPr>
          <p:nvPr/>
        </p:nvCxnSpPr>
        <p:spPr>
          <a:xfrm flipV="1">
            <a:off x="1303864" y="4290480"/>
            <a:ext cx="1236868" cy="1846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DD513444-0951-4DBB-87EA-33D18F28881C}"/>
              </a:ext>
            </a:extLst>
          </p:cNvPr>
          <p:cNvSpPr txBox="1"/>
          <p:nvPr/>
        </p:nvSpPr>
        <p:spPr>
          <a:xfrm>
            <a:off x="1000695" y="554394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y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9F0DE79-80C7-4B52-8E72-04E4E1A6A331}"/>
              </a:ext>
            </a:extLst>
          </p:cNvPr>
          <p:cNvSpPr/>
          <p:nvPr/>
        </p:nvSpPr>
        <p:spPr>
          <a:xfrm>
            <a:off x="2540732" y="4941168"/>
            <a:ext cx="1188132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'c'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70EFA5A-E3D1-494E-B2AC-66ECDB66B9DD}"/>
              </a:ext>
            </a:extLst>
          </p:cNvPr>
          <p:cNvSpPr/>
          <p:nvPr/>
        </p:nvSpPr>
        <p:spPr>
          <a:xfrm>
            <a:off x="2540732" y="5373216"/>
            <a:ext cx="1188132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'd'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EDB9C81A-D128-42A1-9581-5DBD7BD21223}"/>
              </a:ext>
            </a:extLst>
          </p:cNvPr>
          <p:cNvCxnSpPr>
            <a:cxnSpLocks/>
            <a:stCxn id="40" idx="3"/>
            <a:endCxn id="36" idx="1"/>
          </p:cNvCxnSpPr>
          <p:nvPr/>
        </p:nvCxnSpPr>
        <p:spPr>
          <a:xfrm flipV="1">
            <a:off x="1311999" y="4290480"/>
            <a:ext cx="1228733" cy="14381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B8BF3864-35A0-4FEF-8ED2-CCF4334AD164}"/>
              </a:ext>
            </a:extLst>
          </p:cNvPr>
          <p:cNvSpPr txBox="1"/>
          <p:nvPr/>
        </p:nvSpPr>
        <p:spPr>
          <a:xfrm>
            <a:off x="2792760" y="5903134"/>
            <a:ext cx="748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latin typeface="Consolas" panose="020B0609020204030204" pitchFamily="49" charset="0"/>
              </a:rPr>
              <a:t>hash</a:t>
            </a:r>
            <a:endParaRPr lang="ko-KR" altLang="en-US" sz="2000"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7199E13-903A-451C-90A1-68932A81F81B}"/>
              </a:ext>
            </a:extLst>
          </p:cNvPr>
          <p:cNvSpPr/>
          <p:nvPr/>
        </p:nvSpPr>
        <p:spPr>
          <a:xfrm>
            <a:off x="4664968" y="4074456"/>
            <a:ext cx="432048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1E3A011C-B4A5-4D50-B392-A6BD646A5F7F}"/>
              </a:ext>
            </a:extLst>
          </p:cNvPr>
          <p:cNvCxnSpPr>
            <a:cxnSpLocks/>
            <a:stCxn id="36" idx="3"/>
            <a:endCxn id="54" idx="1"/>
          </p:cNvCxnSpPr>
          <p:nvPr/>
        </p:nvCxnSpPr>
        <p:spPr>
          <a:xfrm>
            <a:off x="3728864" y="4290480"/>
            <a:ext cx="936104" cy="111579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DEF4CBAC-0ACD-4B96-92C0-88B858393A83}"/>
              </a:ext>
            </a:extLst>
          </p:cNvPr>
          <p:cNvCxnSpPr>
            <a:cxnSpLocks/>
            <a:stCxn id="37" idx="3"/>
            <a:endCxn id="6" idx="1"/>
          </p:cNvCxnSpPr>
          <p:nvPr/>
        </p:nvCxnSpPr>
        <p:spPr>
          <a:xfrm flipV="1">
            <a:off x="3728864" y="4290480"/>
            <a:ext cx="936104" cy="4320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4FD7B6B7-19C5-437C-A96D-AADE4011A76D}"/>
              </a:ext>
            </a:extLst>
          </p:cNvPr>
          <p:cNvCxnSpPr>
            <a:cxnSpLocks/>
            <a:stCxn id="41" idx="3"/>
            <a:endCxn id="6" idx="1"/>
          </p:cNvCxnSpPr>
          <p:nvPr/>
        </p:nvCxnSpPr>
        <p:spPr>
          <a:xfrm flipV="1">
            <a:off x="3728864" y="4290480"/>
            <a:ext cx="936104" cy="86671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3EB0A690-AE0C-4FCE-BBEA-9A38D5153EE0}"/>
              </a:ext>
            </a:extLst>
          </p:cNvPr>
          <p:cNvCxnSpPr>
            <a:cxnSpLocks/>
            <a:stCxn id="42" idx="3"/>
            <a:endCxn id="6" idx="1"/>
          </p:cNvCxnSpPr>
          <p:nvPr/>
        </p:nvCxnSpPr>
        <p:spPr>
          <a:xfrm flipV="1">
            <a:off x="3728864" y="4290480"/>
            <a:ext cx="936104" cy="12987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F3C86EBE-D97D-48DF-AC42-37824E1EC351}"/>
              </a:ext>
            </a:extLst>
          </p:cNvPr>
          <p:cNvSpPr txBox="1"/>
          <p:nvPr/>
        </p:nvSpPr>
        <p:spPr>
          <a:xfrm>
            <a:off x="4506530" y="3708516"/>
            <a:ext cx="21595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latin typeface="Consolas" panose="020B0609020204030204" pitchFamily="49" charset="0"/>
              </a:rPr>
              <a:t>0x7ffeea212710</a:t>
            </a:r>
            <a:endParaRPr lang="ko-KR" altLang="en-US" sz="2000">
              <a:latin typeface="Consolas" panose="020B0609020204030204" pitchFamily="49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C7811F7-1A51-4F76-855E-EA2D4D376F5A}"/>
              </a:ext>
            </a:extLst>
          </p:cNvPr>
          <p:cNvSpPr txBox="1"/>
          <p:nvPr/>
        </p:nvSpPr>
        <p:spPr>
          <a:xfrm>
            <a:off x="1396829" y="3722990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latin typeface="Consolas" panose="020B0609020204030204" pitchFamily="49" charset="0"/>
              </a:rPr>
              <a:t>0x168fc6774c0</a:t>
            </a:r>
            <a:endParaRPr lang="ko-KR" altLang="en-US" sz="2000"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1E783EB5-74AE-48CB-99DE-21CC2662FBBA}"/>
              </a:ext>
            </a:extLst>
          </p:cNvPr>
          <p:cNvSpPr/>
          <p:nvPr/>
        </p:nvSpPr>
        <p:spPr>
          <a:xfrm>
            <a:off x="4664968" y="5190247"/>
            <a:ext cx="504056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AEB884A-75C2-4844-B713-35DEFB48F156}"/>
              </a:ext>
            </a:extLst>
          </p:cNvPr>
          <p:cNvSpPr txBox="1"/>
          <p:nvPr/>
        </p:nvSpPr>
        <p:spPr>
          <a:xfrm>
            <a:off x="4506530" y="4824307"/>
            <a:ext cx="21595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latin typeface="Consolas" panose="020B0609020204030204" pitchFamily="49" charset="0"/>
              </a:rPr>
              <a:t>0x7ffeea213370</a:t>
            </a:r>
            <a:endParaRPr lang="ko-KR" altLang="en-US" sz="200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5384243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 sz="2400" b="1">
                <a:latin typeface="+mj-ea"/>
                <a:ea typeface="+mj-ea"/>
              </a:rPr>
              <a:t>딕셔너리 할당과 복사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6-3 </a:t>
            </a:r>
            <a:r>
              <a:rPr lang="ko-KR" altLang="en-US">
                <a:latin typeface="+mj-ea"/>
                <a:ea typeface="+mj-ea"/>
              </a:rPr>
              <a:t>딕셔너리 응용 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3D587593-060D-44DA-94F4-2B69065DF153}"/>
              </a:ext>
            </a:extLst>
          </p:cNvPr>
          <p:cNvGrpSpPr/>
          <p:nvPr/>
        </p:nvGrpSpPr>
        <p:grpSpPr>
          <a:xfrm>
            <a:off x="562171" y="3068960"/>
            <a:ext cx="8620913" cy="432048"/>
            <a:chOff x="704528" y="1448780"/>
            <a:chExt cx="7920880" cy="1008112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492687F0-A348-4E0E-9F00-B260A11A6124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8FF24DEA-D32C-42E2-9A4E-7C82E2C1BE0A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x</a:t>
              </a: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D1189718-EEDE-46BD-9622-C47A69D10BBA}"/>
              </a:ext>
            </a:extLst>
          </p:cNvPr>
          <p:cNvGrpSpPr/>
          <p:nvPr/>
        </p:nvGrpSpPr>
        <p:grpSpPr>
          <a:xfrm>
            <a:off x="562171" y="1052736"/>
            <a:ext cx="8620913" cy="972108"/>
            <a:chOff x="704528" y="1448780"/>
            <a:chExt cx="7920880" cy="1008112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170D3DF0-4C2F-41FE-96A5-DD4D00F359D0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E618461C-C169-4022-898B-859ABD37B923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E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x = {'a': 0, 'b': 0, 'c': 0, 'd': 0}</a:t>
              </a:r>
            </a:p>
            <a:p>
              <a:r>
                <a:rPr lang="es-E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y = x.copy()</a:t>
              </a:r>
            </a:p>
            <a:p>
              <a:r>
                <a:rPr lang="es-E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x is y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503DDBAB-338C-4C90-B0FE-2E2BF572B02A}"/>
              </a:ext>
            </a:extLst>
          </p:cNvPr>
          <p:cNvGrpSpPr/>
          <p:nvPr/>
        </p:nvGrpSpPr>
        <p:grpSpPr>
          <a:xfrm>
            <a:off x="562171" y="2168860"/>
            <a:ext cx="8620913" cy="757635"/>
            <a:chOff x="704528" y="1448780"/>
            <a:chExt cx="7920880" cy="1008112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F5251056-E859-4A22-BC7E-06418A9DE039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71C1259C-E48E-4F15-B687-E084EAA1E6EB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y['a'] = 99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y</a:t>
              </a:r>
            </a:p>
          </p:txBody>
        </p:sp>
      </p:grp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55ADB96B-4F04-441E-8C27-9D77EE6D66E5}"/>
              </a:ext>
            </a:extLst>
          </p:cNvPr>
          <p:cNvSpPr/>
          <p:nvPr/>
        </p:nvSpPr>
        <p:spPr>
          <a:xfrm>
            <a:off x="2396716" y="4437112"/>
            <a:ext cx="1188132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'a'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ADCC2683-8ED0-4FEE-A59B-EB6C13F17649}"/>
              </a:ext>
            </a:extLst>
          </p:cNvPr>
          <p:cNvSpPr/>
          <p:nvPr/>
        </p:nvSpPr>
        <p:spPr>
          <a:xfrm>
            <a:off x="2396716" y="4869160"/>
            <a:ext cx="1188132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'b'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EA6E1CC-8BED-41EA-B4E6-3B14A9CFC89C}"/>
              </a:ext>
            </a:extLst>
          </p:cNvPr>
          <p:cNvSpPr txBox="1"/>
          <p:nvPr/>
        </p:nvSpPr>
        <p:spPr>
          <a:xfrm>
            <a:off x="848544" y="4653136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x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898EB802-546E-408D-9D69-B166835696FD}"/>
              </a:ext>
            </a:extLst>
          </p:cNvPr>
          <p:cNvCxnSpPr>
            <a:stCxn id="52" idx="3"/>
            <a:endCxn id="50" idx="1"/>
          </p:cNvCxnSpPr>
          <p:nvPr/>
        </p:nvCxnSpPr>
        <p:spPr>
          <a:xfrm flipV="1">
            <a:off x="1159848" y="4653136"/>
            <a:ext cx="1236868" cy="1846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20F525F5-26F8-473B-9FB8-4726F30BD6AD}"/>
              </a:ext>
            </a:extLst>
          </p:cNvPr>
          <p:cNvSpPr txBox="1"/>
          <p:nvPr/>
        </p:nvSpPr>
        <p:spPr>
          <a:xfrm>
            <a:off x="8392930" y="4773424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y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60502C6F-8CF1-4F19-BB44-0710F381023E}"/>
              </a:ext>
            </a:extLst>
          </p:cNvPr>
          <p:cNvSpPr/>
          <p:nvPr/>
        </p:nvSpPr>
        <p:spPr>
          <a:xfrm>
            <a:off x="2396716" y="5303824"/>
            <a:ext cx="1188132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'c'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2BCC5DFF-56D2-48F8-9315-349EFF830699}"/>
              </a:ext>
            </a:extLst>
          </p:cNvPr>
          <p:cNvSpPr/>
          <p:nvPr/>
        </p:nvSpPr>
        <p:spPr>
          <a:xfrm>
            <a:off x="2396716" y="5735872"/>
            <a:ext cx="1188132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'd'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97841526-C46F-4D5C-A814-CB2603277D8A}"/>
              </a:ext>
            </a:extLst>
          </p:cNvPr>
          <p:cNvCxnSpPr>
            <a:cxnSpLocks/>
            <a:stCxn id="54" idx="1"/>
            <a:endCxn id="66" idx="3"/>
          </p:cNvCxnSpPr>
          <p:nvPr/>
        </p:nvCxnSpPr>
        <p:spPr>
          <a:xfrm flipH="1" flipV="1">
            <a:off x="7519082" y="4653136"/>
            <a:ext cx="873848" cy="3049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BA34ED89-69ED-4D66-8E46-0FB9F5E6D90B}"/>
              </a:ext>
            </a:extLst>
          </p:cNvPr>
          <p:cNvSpPr/>
          <p:nvPr/>
        </p:nvSpPr>
        <p:spPr>
          <a:xfrm>
            <a:off x="4765467" y="4245640"/>
            <a:ext cx="535983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31916B7B-5E40-4386-9F53-7E266B010040}"/>
              </a:ext>
            </a:extLst>
          </p:cNvPr>
          <p:cNvCxnSpPr>
            <a:cxnSpLocks/>
            <a:stCxn id="50" idx="3"/>
            <a:endCxn id="58" idx="1"/>
          </p:cNvCxnSpPr>
          <p:nvPr/>
        </p:nvCxnSpPr>
        <p:spPr>
          <a:xfrm flipV="1">
            <a:off x="3584848" y="4461664"/>
            <a:ext cx="1180619" cy="1914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28540E82-6ACA-4CD1-9155-21B344879052}"/>
              </a:ext>
            </a:extLst>
          </p:cNvPr>
          <p:cNvCxnSpPr>
            <a:cxnSpLocks/>
            <a:stCxn id="51" idx="3"/>
            <a:endCxn id="58" idx="1"/>
          </p:cNvCxnSpPr>
          <p:nvPr/>
        </p:nvCxnSpPr>
        <p:spPr>
          <a:xfrm flipV="1">
            <a:off x="3584848" y="4461664"/>
            <a:ext cx="1180619" cy="62352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3CDCCC3F-1B92-4C0F-9F3B-DDDD73639621}"/>
              </a:ext>
            </a:extLst>
          </p:cNvPr>
          <p:cNvCxnSpPr>
            <a:cxnSpLocks/>
            <a:stCxn id="55" idx="3"/>
            <a:endCxn id="58" idx="1"/>
          </p:cNvCxnSpPr>
          <p:nvPr/>
        </p:nvCxnSpPr>
        <p:spPr>
          <a:xfrm flipV="1">
            <a:off x="3584848" y="4461664"/>
            <a:ext cx="1180619" cy="10581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8DAEDF1D-5429-4A61-9D8B-59B1397DF999}"/>
              </a:ext>
            </a:extLst>
          </p:cNvPr>
          <p:cNvCxnSpPr>
            <a:cxnSpLocks/>
            <a:stCxn id="56" idx="3"/>
            <a:endCxn id="58" idx="1"/>
          </p:cNvCxnSpPr>
          <p:nvPr/>
        </p:nvCxnSpPr>
        <p:spPr>
          <a:xfrm flipV="1">
            <a:off x="3584848" y="4461664"/>
            <a:ext cx="1180619" cy="14902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A4A737B9-7BDB-402B-9EE7-3B3622134F0C}"/>
              </a:ext>
            </a:extLst>
          </p:cNvPr>
          <p:cNvSpPr/>
          <p:nvPr/>
        </p:nvSpPr>
        <p:spPr>
          <a:xfrm>
            <a:off x="4765467" y="3643963"/>
            <a:ext cx="535983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0B78BB1-D1A4-4B36-A50A-8D98BE574395}"/>
              </a:ext>
            </a:extLst>
          </p:cNvPr>
          <p:cNvCxnSpPr>
            <a:cxnSpLocks/>
            <a:stCxn id="66" idx="1"/>
            <a:endCxn id="63" idx="3"/>
          </p:cNvCxnSpPr>
          <p:nvPr/>
        </p:nvCxnSpPr>
        <p:spPr>
          <a:xfrm flipH="1" flipV="1">
            <a:off x="5301450" y="3859987"/>
            <a:ext cx="1029500" cy="7931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611250CD-18B8-44A8-BC92-93A7B7CDDC51}"/>
              </a:ext>
            </a:extLst>
          </p:cNvPr>
          <p:cNvCxnSpPr>
            <a:cxnSpLocks/>
          </p:cNvCxnSpPr>
          <p:nvPr/>
        </p:nvCxnSpPr>
        <p:spPr>
          <a:xfrm flipH="1">
            <a:off x="5858882" y="4461664"/>
            <a:ext cx="14044" cy="21602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71017B7E-A182-492C-9AE7-B07E603383C3}"/>
              </a:ext>
            </a:extLst>
          </p:cNvPr>
          <p:cNvSpPr/>
          <p:nvPr/>
        </p:nvSpPr>
        <p:spPr>
          <a:xfrm>
            <a:off x="6330950" y="4437112"/>
            <a:ext cx="1188132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'a'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2527EC92-924C-45E8-B774-3B91B05E6FC0}"/>
              </a:ext>
            </a:extLst>
          </p:cNvPr>
          <p:cNvSpPr/>
          <p:nvPr/>
        </p:nvSpPr>
        <p:spPr>
          <a:xfrm>
            <a:off x="6330950" y="4869160"/>
            <a:ext cx="1188132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'b'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58DF11C5-C291-4974-BECE-04353541FBEB}"/>
              </a:ext>
            </a:extLst>
          </p:cNvPr>
          <p:cNvSpPr/>
          <p:nvPr/>
        </p:nvSpPr>
        <p:spPr>
          <a:xfrm>
            <a:off x="6330950" y="5303824"/>
            <a:ext cx="1188132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'c'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D3615E1A-6E66-42F8-AB19-E950B1A22F23}"/>
              </a:ext>
            </a:extLst>
          </p:cNvPr>
          <p:cNvSpPr/>
          <p:nvPr/>
        </p:nvSpPr>
        <p:spPr>
          <a:xfrm>
            <a:off x="6330950" y="5735872"/>
            <a:ext cx="1188132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'd'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68902E41-CCAB-4D74-8D06-32EDEFB0019F}"/>
              </a:ext>
            </a:extLst>
          </p:cNvPr>
          <p:cNvCxnSpPr>
            <a:cxnSpLocks/>
            <a:stCxn id="66" idx="1"/>
            <a:endCxn id="58" idx="3"/>
          </p:cNvCxnSpPr>
          <p:nvPr/>
        </p:nvCxnSpPr>
        <p:spPr>
          <a:xfrm flipH="1" flipV="1">
            <a:off x="5301450" y="4461664"/>
            <a:ext cx="1029500" cy="1914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E27A4445-9092-4DB9-BFA9-8A73EB158CC3}"/>
              </a:ext>
            </a:extLst>
          </p:cNvPr>
          <p:cNvCxnSpPr>
            <a:cxnSpLocks/>
            <a:stCxn id="67" idx="1"/>
            <a:endCxn id="58" idx="3"/>
          </p:cNvCxnSpPr>
          <p:nvPr/>
        </p:nvCxnSpPr>
        <p:spPr>
          <a:xfrm flipH="1" flipV="1">
            <a:off x="5301450" y="4461664"/>
            <a:ext cx="1029500" cy="62352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003DF6DA-CE68-4602-93A0-D98631127FC9}"/>
              </a:ext>
            </a:extLst>
          </p:cNvPr>
          <p:cNvCxnSpPr>
            <a:cxnSpLocks/>
            <a:stCxn id="68" idx="1"/>
            <a:endCxn id="58" idx="3"/>
          </p:cNvCxnSpPr>
          <p:nvPr/>
        </p:nvCxnSpPr>
        <p:spPr>
          <a:xfrm flipH="1" flipV="1">
            <a:off x="5301450" y="4461664"/>
            <a:ext cx="1029500" cy="10581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3230FCA7-E249-4522-9B17-E2AFF9D3FCF5}"/>
              </a:ext>
            </a:extLst>
          </p:cNvPr>
          <p:cNvCxnSpPr>
            <a:cxnSpLocks/>
            <a:stCxn id="69" idx="1"/>
            <a:endCxn id="58" idx="3"/>
          </p:cNvCxnSpPr>
          <p:nvPr/>
        </p:nvCxnSpPr>
        <p:spPr>
          <a:xfrm flipH="1" flipV="1">
            <a:off x="5301450" y="4461664"/>
            <a:ext cx="1029500" cy="14902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9337429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/>
              <a:t>중첩 </a:t>
            </a:r>
            <a:r>
              <a:rPr lang="ko-KR" altLang="en-US" sz="2400" b="1">
                <a:latin typeface="+mj-ea"/>
                <a:ea typeface="+mj-ea"/>
              </a:rPr>
              <a:t>딕셔너리 할당과 복사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6-3 </a:t>
            </a:r>
            <a:r>
              <a:rPr lang="ko-KR" altLang="en-US">
                <a:latin typeface="+mj-ea"/>
                <a:ea typeface="+mj-ea"/>
              </a:rPr>
              <a:t>딕셔너리 응용 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DDAC810E-7705-4AAA-8C6D-A710F585EC19}"/>
              </a:ext>
            </a:extLst>
          </p:cNvPr>
          <p:cNvGrpSpPr/>
          <p:nvPr/>
        </p:nvGrpSpPr>
        <p:grpSpPr>
          <a:xfrm>
            <a:off x="562171" y="1129394"/>
            <a:ext cx="8620913" cy="643422"/>
            <a:chOff x="704528" y="1448780"/>
            <a:chExt cx="7920880" cy="1008112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3C4D4D2-A3B2-4C59-BCB5-DDC78654871E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8A52F0A-9182-463F-84E3-E51814C9EE23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E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x = {'a': {'python' : '2.7'}, 'b': {'python' : '3.8'}}</a:t>
              </a:r>
            </a:p>
            <a:p>
              <a:r>
                <a:rPr lang="es-E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y = x.copy()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7572D408-0212-4BAF-A882-BA14E0910B24}"/>
              </a:ext>
            </a:extLst>
          </p:cNvPr>
          <p:cNvGrpSpPr/>
          <p:nvPr/>
        </p:nvGrpSpPr>
        <p:grpSpPr>
          <a:xfrm>
            <a:off x="562171" y="2007634"/>
            <a:ext cx="8620913" cy="757635"/>
            <a:chOff x="704528" y="1448780"/>
            <a:chExt cx="7920880" cy="1008112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B0D66C1A-3D62-4FCF-9102-D15694A6EC04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BE4592E7-6263-4F12-A662-FBA25209E237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E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y['a']['python'] = '2.7.15'</a:t>
              </a:r>
            </a:p>
            <a:p>
              <a:r>
                <a:rPr lang="es-E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y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3D587593-060D-44DA-94F4-2B69065DF153}"/>
              </a:ext>
            </a:extLst>
          </p:cNvPr>
          <p:cNvGrpSpPr/>
          <p:nvPr/>
        </p:nvGrpSpPr>
        <p:grpSpPr>
          <a:xfrm>
            <a:off x="562171" y="3000087"/>
            <a:ext cx="8620913" cy="432048"/>
            <a:chOff x="704528" y="1448780"/>
            <a:chExt cx="7920880" cy="1008112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492687F0-A348-4E0E-9F00-B260A11A6124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8FF24DEA-D32C-42E2-9A4E-7C82E2C1BE0A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x</a:t>
              </a: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20A56E1F-CE4F-4BE6-A0AD-F72B493CC22D}"/>
              </a:ext>
            </a:extLst>
          </p:cNvPr>
          <p:cNvSpPr/>
          <p:nvPr/>
        </p:nvSpPr>
        <p:spPr>
          <a:xfrm>
            <a:off x="2540732" y="4074456"/>
            <a:ext cx="1188132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'a'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EBC6D691-2008-4DF3-BD00-18E29508A16A}"/>
              </a:ext>
            </a:extLst>
          </p:cNvPr>
          <p:cNvSpPr/>
          <p:nvPr/>
        </p:nvSpPr>
        <p:spPr>
          <a:xfrm>
            <a:off x="2540732" y="4506504"/>
            <a:ext cx="1188132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'b'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F2A3FACC-4129-4B7F-AA90-421F615081A4}"/>
              </a:ext>
            </a:extLst>
          </p:cNvPr>
          <p:cNvSpPr/>
          <p:nvPr/>
        </p:nvSpPr>
        <p:spPr>
          <a:xfrm>
            <a:off x="4484948" y="3714416"/>
            <a:ext cx="1188132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'python'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AFD84F65-F0B4-491F-BB1E-C08047553000}"/>
              </a:ext>
            </a:extLst>
          </p:cNvPr>
          <p:cNvSpPr/>
          <p:nvPr/>
        </p:nvSpPr>
        <p:spPr>
          <a:xfrm>
            <a:off x="4484948" y="4475146"/>
            <a:ext cx="1188132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'python'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8CAD38F2-8E41-4AFE-A46C-42146380EA26}"/>
              </a:ext>
            </a:extLst>
          </p:cNvPr>
          <p:cNvCxnSpPr>
            <a:stCxn id="2" idx="3"/>
            <a:endCxn id="41" idx="1"/>
          </p:cNvCxnSpPr>
          <p:nvPr/>
        </p:nvCxnSpPr>
        <p:spPr>
          <a:xfrm flipV="1">
            <a:off x="3728864" y="3930440"/>
            <a:ext cx="756084" cy="3600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B1AED3C0-5C47-422F-AC32-FA3A143F0561}"/>
              </a:ext>
            </a:extLst>
          </p:cNvPr>
          <p:cNvCxnSpPr>
            <a:cxnSpLocks/>
            <a:stCxn id="40" idx="3"/>
            <a:endCxn id="42" idx="1"/>
          </p:cNvCxnSpPr>
          <p:nvPr/>
        </p:nvCxnSpPr>
        <p:spPr>
          <a:xfrm flipV="1">
            <a:off x="3728864" y="4691170"/>
            <a:ext cx="756084" cy="313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524D8D0-619B-4859-A92D-7B3DD4FB2831}"/>
              </a:ext>
            </a:extLst>
          </p:cNvPr>
          <p:cNvSpPr txBox="1"/>
          <p:nvPr/>
        </p:nvSpPr>
        <p:spPr>
          <a:xfrm>
            <a:off x="6377788" y="3741128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'2.7'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9A7236D-A029-4095-8C1F-404451A3A1CC}"/>
              </a:ext>
            </a:extLst>
          </p:cNvPr>
          <p:cNvSpPr txBox="1"/>
          <p:nvPr/>
        </p:nvSpPr>
        <p:spPr>
          <a:xfrm>
            <a:off x="6366856" y="4506504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'3.8'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7D60B792-FEAF-461A-B4F9-939E4B973F33}"/>
              </a:ext>
            </a:extLst>
          </p:cNvPr>
          <p:cNvCxnSpPr>
            <a:cxnSpLocks/>
            <a:stCxn id="41" idx="3"/>
            <a:endCxn id="12" idx="1"/>
          </p:cNvCxnSpPr>
          <p:nvPr/>
        </p:nvCxnSpPr>
        <p:spPr>
          <a:xfrm flipV="1">
            <a:off x="5673080" y="3925794"/>
            <a:ext cx="704708" cy="46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68AB21CC-04E4-4808-916F-89C4F37A9709}"/>
              </a:ext>
            </a:extLst>
          </p:cNvPr>
          <p:cNvCxnSpPr>
            <a:cxnSpLocks/>
            <a:stCxn id="42" idx="3"/>
            <a:endCxn id="44" idx="1"/>
          </p:cNvCxnSpPr>
          <p:nvPr/>
        </p:nvCxnSpPr>
        <p:spPr>
          <a:xfrm>
            <a:off x="5673080" y="4691170"/>
            <a:ext cx="69377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58345B4-D067-47BF-B5DC-DE3BEEECA757}"/>
              </a:ext>
            </a:extLst>
          </p:cNvPr>
          <p:cNvSpPr txBox="1"/>
          <p:nvPr/>
        </p:nvSpPr>
        <p:spPr>
          <a:xfrm>
            <a:off x="992560" y="429048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x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59F7F88E-CDC4-48F7-8E39-982284B9F730}"/>
              </a:ext>
            </a:extLst>
          </p:cNvPr>
          <p:cNvCxnSpPr>
            <a:stCxn id="17" idx="3"/>
            <a:endCxn id="2" idx="1"/>
          </p:cNvCxnSpPr>
          <p:nvPr/>
        </p:nvCxnSpPr>
        <p:spPr>
          <a:xfrm flipV="1">
            <a:off x="1303864" y="4290480"/>
            <a:ext cx="1236868" cy="1846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5FF6E21A-48D6-4590-824A-2D3F2948DB24}"/>
              </a:ext>
            </a:extLst>
          </p:cNvPr>
          <p:cNvSpPr txBox="1"/>
          <p:nvPr/>
        </p:nvSpPr>
        <p:spPr>
          <a:xfrm>
            <a:off x="1000695" y="554394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y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EFD65DD9-2180-4369-9A16-DD9EAAD29B2B}"/>
              </a:ext>
            </a:extLst>
          </p:cNvPr>
          <p:cNvSpPr/>
          <p:nvPr/>
        </p:nvSpPr>
        <p:spPr>
          <a:xfrm>
            <a:off x="2540732" y="5409220"/>
            <a:ext cx="1188132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'a'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AACDB7F6-5A73-4509-B9A0-90DCA3B560DE}"/>
              </a:ext>
            </a:extLst>
          </p:cNvPr>
          <p:cNvSpPr/>
          <p:nvPr/>
        </p:nvSpPr>
        <p:spPr>
          <a:xfrm>
            <a:off x="2540732" y="5841268"/>
            <a:ext cx="1188132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'b'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5536EEB4-B86E-48E4-BA12-280F51585365}"/>
              </a:ext>
            </a:extLst>
          </p:cNvPr>
          <p:cNvCxnSpPr>
            <a:cxnSpLocks/>
            <a:stCxn id="49" idx="3"/>
            <a:endCxn id="53" idx="1"/>
          </p:cNvCxnSpPr>
          <p:nvPr/>
        </p:nvCxnSpPr>
        <p:spPr>
          <a:xfrm flipV="1">
            <a:off x="1311999" y="5625244"/>
            <a:ext cx="1228733" cy="1033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E255E5A-DFC5-4492-8382-053197F22DCE}"/>
              </a:ext>
            </a:extLst>
          </p:cNvPr>
          <p:cNvCxnSpPr>
            <a:cxnSpLocks/>
            <a:stCxn id="53" idx="3"/>
            <a:endCxn id="41" idx="1"/>
          </p:cNvCxnSpPr>
          <p:nvPr/>
        </p:nvCxnSpPr>
        <p:spPr>
          <a:xfrm flipV="1">
            <a:off x="3728864" y="3930440"/>
            <a:ext cx="756084" cy="16948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E6D3CBFF-B110-4780-9582-EAF4ECD35E1E}"/>
              </a:ext>
            </a:extLst>
          </p:cNvPr>
          <p:cNvCxnSpPr>
            <a:cxnSpLocks/>
            <a:stCxn id="54" idx="3"/>
            <a:endCxn id="42" idx="1"/>
          </p:cNvCxnSpPr>
          <p:nvPr/>
        </p:nvCxnSpPr>
        <p:spPr>
          <a:xfrm flipV="1">
            <a:off x="3728864" y="4691170"/>
            <a:ext cx="756084" cy="13661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FF334097-4FC5-4A18-944C-23C264AEA75F}"/>
              </a:ext>
            </a:extLst>
          </p:cNvPr>
          <p:cNvSpPr txBox="1"/>
          <p:nvPr/>
        </p:nvSpPr>
        <p:spPr>
          <a:xfrm>
            <a:off x="6366856" y="4148301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'2.7.15'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9B44C7F1-F4E7-4122-BC16-5A4A6E2B2361}"/>
              </a:ext>
            </a:extLst>
          </p:cNvPr>
          <p:cNvCxnSpPr>
            <a:cxnSpLocks/>
            <a:endCxn id="65" idx="1"/>
          </p:cNvCxnSpPr>
          <p:nvPr/>
        </p:nvCxnSpPr>
        <p:spPr>
          <a:xfrm>
            <a:off x="5662148" y="3945243"/>
            <a:ext cx="704708" cy="3877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743A1C7F-8AA9-45EF-99DB-C4098FF08FFE}"/>
              </a:ext>
            </a:extLst>
          </p:cNvPr>
          <p:cNvCxnSpPr/>
          <p:nvPr/>
        </p:nvCxnSpPr>
        <p:spPr>
          <a:xfrm>
            <a:off x="5983914" y="3756990"/>
            <a:ext cx="151703" cy="33332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8039745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/>
              <a:t>중첩 </a:t>
            </a:r>
            <a:r>
              <a:rPr lang="ko-KR" altLang="en-US" sz="2400" b="1">
                <a:latin typeface="+mj-ea"/>
                <a:ea typeface="+mj-ea"/>
              </a:rPr>
              <a:t>딕셔너리 할당과 복사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6-3 </a:t>
            </a:r>
            <a:r>
              <a:rPr lang="ko-KR" altLang="en-US">
                <a:latin typeface="+mj-ea"/>
                <a:ea typeface="+mj-ea"/>
              </a:rPr>
              <a:t>딕셔너리 응용 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B6ACC008-8221-4087-B771-A5149D0A6CCE}"/>
              </a:ext>
            </a:extLst>
          </p:cNvPr>
          <p:cNvGrpSpPr/>
          <p:nvPr/>
        </p:nvGrpSpPr>
        <p:grpSpPr>
          <a:xfrm>
            <a:off x="562171" y="1016732"/>
            <a:ext cx="8620913" cy="1055055"/>
            <a:chOff x="704528" y="1448780"/>
            <a:chExt cx="7920880" cy="1008112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62869824-D8B3-4F22-B534-10382016EE5F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A8A6AA0C-DF30-4572-A836-486411C23D2D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E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import copy</a:t>
              </a:r>
            </a:p>
            <a:p>
              <a:r>
                <a:rPr lang="es-E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x = {'a': {'python' : '2.7'}, 'b': {'python' : '3.8'}}</a:t>
              </a:r>
            </a:p>
            <a:p>
              <a:r>
                <a:rPr lang="es-E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y = copy.deepcopy(x)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5C09D515-0BDD-4FF9-985E-282F606B2F63}"/>
              </a:ext>
            </a:extLst>
          </p:cNvPr>
          <p:cNvGrpSpPr/>
          <p:nvPr/>
        </p:nvGrpSpPr>
        <p:grpSpPr>
          <a:xfrm>
            <a:off x="562171" y="2306605"/>
            <a:ext cx="8620913" cy="757635"/>
            <a:chOff x="704528" y="1448780"/>
            <a:chExt cx="7920880" cy="1008112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795BD9A9-387B-4CD4-B532-D07C2C7C3970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87ADE90A-D4CA-4913-B5BC-DA20DE52E7ED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E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y['a']['python'] = '2.7.15'</a:t>
              </a:r>
            </a:p>
            <a:p>
              <a:r>
                <a:rPr lang="es-E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y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162E8182-5FA5-456A-8C3D-ED35E5283890}"/>
              </a:ext>
            </a:extLst>
          </p:cNvPr>
          <p:cNvGrpSpPr/>
          <p:nvPr/>
        </p:nvGrpSpPr>
        <p:grpSpPr>
          <a:xfrm>
            <a:off x="562171" y="3299059"/>
            <a:ext cx="8620913" cy="432048"/>
            <a:chOff x="704528" y="1448780"/>
            <a:chExt cx="7920880" cy="1008112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82D14CA0-8889-4204-9DD2-71407998FEEE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6B41846B-FC0C-4F7C-97B3-7BB19E7D90A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x</a:t>
              </a:r>
            </a:p>
          </p:txBody>
        </p:sp>
      </p:grp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FC38552-D303-4006-BC50-F48D2E22A357}"/>
              </a:ext>
            </a:extLst>
          </p:cNvPr>
          <p:cNvSpPr/>
          <p:nvPr/>
        </p:nvSpPr>
        <p:spPr>
          <a:xfrm>
            <a:off x="2540732" y="4074456"/>
            <a:ext cx="1188132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'a'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02A8E5CB-025C-447D-8D03-45EAE0AD9C62}"/>
              </a:ext>
            </a:extLst>
          </p:cNvPr>
          <p:cNvSpPr/>
          <p:nvPr/>
        </p:nvSpPr>
        <p:spPr>
          <a:xfrm>
            <a:off x="2540732" y="4506504"/>
            <a:ext cx="1188132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'b'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168B716-BFBF-4154-8030-96CDA014B812}"/>
              </a:ext>
            </a:extLst>
          </p:cNvPr>
          <p:cNvSpPr/>
          <p:nvPr/>
        </p:nvSpPr>
        <p:spPr>
          <a:xfrm>
            <a:off x="4484948" y="3861048"/>
            <a:ext cx="1188132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'python'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7E65E1E-DAF0-4291-9EA0-00B347BA479C}"/>
              </a:ext>
            </a:extLst>
          </p:cNvPr>
          <p:cNvSpPr/>
          <p:nvPr/>
        </p:nvSpPr>
        <p:spPr>
          <a:xfrm>
            <a:off x="4484948" y="4545124"/>
            <a:ext cx="1188132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'python'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EC1995B4-2CFB-4975-A02D-B287E342DAC8}"/>
              </a:ext>
            </a:extLst>
          </p:cNvPr>
          <p:cNvCxnSpPr>
            <a:stCxn id="30" idx="3"/>
            <a:endCxn id="32" idx="1"/>
          </p:cNvCxnSpPr>
          <p:nvPr/>
        </p:nvCxnSpPr>
        <p:spPr>
          <a:xfrm flipV="1">
            <a:off x="3728864" y="4077072"/>
            <a:ext cx="756084" cy="2134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1F0D9229-8B22-4445-AB28-FEBEF9B110F7}"/>
              </a:ext>
            </a:extLst>
          </p:cNvPr>
          <p:cNvCxnSpPr>
            <a:cxnSpLocks/>
            <a:stCxn id="31" idx="3"/>
            <a:endCxn id="33" idx="1"/>
          </p:cNvCxnSpPr>
          <p:nvPr/>
        </p:nvCxnSpPr>
        <p:spPr>
          <a:xfrm>
            <a:off x="3728864" y="4722528"/>
            <a:ext cx="756084" cy="3862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BEB8B832-E5FA-48CC-ACB4-2FD5FB94C2B7}"/>
              </a:ext>
            </a:extLst>
          </p:cNvPr>
          <p:cNvSpPr txBox="1"/>
          <p:nvPr/>
        </p:nvSpPr>
        <p:spPr>
          <a:xfrm>
            <a:off x="6377788" y="3887760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'2.7'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B413797-6196-4A97-8E06-4006C19AE230}"/>
              </a:ext>
            </a:extLst>
          </p:cNvPr>
          <p:cNvSpPr txBox="1"/>
          <p:nvPr/>
        </p:nvSpPr>
        <p:spPr>
          <a:xfrm>
            <a:off x="6377787" y="4576482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'3.8'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FA6F251E-8F59-4E9F-A455-EEAEA6E93573}"/>
              </a:ext>
            </a:extLst>
          </p:cNvPr>
          <p:cNvCxnSpPr>
            <a:cxnSpLocks/>
            <a:stCxn id="32" idx="3"/>
            <a:endCxn id="40" idx="1"/>
          </p:cNvCxnSpPr>
          <p:nvPr/>
        </p:nvCxnSpPr>
        <p:spPr>
          <a:xfrm flipV="1">
            <a:off x="5673080" y="4072426"/>
            <a:ext cx="704708" cy="46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8828B2CF-120A-414A-98AE-09420BCD397F}"/>
              </a:ext>
            </a:extLst>
          </p:cNvPr>
          <p:cNvCxnSpPr>
            <a:cxnSpLocks/>
            <a:stCxn id="33" idx="3"/>
            <a:endCxn id="41" idx="1"/>
          </p:cNvCxnSpPr>
          <p:nvPr/>
        </p:nvCxnSpPr>
        <p:spPr>
          <a:xfrm>
            <a:off x="5673080" y="4761148"/>
            <a:ext cx="70470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C0DACD86-BBAF-4E48-A452-7F19ED3435F1}"/>
              </a:ext>
            </a:extLst>
          </p:cNvPr>
          <p:cNvSpPr txBox="1"/>
          <p:nvPr/>
        </p:nvSpPr>
        <p:spPr>
          <a:xfrm>
            <a:off x="992560" y="429048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x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7654009D-E11C-4227-8E9D-070803633253}"/>
              </a:ext>
            </a:extLst>
          </p:cNvPr>
          <p:cNvCxnSpPr>
            <a:stCxn id="44" idx="3"/>
            <a:endCxn id="30" idx="1"/>
          </p:cNvCxnSpPr>
          <p:nvPr/>
        </p:nvCxnSpPr>
        <p:spPr>
          <a:xfrm flipV="1">
            <a:off x="1303864" y="4290480"/>
            <a:ext cx="1236868" cy="1846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7120A497-5CB9-469C-BBCE-F66BBC255809}"/>
              </a:ext>
            </a:extLst>
          </p:cNvPr>
          <p:cNvSpPr txBox="1"/>
          <p:nvPr/>
        </p:nvSpPr>
        <p:spPr>
          <a:xfrm>
            <a:off x="1000695" y="554394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y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7FEEC1EA-70AD-4313-B61B-548361D8D50C}"/>
              </a:ext>
            </a:extLst>
          </p:cNvPr>
          <p:cNvSpPr/>
          <p:nvPr/>
        </p:nvSpPr>
        <p:spPr>
          <a:xfrm>
            <a:off x="2540732" y="5409220"/>
            <a:ext cx="1188132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'a'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D174D2AE-7541-4C55-8F1E-E1601C1F60B9}"/>
              </a:ext>
            </a:extLst>
          </p:cNvPr>
          <p:cNvSpPr/>
          <p:nvPr/>
        </p:nvSpPr>
        <p:spPr>
          <a:xfrm>
            <a:off x="2540732" y="5841268"/>
            <a:ext cx="1188132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'b'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944764DD-26AC-47C0-9B74-D7AAA7DC082D}"/>
              </a:ext>
            </a:extLst>
          </p:cNvPr>
          <p:cNvCxnSpPr>
            <a:cxnSpLocks/>
            <a:stCxn id="46" idx="3"/>
            <a:endCxn id="47" idx="1"/>
          </p:cNvCxnSpPr>
          <p:nvPr/>
        </p:nvCxnSpPr>
        <p:spPr>
          <a:xfrm flipV="1">
            <a:off x="1311999" y="5625244"/>
            <a:ext cx="1228733" cy="1033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9ECC1D52-3EEA-4558-9EDD-3DC435C07756}"/>
              </a:ext>
            </a:extLst>
          </p:cNvPr>
          <p:cNvCxnSpPr>
            <a:cxnSpLocks/>
            <a:stCxn id="47" idx="3"/>
            <a:endCxn id="55" idx="1"/>
          </p:cNvCxnSpPr>
          <p:nvPr/>
        </p:nvCxnSpPr>
        <p:spPr>
          <a:xfrm>
            <a:off x="3728864" y="5625244"/>
            <a:ext cx="756084" cy="3862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42AC5412-66E7-4F5B-9AEA-AD44A45EB905}"/>
              </a:ext>
            </a:extLst>
          </p:cNvPr>
          <p:cNvCxnSpPr>
            <a:cxnSpLocks/>
            <a:stCxn id="48" idx="3"/>
            <a:endCxn id="56" idx="1"/>
          </p:cNvCxnSpPr>
          <p:nvPr/>
        </p:nvCxnSpPr>
        <p:spPr>
          <a:xfrm>
            <a:off x="3728864" y="6057292"/>
            <a:ext cx="756084" cy="4372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620CE34D-187C-43DB-9C2C-D36DE98CCC86}"/>
              </a:ext>
            </a:extLst>
          </p:cNvPr>
          <p:cNvSpPr/>
          <p:nvPr/>
        </p:nvSpPr>
        <p:spPr>
          <a:xfrm>
            <a:off x="4484948" y="5447840"/>
            <a:ext cx="1188132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'python'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8AE478E6-182B-428E-BF85-7B3EB88804D2}"/>
              </a:ext>
            </a:extLst>
          </p:cNvPr>
          <p:cNvSpPr/>
          <p:nvPr/>
        </p:nvSpPr>
        <p:spPr>
          <a:xfrm>
            <a:off x="4484948" y="6278548"/>
            <a:ext cx="1188132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'python'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B882843F-C004-4A7C-84D3-7A3A54417CE3}"/>
              </a:ext>
            </a:extLst>
          </p:cNvPr>
          <p:cNvCxnSpPr>
            <a:cxnSpLocks/>
            <a:endCxn id="40" idx="1"/>
          </p:cNvCxnSpPr>
          <p:nvPr/>
        </p:nvCxnSpPr>
        <p:spPr>
          <a:xfrm flipV="1">
            <a:off x="5673081" y="4072426"/>
            <a:ext cx="704707" cy="15991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F499C25D-8D42-4F58-ABA8-44E87660A89C}"/>
              </a:ext>
            </a:extLst>
          </p:cNvPr>
          <p:cNvCxnSpPr>
            <a:cxnSpLocks/>
            <a:endCxn id="41" idx="1"/>
          </p:cNvCxnSpPr>
          <p:nvPr/>
        </p:nvCxnSpPr>
        <p:spPr>
          <a:xfrm flipV="1">
            <a:off x="5673081" y="4761148"/>
            <a:ext cx="704706" cy="17411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BBD7485B-0557-49E9-A7E4-CDA7A0EA3E49}"/>
              </a:ext>
            </a:extLst>
          </p:cNvPr>
          <p:cNvSpPr txBox="1"/>
          <p:nvPr/>
        </p:nvSpPr>
        <p:spPr>
          <a:xfrm>
            <a:off x="6377789" y="5874643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'2.7.15'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C04FACE2-782D-4C05-8A32-C042AE6732AB}"/>
              </a:ext>
            </a:extLst>
          </p:cNvPr>
          <p:cNvCxnSpPr>
            <a:cxnSpLocks/>
            <a:endCxn id="61" idx="1"/>
          </p:cNvCxnSpPr>
          <p:nvPr/>
        </p:nvCxnSpPr>
        <p:spPr>
          <a:xfrm>
            <a:off x="5673081" y="5671585"/>
            <a:ext cx="704708" cy="3877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BE8E632F-1D64-492B-9939-03340159ED1E}"/>
              </a:ext>
            </a:extLst>
          </p:cNvPr>
          <p:cNvCxnSpPr>
            <a:cxnSpLocks/>
          </p:cNvCxnSpPr>
          <p:nvPr/>
        </p:nvCxnSpPr>
        <p:spPr>
          <a:xfrm>
            <a:off x="5673081" y="5256115"/>
            <a:ext cx="281057" cy="12902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1606981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 sz="2400" b="1">
                <a:latin typeface="+mj-ea"/>
                <a:ea typeface="+mj-ea"/>
              </a:rPr>
              <a:t>집합 </a:t>
            </a:r>
            <a:r>
              <a:rPr lang="en-US" altLang="ko-KR" sz="2400" b="1">
                <a:latin typeface="+mj-ea"/>
                <a:ea typeface="+mj-ea"/>
              </a:rPr>
              <a:t>(set)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6-4 </a:t>
            </a:r>
            <a:r>
              <a:rPr lang="ko-KR" altLang="en-US">
                <a:latin typeface="+mj-ea"/>
                <a:ea typeface="+mj-ea"/>
              </a:rPr>
              <a:t>집합 응용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C24FE6E2-EDD2-434D-A915-5347002FC914}"/>
              </a:ext>
            </a:extLst>
          </p:cNvPr>
          <p:cNvGrpSpPr/>
          <p:nvPr/>
        </p:nvGrpSpPr>
        <p:grpSpPr>
          <a:xfrm>
            <a:off x="740593" y="2095435"/>
            <a:ext cx="8532386" cy="613485"/>
            <a:chOff x="704528" y="1448780"/>
            <a:chExt cx="7920880" cy="1008112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CE4317AE-514E-4DDE-9F33-8827939147B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518A4893-8885-4788-92CE-98536258EB77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 =set([1,2,3,1,2,3])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print(s)</a:t>
              </a:r>
            </a:p>
          </p:txBody>
        </p:sp>
      </p:grpSp>
      <p:sp>
        <p:nvSpPr>
          <p:cNvPr id="19" name="Rectangle 8">
            <a:extLst>
              <a:ext uri="{FF2B5EF4-FFF2-40B4-BE49-F238E27FC236}">
                <a16:creationId xmlns:a16="http://schemas.microsoft.com/office/drawing/2014/main" id="{78B008EE-E7F4-4B0F-8C5C-AE2284C624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0683" y="1124744"/>
            <a:ext cx="8097371" cy="784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</a:t>
            </a:r>
            <a:r>
              <a:rPr lang="ko-KR" altLang="en-US" b="1">
                <a:latin typeface="+mj-ea"/>
                <a:ea typeface="+mj-ea"/>
              </a:rPr>
              <a:t>값을 순서없이 저장</a:t>
            </a:r>
            <a:r>
              <a:rPr lang="en-US" altLang="ko-KR" b="1">
                <a:latin typeface="+mj-ea"/>
                <a:ea typeface="+mj-ea"/>
              </a:rPr>
              <a:t>, </a:t>
            </a:r>
            <a:r>
              <a:rPr lang="ko-KR" altLang="en-US" b="1">
                <a:latin typeface="+mj-ea"/>
                <a:ea typeface="+mj-ea"/>
              </a:rPr>
              <a:t>중복 불허 하는 자료형</a:t>
            </a: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set </a:t>
            </a:r>
            <a:r>
              <a:rPr lang="ko-KR" altLang="en-US" b="1">
                <a:latin typeface="+mj-ea"/>
                <a:ea typeface="+mj-ea"/>
              </a:rPr>
              <a:t>객체선언을 이용하여 객체 생성</a:t>
            </a:r>
            <a:endParaRPr lang="en-US" altLang="ko-KR" b="1">
              <a:latin typeface="+mj-ea"/>
              <a:ea typeface="+mj-ea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79A42937-8CB9-4E50-BFA4-0DD4C299EC93}"/>
              </a:ext>
            </a:extLst>
          </p:cNvPr>
          <p:cNvGrpSpPr/>
          <p:nvPr/>
        </p:nvGrpSpPr>
        <p:grpSpPr>
          <a:xfrm>
            <a:off x="740593" y="2860840"/>
            <a:ext cx="8532386" cy="613485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E8F403E-55A7-41A1-9D72-93B949F7C41C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C759A2A9-B8DB-4E8B-A932-68AF8943055D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s.add(1)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print(s)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CE0FB7B3-93D6-4634-B840-7B2E3F77ACE4}"/>
              </a:ext>
            </a:extLst>
          </p:cNvPr>
          <p:cNvGrpSpPr/>
          <p:nvPr/>
        </p:nvGrpSpPr>
        <p:grpSpPr>
          <a:xfrm>
            <a:off x="740593" y="3626245"/>
            <a:ext cx="8532386" cy="613485"/>
            <a:chOff x="704528" y="1448780"/>
            <a:chExt cx="7920880" cy="100811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2DAE761E-C194-4467-836B-326C7DA00073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26C1C8EF-7448-4B44-BE85-39597408532C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s.remove(1)   # 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전달받은 값을 삭제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(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없을 때 에러 메시지를 출력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print(s)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B7B4C76F-3A50-4F35-BE75-A38A97905C07}"/>
              </a:ext>
            </a:extLst>
          </p:cNvPr>
          <p:cNvGrpSpPr/>
          <p:nvPr/>
        </p:nvGrpSpPr>
        <p:grpSpPr>
          <a:xfrm>
            <a:off x="740593" y="4391650"/>
            <a:ext cx="8532386" cy="613485"/>
            <a:chOff x="704528" y="1448780"/>
            <a:chExt cx="7920880" cy="1008112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1D87F06B-4850-4D96-803F-561389A24DD3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139FFA9C-5866-40D2-8B45-D97C47975BAC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s.update([1,4,5,6,7])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print(s)</a:t>
              </a: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E54024D0-6AC8-44FD-AD9D-3F5E572AEC1D}"/>
              </a:ext>
            </a:extLst>
          </p:cNvPr>
          <p:cNvGrpSpPr/>
          <p:nvPr/>
        </p:nvGrpSpPr>
        <p:grpSpPr>
          <a:xfrm>
            <a:off x="740593" y="5157055"/>
            <a:ext cx="8532386" cy="613485"/>
            <a:chOff x="704528" y="1448780"/>
            <a:chExt cx="7920880" cy="1008112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7D7318D1-8984-468B-B086-12BFAF4CADA1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7D9AE07B-3EA8-4EE8-B92F-096DCA46F59B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s.discard(3)  # 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전달받은 값을 삭제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(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없을 때 그냥 무시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print(s)</a:t>
              </a: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0C750581-0B26-438E-A0EE-34923482C549}"/>
              </a:ext>
            </a:extLst>
          </p:cNvPr>
          <p:cNvGrpSpPr/>
          <p:nvPr/>
        </p:nvGrpSpPr>
        <p:grpSpPr>
          <a:xfrm>
            <a:off x="740593" y="5922459"/>
            <a:ext cx="8532386" cy="613485"/>
            <a:chOff x="704528" y="1448780"/>
            <a:chExt cx="7920880" cy="1008112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BDA5C07F-C8A8-4D40-8337-26F36877FCCC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C78AD5C-9724-4CF1-A7BA-9F6A8198AE53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s.clear()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print(s)</a:t>
              </a:r>
              <a:endParaRPr lang="fr-FR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40057285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 sz="2400" b="1">
                <a:latin typeface="+mj-ea"/>
                <a:ea typeface="+mj-ea"/>
              </a:rPr>
              <a:t>집합의 연산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6-4 </a:t>
            </a:r>
            <a:r>
              <a:rPr lang="ko-KR" altLang="en-US">
                <a:latin typeface="+mj-ea"/>
                <a:ea typeface="+mj-ea"/>
              </a:rPr>
              <a:t>집합 응용</a:t>
            </a:r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78B008EE-E7F4-4B0F-8C5C-AE2284C624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0683" y="995460"/>
            <a:ext cx="809737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</a:t>
            </a:r>
            <a:r>
              <a:rPr lang="ko-KR" altLang="en-US" b="1">
                <a:latin typeface="+mj-ea"/>
                <a:ea typeface="+mj-ea"/>
              </a:rPr>
              <a:t>수학에서 활용하는 다양한 집합연산 가능</a:t>
            </a:r>
            <a:endParaRPr lang="en-US" altLang="ko-KR" b="1">
              <a:latin typeface="+mj-ea"/>
              <a:ea typeface="+mj-ea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72403BE-A1F3-4CF6-8F45-BAC17A42E620}"/>
              </a:ext>
            </a:extLst>
          </p:cNvPr>
          <p:cNvGrpSpPr/>
          <p:nvPr/>
        </p:nvGrpSpPr>
        <p:grpSpPr>
          <a:xfrm>
            <a:off x="740593" y="2095435"/>
            <a:ext cx="8532386" cy="613485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D2EDC625-940A-4547-8240-D9BBC006707D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1F2C0373-ED28-461A-8CE5-2528C3D3A76F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s1 =set([1,2,3,4,5])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s2 =set([3,4,5,6,7])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3E234C2-2835-489D-B0FE-A0D5A638E99C}"/>
              </a:ext>
            </a:extLst>
          </p:cNvPr>
          <p:cNvGrpSpPr/>
          <p:nvPr/>
        </p:nvGrpSpPr>
        <p:grpSpPr>
          <a:xfrm>
            <a:off x="740593" y="2860840"/>
            <a:ext cx="8532386" cy="613485"/>
            <a:chOff x="704528" y="1448780"/>
            <a:chExt cx="7920880" cy="100811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D46D424F-62F5-45D5-8902-D842043FCFE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C259B4B6-EA82-4F59-8736-2CA6DD870332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print(s1.union(s2))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print(s1 | s2)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74782B2A-76BF-4864-A092-71C99635057E}"/>
              </a:ext>
            </a:extLst>
          </p:cNvPr>
          <p:cNvGrpSpPr/>
          <p:nvPr/>
        </p:nvGrpSpPr>
        <p:grpSpPr>
          <a:xfrm>
            <a:off x="740593" y="3626245"/>
            <a:ext cx="8532386" cy="613485"/>
            <a:chOff x="704528" y="1448780"/>
            <a:chExt cx="7920880" cy="1008112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DBE20628-DAB1-47F1-B545-942CC79A73C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0DF72163-B1DC-401F-8F4E-6F7A33243B65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print(s1.intersection(s2))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print(s1 &amp; s2)</a:t>
              </a: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C420275F-4649-4FD0-A797-645895E8A11A}"/>
              </a:ext>
            </a:extLst>
          </p:cNvPr>
          <p:cNvGrpSpPr/>
          <p:nvPr/>
        </p:nvGrpSpPr>
        <p:grpSpPr>
          <a:xfrm>
            <a:off x="740593" y="4391650"/>
            <a:ext cx="8532386" cy="613485"/>
            <a:chOff x="704528" y="1448780"/>
            <a:chExt cx="7920880" cy="1008112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F7C5A52D-D448-40DA-9406-8D9631EE00F4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38D894E0-C8C1-420B-8AA3-B360F25613F7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print(s1.difference(s2))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print(s1 - s2)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20E39621-2796-4C43-B9B4-0B6F7EEA44EF}"/>
              </a:ext>
            </a:extLst>
          </p:cNvPr>
          <p:cNvGrpSpPr/>
          <p:nvPr/>
        </p:nvGrpSpPr>
        <p:grpSpPr>
          <a:xfrm>
            <a:off x="740593" y="5157055"/>
            <a:ext cx="8532386" cy="613485"/>
            <a:chOff x="704528" y="1448780"/>
            <a:chExt cx="7920880" cy="1008112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6A2E19B1-69AE-4CC1-BC97-0C16379858D3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E4079DBB-000F-4271-A5B2-B3E8312F52ED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print(s1.symmetric_difference(s2))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print(s1 ^ s2)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21435225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 sz="2400" b="1">
                <a:latin typeface="+mj-ea"/>
                <a:ea typeface="+mj-ea"/>
              </a:rPr>
              <a:t>집합의 </a:t>
            </a:r>
            <a:r>
              <a:rPr lang="ko-KR" altLang="en-US"/>
              <a:t>표현식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6-4 </a:t>
            </a:r>
            <a:r>
              <a:rPr lang="ko-KR" altLang="en-US">
                <a:latin typeface="+mj-ea"/>
                <a:ea typeface="+mj-ea"/>
              </a:rPr>
              <a:t>집합 응용</a:t>
            </a:r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78B008EE-E7F4-4B0F-8C5C-AE2284C624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0683" y="995460"/>
            <a:ext cx="8097371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{</a:t>
            </a:r>
            <a:r>
              <a:rPr lang="ko-KR" altLang="en-US" b="1">
                <a:latin typeface="+mj-ea"/>
                <a:ea typeface="+mj-ea"/>
              </a:rPr>
              <a:t>식 </a:t>
            </a:r>
            <a:r>
              <a:rPr lang="en-US" altLang="ko-KR" b="1">
                <a:latin typeface="+mj-ea"/>
                <a:ea typeface="+mj-ea"/>
              </a:rPr>
              <a:t>for </a:t>
            </a:r>
            <a:r>
              <a:rPr lang="ko-KR" altLang="en-US" b="1">
                <a:latin typeface="+mj-ea"/>
                <a:ea typeface="+mj-ea"/>
              </a:rPr>
              <a:t>변수 </a:t>
            </a:r>
            <a:r>
              <a:rPr lang="en-US" altLang="ko-KR" b="1">
                <a:latin typeface="+mj-ea"/>
                <a:ea typeface="+mj-ea"/>
              </a:rPr>
              <a:t>in </a:t>
            </a:r>
            <a:r>
              <a:rPr lang="ko-KR" altLang="en-US" b="1">
                <a:latin typeface="+mj-ea"/>
                <a:ea typeface="+mj-ea"/>
              </a:rPr>
              <a:t>세트 </a:t>
            </a:r>
            <a:r>
              <a:rPr lang="en-US" altLang="ko-KR" b="1">
                <a:latin typeface="+mj-ea"/>
                <a:ea typeface="+mj-ea"/>
              </a:rPr>
              <a:t>if </a:t>
            </a:r>
            <a:r>
              <a:rPr lang="ko-KR" altLang="en-US" b="1">
                <a:latin typeface="+mj-ea"/>
                <a:ea typeface="+mj-ea"/>
              </a:rPr>
              <a:t>조건식</a:t>
            </a:r>
            <a:r>
              <a:rPr lang="en-US" altLang="ko-KR" b="1">
                <a:latin typeface="+mj-ea"/>
                <a:ea typeface="+mj-ea"/>
              </a:rPr>
              <a:t>}</a:t>
            </a: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set(</a:t>
            </a:r>
            <a:r>
              <a:rPr lang="ko-KR" altLang="en-US" b="1">
                <a:latin typeface="+mj-ea"/>
                <a:ea typeface="+mj-ea"/>
              </a:rPr>
              <a:t>식 </a:t>
            </a:r>
            <a:r>
              <a:rPr lang="en-US" altLang="ko-KR" b="1">
                <a:latin typeface="+mj-ea"/>
                <a:ea typeface="+mj-ea"/>
              </a:rPr>
              <a:t>for </a:t>
            </a:r>
            <a:r>
              <a:rPr lang="ko-KR" altLang="en-US" b="1">
                <a:latin typeface="+mj-ea"/>
                <a:ea typeface="+mj-ea"/>
              </a:rPr>
              <a:t>변수 </a:t>
            </a:r>
            <a:r>
              <a:rPr lang="en-US" altLang="ko-KR" b="1">
                <a:latin typeface="+mj-ea"/>
                <a:ea typeface="+mj-ea"/>
              </a:rPr>
              <a:t>in </a:t>
            </a:r>
            <a:r>
              <a:rPr lang="ko-KR" altLang="en-US" b="1">
                <a:latin typeface="+mj-ea"/>
                <a:ea typeface="+mj-ea"/>
              </a:rPr>
              <a:t>세트 </a:t>
            </a:r>
            <a:r>
              <a:rPr lang="en-US" altLang="ko-KR" b="1">
                <a:latin typeface="+mj-ea"/>
                <a:ea typeface="+mj-ea"/>
              </a:rPr>
              <a:t>if </a:t>
            </a:r>
            <a:r>
              <a:rPr lang="ko-KR" altLang="en-US" b="1">
                <a:latin typeface="+mj-ea"/>
                <a:ea typeface="+mj-ea"/>
              </a:rPr>
              <a:t>조건식</a:t>
            </a:r>
            <a:r>
              <a:rPr lang="en-US" altLang="ko-KR" b="1">
                <a:latin typeface="+mj-ea"/>
                <a:ea typeface="+mj-ea"/>
              </a:rPr>
              <a:t>)</a:t>
            </a:r>
          </a:p>
          <a:p>
            <a:pPr>
              <a:spcBef>
                <a:spcPct val="50000"/>
              </a:spcBef>
            </a:pPr>
            <a:endParaRPr lang="en-US" altLang="ko-KR" b="1">
              <a:latin typeface="+mj-ea"/>
              <a:ea typeface="+mj-ea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72403BE-A1F3-4CF6-8F45-BAC17A42E620}"/>
              </a:ext>
            </a:extLst>
          </p:cNvPr>
          <p:cNvGrpSpPr/>
          <p:nvPr/>
        </p:nvGrpSpPr>
        <p:grpSpPr>
          <a:xfrm>
            <a:off x="740593" y="2095434"/>
            <a:ext cx="8532386" cy="613485"/>
            <a:chOff x="704528" y="1448780"/>
            <a:chExt cx="7920880" cy="1008113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D2EDC625-940A-4547-8240-D9BBC006707D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1F2C0373-ED28-461A-8CE5-2528C3D3A76F}"/>
                </a:ext>
              </a:extLst>
            </p:cNvPr>
            <p:cNvSpPr/>
            <p:nvPr/>
          </p:nvSpPr>
          <p:spPr>
            <a:xfrm>
              <a:off x="776536" y="1448781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 {i for i in 'apple'}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3E234C2-2835-489D-B0FE-A0D5A638E99C}"/>
              </a:ext>
            </a:extLst>
          </p:cNvPr>
          <p:cNvGrpSpPr/>
          <p:nvPr/>
        </p:nvGrpSpPr>
        <p:grpSpPr>
          <a:xfrm>
            <a:off x="740593" y="2860840"/>
            <a:ext cx="8532386" cy="613485"/>
            <a:chOff x="704528" y="1448780"/>
            <a:chExt cx="7920880" cy="100811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D46D424F-62F5-45D5-8902-D842043FCFE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C259B4B6-EA82-4F59-8736-2CA6DD870332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 {i for i in 'pineapple' if i not in 'apl'}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74782B2A-76BF-4864-A092-71C99635057E}"/>
              </a:ext>
            </a:extLst>
          </p:cNvPr>
          <p:cNvGrpSpPr/>
          <p:nvPr/>
        </p:nvGrpSpPr>
        <p:grpSpPr>
          <a:xfrm>
            <a:off x="740593" y="4363687"/>
            <a:ext cx="8532386" cy="1189875"/>
            <a:chOff x="704528" y="1448780"/>
            <a:chExt cx="7920880" cy="1008112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DBE20628-DAB1-47F1-B545-942CC79A73C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0DF72163-B1DC-401F-8F4E-6F7A33243B65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corpus = "you say goodbye and i say hello."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words = corpus.split()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vocab = {x for x in words if x not in '.'}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vocab</a:t>
              </a:r>
            </a:p>
          </p:txBody>
        </p:sp>
      </p:grpSp>
      <p:sp>
        <p:nvSpPr>
          <p:cNvPr id="20" name="Rectangle 8">
            <a:extLst>
              <a:ext uri="{FF2B5EF4-FFF2-40B4-BE49-F238E27FC236}">
                <a16:creationId xmlns:a16="http://schemas.microsoft.com/office/drawing/2014/main" id="{C16B1C2D-0759-418D-B5C8-D832E7B567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0273" y="3946575"/>
            <a:ext cx="809737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문장에서 중첩된 단어 없애기</a:t>
            </a:r>
            <a:endParaRPr lang="en-US" altLang="ko-KR" b="1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071471690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/>
              <a:t>연습문제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78B008EE-E7F4-4B0F-8C5C-AE2284C624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0683" y="995460"/>
            <a:ext cx="8097371" cy="10618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1. </a:t>
            </a:r>
            <a:r>
              <a:rPr lang="ko-KR" altLang="en-US" b="1">
                <a:latin typeface="+mj-ea"/>
                <a:ea typeface="+mj-ea"/>
              </a:rPr>
              <a:t>다음 소스 코드를 완성하여 리스트 </a:t>
            </a:r>
            <a:r>
              <a:rPr lang="en-US" altLang="ko-KR" b="1">
                <a:latin typeface="+mj-ea"/>
                <a:ea typeface="+mj-ea"/>
              </a:rPr>
              <a:t>a</a:t>
            </a:r>
            <a:r>
              <a:rPr lang="ko-KR" altLang="en-US" b="1">
                <a:latin typeface="+mj-ea"/>
                <a:ea typeface="+mj-ea"/>
              </a:rPr>
              <a:t>에 들어 있는 문자열 중에서 길이가 </a:t>
            </a:r>
            <a:r>
              <a:rPr lang="en-US" altLang="ko-KR" b="1">
                <a:latin typeface="+mj-ea"/>
                <a:ea typeface="+mj-ea"/>
              </a:rPr>
              <a:t>5</a:t>
            </a:r>
            <a:r>
              <a:rPr lang="ko-KR" altLang="en-US" b="1">
                <a:latin typeface="+mj-ea"/>
                <a:ea typeface="+mj-ea"/>
              </a:rPr>
              <a:t>인 것을만 대문자로 바꿔서 리스트 형태로 출력되게 하시오</a:t>
            </a:r>
            <a:endParaRPr lang="en-US" altLang="ko-KR" b="1">
              <a:latin typeface="+mj-ea"/>
              <a:ea typeface="+mj-ea"/>
            </a:endParaRP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(</a:t>
            </a:r>
            <a:r>
              <a:rPr lang="ko-KR" altLang="en-US" b="1">
                <a:latin typeface="+mj-ea"/>
                <a:ea typeface="+mj-ea"/>
              </a:rPr>
              <a:t>리스트 컴프리헨션 사용</a:t>
            </a:r>
            <a:r>
              <a:rPr lang="en-US" altLang="ko-KR" b="1">
                <a:latin typeface="+mj-ea"/>
                <a:ea typeface="+mj-ea"/>
              </a:rPr>
              <a:t>)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3E234C2-2835-489D-B0FE-A0D5A638E99C}"/>
              </a:ext>
            </a:extLst>
          </p:cNvPr>
          <p:cNvGrpSpPr/>
          <p:nvPr/>
        </p:nvGrpSpPr>
        <p:grpSpPr>
          <a:xfrm>
            <a:off x="740593" y="2173906"/>
            <a:ext cx="8532386" cy="424144"/>
            <a:chOff x="704528" y="1448780"/>
            <a:chExt cx="7920880" cy="100811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D46D424F-62F5-45D5-8902-D842043FCFE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C259B4B6-EA82-4F59-8736-2CA6DD870332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 ['alpha', 'bravo', 'Charlie', 'delta', 'echo', 'foxtrot']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74782B2A-76BF-4864-A092-71C99635057E}"/>
              </a:ext>
            </a:extLst>
          </p:cNvPr>
          <p:cNvGrpSpPr/>
          <p:nvPr/>
        </p:nvGrpSpPr>
        <p:grpSpPr>
          <a:xfrm>
            <a:off x="740593" y="4363687"/>
            <a:ext cx="8532386" cy="1189875"/>
            <a:chOff x="704528" y="1448780"/>
            <a:chExt cx="7920880" cy="1008112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DBE20628-DAB1-47F1-B545-942CC79A73C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0DF72163-B1DC-401F-8F4E-6F7A33243B65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 ['alpha', 'bravo', 'Charlie', 'delta', 'echo', 'foxtrot']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b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=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[ i.upper() if len(i)==5 else i for i in a 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print(b)</a:t>
              </a: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B77C6568-8CAF-42E5-9A70-C97BB4872CD4}"/>
              </a:ext>
            </a:extLst>
          </p:cNvPr>
          <p:cNvGrpSpPr/>
          <p:nvPr/>
        </p:nvGrpSpPr>
        <p:grpSpPr>
          <a:xfrm>
            <a:off x="739893" y="3068960"/>
            <a:ext cx="8532386" cy="424144"/>
            <a:chOff x="704528" y="1448780"/>
            <a:chExt cx="7920880" cy="1008112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61FC11E8-CF6C-4D3F-8936-0FDA6BBA62A4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79AAFA3F-33DD-4E79-BA7C-16EDFC02D4C1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['ALPHA', 'BRAVO', 'Charlie', 'DELTA', 'echo', 'foxtrot']</a:t>
              </a:r>
            </a:p>
          </p:txBody>
        </p:sp>
      </p:grpSp>
      <p:sp>
        <p:nvSpPr>
          <p:cNvPr id="24" name="Rectangle 8">
            <a:extLst>
              <a:ext uri="{FF2B5EF4-FFF2-40B4-BE49-F238E27FC236}">
                <a16:creationId xmlns:a16="http://schemas.microsoft.com/office/drawing/2014/main" id="{AF5657C5-DAD8-4E7C-9B7C-4A6F05719E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0273" y="2755441"/>
            <a:ext cx="809737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출력 예시</a:t>
            </a:r>
            <a:endParaRPr lang="en-US" altLang="ko-KR" b="1">
              <a:latin typeface="+mj-ea"/>
              <a:ea typeface="+mj-ea"/>
            </a:endParaRPr>
          </a:p>
        </p:txBody>
      </p:sp>
      <p:sp>
        <p:nvSpPr>
          <p:cNvPr id="25" name="Rectangle 8">
            <a:extLst>
              <a:ext uri="{FF2B5EF4-FFF2-40B4-BE49-F238E27FC236}">
                <a16:creationId xmlns:a16="http://schemas.microsoft.com/office/drawing/2014/main" id="{E8166B82-FEB0-413E-AB21-214D0E0127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0273" y="3947500"/>
            <a:ext cx="809737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구현</a:t>
            </a:r>
            <a:endParaRPr lang="en-US" altLang="ko-KR" b="1">
              <a:latin typeface="+mj-ea"/>
              <a:ea typeface="+mj-ea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3DDA5EB-5221-439C-BE02-CF87CB0C883F}"/>
              </a:ext>
            </a:extLst>
          </p:cNvPr>
          <p:cNvSpPr/>
          <p:nvPr/>
        </p:nvSpPr>
        <p:spPr>
          <a:xfrm>
            <a:off x="1460612" y="5727340"/>
            <a:ext cx="5544616" cy="270399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1981948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/>
              <a:t>연습문제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78B008EE-E7F4-4B0F-8C5C-AE2284C624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0683" y="995460"/>
            <a:ext cx="8097371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2. </a:t>
            </a:r>
            <a:r>
              <a:rPr lang="ko-KR" altLang="en-US" b="1">
                <a:latin typeface="+mj-ea"/>
                <a:ea typeface="+mj-ea"/>
              </a:rPr>
              <a:t>회문</a:t>
            </a:r>
            <a:r>
              <a:rPr lang="en-US" altLang="ko-KR" b="1">
                <a:latin typeface="+mj-ea"/>
                <a:ea typeface="+mj-ea"/>
              </a:rPr>
              <a:t>(</a:t>
            </a:r>
            <a:r>
              <a:rPr lang="ko-KR" altLang="en-US" b="1">
                <a:latin typeface="+mj-ea"/>
                <a:ea typeface="+mj-ea"/>
              </a:rPr>
              <a:t>앞뒤 어느 쪽에서도 같은 단어</a:t>
            </a:r>
            <a:r>
              <a:rPr lang="en-US" altLang="ko-KR" b="1">
                <a:latin typeface="+mj-ea"/>
                <a:ea typeface="+mj-ea"/>
              </a:rPr>
              <a:t>, </a:t>
            </a:r>
            <a:r>
              <a:rPr lang="ko-KR" altLang="en-US" b="1">
                <a:latin typeface="+mj-ea"/>
                <a:ea typeface="+mj-ea"/>
              </a:rPr>
              <a:t>말</a:t>
            </a:r>
            <a:r>
              <a:rPr lang="en-US" altLang="ko-KR" b="1">
                <a:latin typeface="+mj-ea"/>
                <a:ea typeface="+mj-ea"/>
              </a:rPr>
              <a:t>) </a:t>
            </a:r>
            <a:r>
              <a:rPr lang="ko-KR" altLang="en-US" b="1">
                <a:latin typeface="+mj-ea"/>
                <a:ea typeface="+mj-ea"/>
              </a:rPr>
              <a:t>여부를 판단하는 코드를 작성하시오</a:t>
            </a:r>
            <a:r>
              <a:rPr lang="en-US" altLang="ko-KR" b="1">
                <a:latin typeface="+mj-ea"/>
                <a:ea typeface="+mj-ea"/>
              </a:rPr>
              <a:t>. 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74782B2A-76BF-4864-A092-71C99635057E}"/>
              </a:ext>
            </a:extLst>
          </p:cNvPr>
          <p:cNvGrpSpPr/>
          <p:nvPr/>
        </p:nvGrpSpPr>
        <p:grpSpPr>
          <a:xfrm>
            <a:off x="740593" y="3320988"/>
            <a:ext cx="8532386" cy="3204356"/>
            <a:chOff x="704528" y="1448780"/>
            <a:chExt cx="7920880" cy="1008112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DBE20628-DAB1-47F1-B545-942CC79A73C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0DF72163-B1DC-401F-8F4E-6F7A33243B65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t = input()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answer = ""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for i in range(len(t)-1, -1, -1):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answer += t[i]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print(answer)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if t == answer: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print("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회문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(Palindrome)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입니다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.")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else: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print("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회문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(Palindrome)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이 아닙니다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.")</a:t>
              </a:r>
            </a:p>
          </p:txBody>
        </p:sp>
      </p:grpSp>
      <p:sp>
        <p:nvSpPr>
          <p:cNvPr id="25" name="Rectangle 8">
            <a:extLst>
              <a:ext uri="{FF2B5EF4-FFF2-40B4-BE49-F238E27FC236}">
                <a16:creationId xmlns:a16="http://schemas.microsoft.com/office/drawing/2014/main" id="{E8166B82-FEB0-413E-AB21-214D0E0127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5812" y="2908196"/>
            <a:ext cx="809737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구현</a:t>
            </a:r>
            <a:endParaRPr lang="en-US" altLang="ko-KR" b="1">
              <a:latin typeface="+mj-ea"/>
              <a:ea typeface="+mj-ea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3DDA5EB-5221-439C-BE02-CF87CB0C883F}"/>
              </a:ext>
            </a:extLst>
          </p:cNvPr>
          <p:cNvSpPr/>
          <p:nvPr/>
        </p:nvSpPr>
        <p:spPr>
          <a:xfrm>
            <a:off x="913082" y="4023066"/>
            <a:ext cx="5544616" cy="900100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643257E2-053E-417C-9860-BE6773C79E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3667" y="1782668"/>
            <a:ext cx="8097371" cy="784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입력 </a:t>
            </a:r>
            <a:r>
              <a:rPr lang="en-US" altLang="ko-KR" b="1">
                <a:latin typeface="+mj-ea"/>
                <a:ea typeface="+mj-ea"/>
              </a:rPr>
              <a:t>: </a:t>
            </a:r>
            <a:r>
              <a:rPr lang="ko-KR" altLang="en-US" b="1">
                <a:latin typeface="+mj-ea"/>
                <a:ea typeface="+mj-ea"/>
              </a:rPr>
              <a:t>소주만병만주소</a:t>
            </a:r>
            <a:endParaRPr lang="en-US" altLang="ko-KR" b="1">
              <a:latin typeface="+mj-ea"/>
              <a:ea typeface="+mj-ea"/>
            </a:endParaRPr>
          </a:p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출력 </a:t>
            </a:r>
            <a:r>
              <a:rPr lang="en-US" altLang="ko-KR" b="1">
                <a:latin typeface="+mj-ea"/>
                <a:ea typeface="+mj-ea"/>
              </a:rPr>
              <a:t>: </a:t>
            </a:r>
            <a:r>
              <a:rPr lang="ko-KR" altLang="en-US" b="1">
                <a:latin typeface="+mj-ea"/>
                <a:ea typeface="+mj-ea"/>
              </a:rPr>
              <a:t>회문</a:t>
            </a:r>
            <a:r>
              <a:rPr lang="en-US" altLang="ko-KR" b="1">
                <a:latin typeface="+mj-ea"/>
                <a:ea typeface="+mj-ea"/>
              </a:rPr>
              <a:t>(Palindrome) </a:t>
            </a:r>
            <a:r>
              <a:rPr lang="ko-KR" altLang="en-US" b="1">
                <a:latin typeface="+mj-ea"/>
                <a:ea typeface="+mj-ea"/>
              </a:rPr>
              <a:t>입니다</a:t>
            </a:r>
            <a:r>
              <a:rPr lang="en-US" altLang="ko-KR" b="1">
                <a:latin typeface="+mj-ea"/>
                <a:ea typeface="+mj-ea"/>
              </a:rPr>
              <a:t>.</a:t>
            </a:r>
            <a:r>
              <a:rPr lang="ko-KR" altLang="en-US" b="1">
                <a:latin typeface="+mj-ea"/>
                <a:ea typeface="+mj-ea"/>
              </a:rPr>
              <a:t> </a:t>
            </a:r>
            <a:endParaRPr lang="en-US" altLang="ko-KR" b="1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017145650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/>
              <a:t>연습문제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78B008EE-E7F4-4B0F-8C5C-AE2284C624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0683" y="995460"/>
            <a:ext cx="8097371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3. </a:t>
            </a:r>
            <a:r>
              <a:rPr lang="ko-KR" altLang="en-US" b="1">
                <a:latin typeface="+mj-ea"/>
                <a:ea typeface="+mj-ea"/>
              </a:rPr>
              <a:t>다음은 </a:t>
            </a:r>
            <a:r>
              <a:rPr lang="en-US" altLang="ko-KR" b="1">
                <a:latin typeface="+mj-ea"/>
                <a:ea typeface="+mj-ea"/>
              </a:rPr>
              <a:t>10</a:t>
            </a:r>
            <a:r>
              <a:rPr lang="ko-KR" altLang="en-US" b="1">
                <a:latin typeface="+mj-ea"/>
                <a:ea typeface="+mj-ea"/>
              </a:rPr>
              <a:t>명의 학생들의 혈액형</a:t>
            </a:r>
            <a:r>
              <a:rPr lang="en-US" altLang="ko-KR" b="1">
                <a:latin typeface="+mj-ea"/>
                <a:ea typeface="+mj-ea"/>
              </a:rPr>
              <a:t>(A, B, AB, O) </a:t>
            </a:r>
            <a:r>
              <a:rPr lang="ko-KR" altLang="en-US" b="1">
                <a:latin typeface="+mj-ea"/>
                <a:ea typeface="+mj-ea"/>
              </a:rPr>
              <a:t>데이터이다</a:t>
            </a:r>
            <a:r>
              <a:rPr lang="en-US" altLang="ko-KR" b="1">
                <a:latin typeface="+mj-ea"/>
                <a:ea typeface="+mj-ea"/>
              </a:rPr>
              <a:t>.</a:t>
            </a: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['A', 'A', 'A', 'O', 'B', 'B', 'O', 'AB', 'AB', 'O']</a:t>
            </a: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for </a:t>
            </a:r>
            <a:r>
              <a:rPr lang="ko-KR" altLang="en-US" b="1">
                <a:latin typeface="+mj-ea"/>
                <a:ea typeface="+mj-ea"/>
              </a:rPr>
              <a:t>문과 딕셔너리를 사용하여 각 혈액형 별 학생수를 구하시오</a:t>
            </a:r>
            <a:r>
              <a:rPr lang="en-US" altLang="ko-KR" b="1">
                <a:latin typeface="+mj-ea"/>
                <a:ea typeface="+mj-ea"/>
              </a:rPr>
              <a:t>.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74782B2A-76BF-4864-A092-71C99635057E}"/>
              </a:ext>
            </a:extLst>
          </p:cNvPr>
          <p:cNvGrpSpPr/>
          <p:nvPr/>
        </p:nvGrpSpPr>
        <p:grpSpPr>
          <a:xfrm>
            <a:off x="740593" y="3320988"/>
            <a:ext cx="8532386" cy="2541552"/>
            <a:chOff x="704528" y="1448780"/>
            <a:chExt cx="7920880" cy="1008112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DBE20628-DAB1-47F1-B545-942CC79A73C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0DF72163-B1DC-401F-8F4E-6F7A33243B65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result = {"A" : 0, "B" : 0, "AB" : 0, "O" : 0}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students = ['A', 'A', 'A', 'O', 'B', 'B', 'O', 'AB', 'AB', 'O']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for s in students: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result[s] += 1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print("{'A': %d, 'O': %d, 'B': %d, 'AB': %d}" %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(result["A"], result["O"], result["B"], result["AB"]))</a:t>
              </a:r>
            </a:p>
          </p:txBody>
        </p:sp>
      </p:grpSp>
      <p:sp>
        <p:nvSpPr>
          <p:cNvPr id="25" name="Rectangle 8">
            <a:extLst>
              <a:ext uri="{FF2B5EF4-FFF2-40B4-BE49-F238E27FC236}">
                <a16:creationId xmlns:a16="http://schemas.microsoft.com/office/drawing/2014/main" id="{E8166B82-FEB0-413E-AB21-214D0E0127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5812" y="2908196"/>
            <a:ext cx="809737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구현</a:t>
            </a:r>
            <a:endParaRPr lang="en-US" altLang="ko-KR" b="1">
              <a:latin typeface="+mj-ea"/>
              <a:ea typeface="+mj-ea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89BB0DB-9883-474D-B6B9-A0F3AFD99272}"/>
              </a:ext>
            </a:extLst>
          </p:cNvPr>
          <p:cNvSpPr/>
          <p:nvPr/>
        </p:nvSpPr>
        <p:spPr>
          <a:xfrm>
            <a:off x="895727" y="4437112"/>
            <a:ext cx="7812868" cy="122413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41212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>
                <a:solidFill>
                  <a:srgbClr val="000000"/>
                </a:solidFill>
              </a:rPr>
              <a:t>기본 자료형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2-2 </a:t>
            </a:r>
            <a:r>
              <a:rPr lang="ko-KR" altLang="en-US">
                <a:latin typeface="+mj-ea"/>
                <a:ea typeface="+mj-ea"/>
              </a:rPr>
              <a:t>변수와 연산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 b="1">
                <a:latin typeface="+mj-ea"/>
                <a:ea typeface="+mj-ea"/>
              </a:rPr>
              <a:t>Basic Operation (</a:t>
            </a:r>
            <a:r>
              <a:rPr lang="ko-KR" altLang="en-US" sz="2000" b="1">
                <a:latin typeface="+mj-ea"/>
                <a:ea typeface="+mj-ea"/>
              </a:rPr>
              <a:t>간단한연산</a:t>
            </a:r>
            <a:r>
              <a:rPr lang="en-US" altLang="ko-KR" sz="2000" b="1">
                <a:latin typeface="+mj-ea"/>
                <a:ea typeface="+mj-ea"/>
              </a:rPr>
              <a:t>)</a:t>
            </a:r>
            <a:endParaRPr lang="ko-KR" altLang="en-US" sz="2000" b="1">
              <a:latin typeface="+mj-ea"/>
              <a:ea typeface="+mj-ea"/>
            </a:endParaRPr>
          </a:p>
        </p:txBody>
      </p:sp>
      <p:sp>
        <p:nvSpPr>
          <p:cNvPr id="2" name="Rectangle 8">
            <a:extLst>
              <a:ext uri="{FF2B5EF4-FFF2-40B4-BE49-F238E27FC236}">
                <a16:creationId xmlns:a16="http://schemas.microsoft.com/office/drawing/2014/main" id="{1396A866-C5BA-4545-A252-9431FFB3D4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4528" y="1252011"/>
            <a:ext cx="7848872" cy="25853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R="0" algn="l"/>
            <a:r>
              <a:rPr lang="ko-KR" altLang="en-US" sz="1800" i="0" u="none" strike="noStrike" baseline="0">
                <a:latin typeface="맑은 고딕" panose="020B0503020000020004" pitchFamily="50" charset="-127"/>
              </a:rPr>
              <a:t>복잡한 프로그램을 작성하기 앞서 간단한 사칙연산과 문자열처리 등의 기본을 배워야 함</a:t>
            </a:r>
            <a:endParaRPr lang="en-US" altLang="ko-KR" sz="1800" i="0" u="none" strike="noStrike" baseline="0">
              <a:latin typeface="맑은 고딕" panose="020B0503020000020004" pitchFamily="50" charset="-127"/>
            </a:endParaRPr>
          </a:p>
          <a:p>
            <a:pPr marR="0" algn="l"/>
            <a:endParaRPr lang="ko-KR" altLang="en-US" sz="1800" i="0" u="none" strike="noStrike" baseline="0">
              <a:latin typeface="맑은 고딕" panose="020B0503020000020004" pitchFamily="50" charset="-127"/>
            </a:endParaRPr>
          </a:p>
          <a:p>
            <a:pPr marR="0" algn="l"/>
            <a:r>
              <a:rPr lang="en-US" altLang="ko-KR" sz="1800" i="0" u="none" strike="noStrike" baseline="0">
                <a:latin typeface="맑은 고딕" panose="020B0503020000020004" pitchFamily="50" charset="-127"/>
              </a:rPr>
              <a:t>- </a:t>
            </a:r>
            <a:r>
              <a:rPr lang="ko-KR" altLang="en-US" sz="1800" i="0" u="none" strike="noStrike" baseline="0">
                <a:latin typeface="맑은 고딕" panose="020B0503020000020004" pitchFamily="50" charset="-127"/>
              </a:rPr>
              <a:t>이를 위해 본 장에서는 아래 내용을 습득</a:t>
            </a:r>
          </a:p>
          <a:p>
            <a:pPr lvl="1"/>
            <a:r>
              <a:rPr lang="en-US" altLang="ko-KR" i="0" u="none" strike="noStrike" baseline="0">
                <a:latin typeface="맑은 고딕" panose="020B0503020000020004" pitchFamily="50" charset="-127"/>
              </a:rPr>
              <a:t>1) </a:t>
            </a:r>
            <a:r>
              <a:rPr lang="ko-KR" altLang="en-US" i="0" u="none" strike="noStrike" baseline="0">
                <a:latin typeface="맑은 고딕" panose="020B0503020000020004" pitchFamily="50" charset="-127"/>
              </a:rPr>
              <a:t>기본 자료형</a:t>
            </a:r>
            <a:r>
              <a:rPr lang="en-US" altLang="ko-KR" i="0" u="none" strike="noStrike" baseline="0">
                <a:latin typeface="맑은 고딕" panose="020B0503020000020004" pitchFamily="50" charset="-127"/>
              </a:rPr>
              <a:t>(Data Types)</a:t>
            </a:r>
          </a:p>
          <a:p>
            <a:pPr lvl="1"/>
            <a:r>
              <a:rPr lang="en-US" altLang="ko-KR" i="0" u="none" strike="noStrike" baseline="0">
                <a:latin typeface="맑은 고딕" panose="020B0503020000020004" pitchFamily="50" charset="-127"/>
              </a:rPr>
              <a:t>2) </a:t>
            </a:r>
            <a:r>
              <a:rPr lang="ko-KR" altLang="en-US" i="0" u="none" strike="noStrike" baseline="0">
                <a:latin typeface="맑은 고딕" panose="020B0503020000020004" pitchFamily="50" charset="-127"/>
              </a:rPr>
              <a:t>연산자와 피연산자</a:t>
            </a:r>
          </a:p>
          <a:p>
            <a:pPr lvl="1"/>
            <a:r>
              <a:rPr lang="en-US" altLang="ko-KR" i="0" u="none" strike="noStrike" baseline="0">
                <a:latin typeface="맑은 고딕" panose="020B0503020000020004" pitchFamily="50" charset="-127"/>
              </a:rPr>
              <a:t>3) </a:t>
            </a:r>
            <a:r>
              <a:rPr lang="ko-KR" altLang="en-US" i="0" u="none" strike="noStrike" baseline="0">
                <a:latin typeface="맑은 고딕" panose="020B0503020000020004" pitchFamily="50" charset="-127"/>
              </a:rPr>
              <a:t>데이터 형변환</a:t>
            </a:r>
            <a:endParaRPr lang="en-US" altLang="ko-KR" i="0" u="none" strike="noStrike" baseline="0">
              <a:latin typeface="맑은 고딕" panose="020B0503020000020004" pitchFamily="50" charset="-127"/>
            </a:endParaRPr>
          </a:p>
          <a:p>
            <a:pPr lvl="1"/>
            <a:endParaRPr lang="ko-KR" altLang="en-US" i="0" u="none" strike="noStrike" baseline="0">
              <a:latin typeface="맑은 고딕" panose="020B0503020000020004" pitchFamily="50" charset="-127"/>
            </a:endParaRPr>
          </a:p>
          <a:p>
            <a:pPr marR="0" algn="l"/>
            <a:r>
              <a:rPr lang="en-US" altLang="ko-KR" sz="1800" i="0" u="none" strike="noStrike" baseline="0">
                <a:latin typeface="맑은 고딕" panose="020B0503020000020004" pitchFamily="50" charset="-127"/>
              </a:rPr>
              <a:t>- </a:t>
            </a:r>
            <a:r>
              <a:rPr lang="ko-KR" altLang="en-US" sz="1800" i="0" u="none" strike="noStrike" baseline="0">
                <a:latin typeface="맑은 고딕" panose="020B0503020000020004" pitchFamily="50" charset="-127"/>
              </a:rPr>
              <a:t>이를 통해 간단한 프로그램 작성의 기초를 익힘</a:t>
            </a:r>
          </a:p>
        </p:txBody>
      </p:sp>
      <p:graphicFrame>
        <p:nvGraphicFramePr>
          <p:cNvPr id="3" name="표 5">
            <a:extLst>
              <a:ext uri="{FF2B5EF4-FFF2-40B4-BE49-F238E27FC236}">
                <a16:creationId xmlns:a16="http://schemas.microsoft.com/office/drawing/2014/main" id="{BF62F426-2FE1-40A4-BFB0-EB80093ADF43}"/>
              </a:ext>
            </a:extLst>
          </p:cNvPr>
          <p:cNvGraphicFramePr>
            <a:graphicFrameLocks noGrp="1"/>
          </p:cNvGraphicFramePr>
          <p:nvPr/>
        </p:nvGraphicFramePr>
        <p:xfrm>
          <a:off x="776536" y="4293096"/>
          <a:ext cx="8676966" cy="19802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4136">
                  <a:extLst>
                    <a:ext uri="{9D8B030D-6E8A-4147-A177-3AD203B41FA5}">
                      <a16:colId xmlns:a16="http://schemas.microsoft.com/office/drawing/2014/main" val="1215727653"/>
                    </a:ext>
                  </a:extLst>
                </a:gridCol>
                <a:gridCol w="972108">
                  <a:extLst>
                    <a:ext uri="{9D8B030D-6E8A-4147-A177-3AD203B41FA5}">
                      <a16:colId xmlns:a16="http://schemas.microsoft.com/office/drawing/2014/main" val="758006923"/>
                    </a:ext>
                  </a:extLst>
                </a:gridCol>
                <a:gridCol w="972108">
                  <a:extLst>
                    <a:ext uri="{9D8B030D-6E8A-4147-A177-3AD203B41FA5}">
                      <a16:colId xmlns:a16="http://schemas.microsoft.com/office/drawing/2014/main" val="1611075101"/>
                    </a:ext>
                  </a:extLst>
                </a:gridCol>
                <a:gridCol w="2616292">
                  <a:extLst>
                    <a:ext uri="{9D8B030D-6E8A-4147-A177-3AD203B41FA5}">
                      <a16:colId xmlns:a16="http://schemas.microsoft.com/office/drawing/2014/main" val="909080807"/>
                    </a:ext>
                  </a:extLst>
                </a:gridCol>
                <a:gridCol w="1446161">
                  <a:extLst>
                    <a:ext uri="{9D8B030D-6E8A-4147-A177-3AD203B41FA5}">
                      <a16:colId xmlns:a16="http://schemas.microsoft.com/office/drawing/2014/main" val="3238832811"/>
                    </a:ext>
                  </a:extLst>
                </a:gridCol>
                <a:gridCol w="1446161">
                  <a:extLst>
                    <a:ext uri="{9D8B030D-6E8A-4147-A177-3AD203B41FA5}">
                      <a16:colId xmlns:a16="http://schemas.microsoft.com/office/drawing/2014/main" val="662858243"/>
                    </a:ext>
                  </a:extLst>
                </a:gridCol>
              </a:tblGrid>
              <a:tr h="346299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유형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설명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예시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선언 형태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5649839"/>
                  </a:ext>
                </a:extLst>
              </a:tr>
              <a:tr h="40848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수치자료형</a:t>
                      </a:r>
                      <a:endParaRPr lang="en-US" altLang="ko-KR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정수형</a:t>
                      </a:r>
                      <a:endParaRPr lang="en-US" altLang="ko-KR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Interger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양</a:t>
                      </a:r>
                      <a:r>
                        <a:rPr lang="en-US" altLang="ko-KR"/>
                        <a:t>/</a:t>
                      </a:r>
                      <a:r>
                        <a:rPr lang="ko-KR" altLang="en-US"/>
                        <a:t>음의 정수</a:t>
                      </a:r>
                      <a:endParaRPr lang="en-US" altLang="ko-KR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1,2,3,100,-9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data=1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9504466"/>
                  </a:ext>
                </a:extLst>
              </a:tr>
              <a:tr h="40848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실수형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Float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소수점이 포함된 실수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10.2,-9.3,9.0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data=9.0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85764370"/>
                  </a:ext>
                </a:extLst>
              </a:tr>
              <a:tr h="40848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문자형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String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따옴표에 들어가 있는 문자형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abc, a20abc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data='abc'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62519241"/>
                  </a:ext>
                </a:extLst>
              </a:tr>
              <a:tr h="40848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논리</a:t>
                      </a:r>
                      <a:r>
                        <a:rPr lang="en-US" altLang="ko-KR"/>
                        <a:t>/</a:t>
                      </a:r>
                      <a:r>
                        <a:rPr lang="ko-KR" altLang="en-US"/>
                        <a:t>불린 자료형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Boolean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참 또는 거짓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True, False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data=True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5583894"/>
                  </a:ext>
                </a:extLst>
              </a:tr>
            </a:tbl>
          </a:graphicData>
        </a:graphic>
      </p:graphicFrame>
      <p:sp>
        <p:nvSpPr>
          <p:cNvPr id="8" name="Rectangle 8">
            <a:extLst>
              <a:ext uri="{FF2B5EF4-FFF2-40B4-BE49-F238E27FC236}">
                <a16:creationId xmlns:a16="http://schemas.microsoft.com/office/drawing/2014/main" id="{BE31A2DE-741F-494B-9852-FDEAC61DBE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3924531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기본 자료형</a:t>
            </a:r>
          </a:p>
        </p:txBody>
      </p:sp>
    </p:spTree>
    <p:extLst>
      <p:ext uri="{BB962C8B-B14F-4D97-AF65-F5344CB8AC3E}">
        <p14:creationId xmlns:p14="http://schemas.microsoft.com/office/powerpoint/2010/main" val="531062257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/>
              <a:t>연습문제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78B008EE-E7F4-4B0F-8C5C-AE2284C624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2500" y="790866"/>
            <a:ext cx="8097371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4. 5x5 </a:t>
            </a:r>
            <a:r>
              <a:rPr lang="ko-KR" altLang="en-US" b="1">
                <a:latin typeface="+mj-ea"/>
                <a:ea typeface="+mj-ea"/>
              </a:rPr>
              <a:t>행렬이 있다</a:t>
            </a:r>
            <a:r>
              <a:rPr lang="en-US" altLang="ko-KR" b="1">
                <a:latin typeface="+mj-ea"/>
                <a:ea typeface="+mj-ea"/>
              </a:rPr>
              <a:t>.(2</a:t>
            </a:r>
            <a:r>
              <a:rPr lang="ko-KR" altLang="en-US" b="1">
                <a:latin typeface="+mj-ea"/>
                <a:ea typeface="+mj-ea"/>
              </a:rPr>
              <a:t>차원 리스트 사용</a:t>
            </a:r>
            <a:r>
              <a:rPr lang="en-US" altLang="ko-KR" b="1">
                <a:latin typeface="+mj-ea"/>
                <a:ea typeface="+mj-ea"/>
              </a:rPr>
              <a:t>) </a:t>
            </a:r>
            <a:r>
              <a:rPr lang="ko-KR" altLang="en-US" b="1">
                <a:latin typeface="+mj-ea"/>
                <a:ea typeface="+mj-ea"/>
              </a:rPr>
              <a:t>행렬내에 </a:t>
            </a:r>
            <a:r>
              <a:rPr lang="en-US" altLang="ko-KR" b="1">
                <a:latin typeface="+mj-ea"/>
                <a:ea typeface="+mj-ea"/>
              </a:rPr>
              <a:t>*</a:t>
            </a:r>
            <a:r>
              <a:rPr lang="ko-KR" altLang="en-US" b="1">
                <a:latin typeface="+mj-ea"/>
                <a:ea typeface="+mj-ea"/>
              </a:rPr>
              <a:t>은 지뢰이고 </a:t>
            </a:r>
            <a:r>
              <a:rPr lang="en-US" altLang="ko-KR" b="1">
                <a:latin typeface="+mj-ea"/>
                <a:ea typeface="+mj-ea"/>
              </a:rPr>
              <a:t>.</a:t>
            </a:r>
            <a:r>
              <a:rPr lang="ko-KR" altLang="en-US" b="1">
                <a:latin typeface="+mj-ea"/>
                <a:ea typeface="+mj-ea"/>
              </a:rPr>
              <a:t>은 지뢰가 아니다</a:t>
            </a:r>
            <a:r>
              <a:rPr lang="en-US" altLang="ko-KR" b="1">
                <a:latin typeface="+mj-ea"/>
                <a:ea typeface="+mj-ea"/>
              </a:rPr>
              <a:t>. </a:t>
            </a:r>
            <a:r>
              <a:rPr lang="ko-KR" altLang="en-US" b="1">
                <a:latin typeface="+mj-ea"/>
                <a:ea typeface="+mj-ea"/>
              </a:rPr>
              <a:t>지뢰가 아닌 요소에서는 인접한 지뢰의 개수를 출력하는 프로그램을 구현 하시오</a:t>
            </a:r>
            <a:r>
              <a:rPr lang="en-US" altLang="ko-KR" b="1">
                <a:latin typeface="+mj-ea"/>
                <a:ea typeface="+mj-ea"/>
              </a:rPr>
              <a:t>.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74782B2A-76BF-4864-A092-71C99635057E}"/>
              </a:ext>
            </a:extLst>
          </p:cNvPr>
          <p:cNvGrpSpPr/>
          <p:nvPr/>
        </p:nvGrpSpPr>
        <p:grpSpPr>
          <a:xfrm>
            <a:off x="740593" y="4343832"/>
            <a:ext cx="8532386" cy="1843600"/>
            <a:chOff x="704528" y="1448780"/>
            <a:chExt cx="7920880" cy="1008112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DBE20628-DAB1-47F1-B545-942CC79A73C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0DF72163-B1DC-401F-8F4E-6F7A33243B65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matrix = [['.','.','*','.','.'],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  ['.','.','.','*','.'],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  ['.','*','.','.','.'],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  ['.','*','*','*','.'],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  ['*','.','*','.','.']]</a:t>
              </a:r>
            </a:p>
          </p:txBody>
        </p:sp>
      </p:grpSp>
      <p:sp>
        <p:nvSpPr>
          <p:cNvPr id="25" name="Rectangle 8">
            <a:extLst>
              <a:ext uri="{FF2B5EF4-FFF2-40B4-BE49-F238E27FC236}">
                <a16:creationId xmlns:a16="http://schemas.microsoft.com/office/drawing/2014/main" id="{E8166B82-FEB0-413E-AB21-214D0E0127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476" y="3824225"/>
            <a:ext cx="809737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구현</a:t>
            </a:r>
            <a:endParaRPr lang="en-US" altLang="ko-KR" b="1">
              <a:latin typeface="+mj-ea"/>
              <a:ea typeface="+mj-ea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4069D61-77B8-47BD-B464-6E15E42668CC}"/>
              </a:ext>
            </a:extLst>
          </p:cNvPr>
          <p:cNvSpPr/>
          <p:nvPr/>
        </p:nvSpPr>
        <p:spPr>
          <a:xfrm>
            <a:off x="1352600" y="2024844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484453D-1081-4442-ABE0-01443A571915}"/>
              </a:ext>
            </a:extLst>
          </p:cNvPr>
          <p:cNvSpPr/>
          <p:nvPr/>
        </p:nvSpPr>
        <p:spPr>
          <a:xfrm>
            <a:off x="1635602" y="2024844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5BDF336-E68B-4D16-A123-61F371AB5F6C}"/>
              </a:ext>
            </a:extLst>
          </p:cNvPr>
          <p:cNvSpPr/>
          <p:nvPr/>
        </p:nvSpPr>
        <p:spPr>
          <a:xfrm>
            <a:off x="1918604" y="2024844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69B6E9E-34D8-48FF-8C71-08A7C0D3C48D}"/>
              </a:ext>
            </a:extLst>
          </p:cNvPr>
          <p:cNvSpPr/>
          <p:nvPr/>
        </p:nvSpPr>
        <p:spPr>
          <a:xfrm>
            <a:off x="2201606" y="2024844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837B491-3A2A-43B4-9B67-FC715099B7DD}"/>
              </a:ext>
            </a:extLst>
          </p:cNvPr>
          <p:cNvSpPr/>
          <p:nvPr/>
        </p:nvSpPr>
        <p:spPr>
          <a:xfrm>
            <a:off x="2484608" y="2024844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136637B-398F-44AC-8B1A-B31746759EA7}"/>
              </a:ext>
            </a:extLst>
          </p:cNvPr>
          <p:cNvSpPr/>
          <p:nvPr/>
        </p:nvSpPr>
        <p:spPr>
          <a:xfrm>
            <a:off x="1352600" y="2292961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5B18334-EFED-494D-BC95-E9B9A5B279D3}"/>
              </a:ext>
            </a:extLst>
          </p:cNvPr>
          <p:cNvSpPr/>
          <p:nvPr/>
        </p:nvSpPr>
        <p:spPr>
          <a:xfrm>
            <a:off x="1635602" y="2292961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7AF6761-AD63-45DE-9D42-E1B66779B666}"/>
              </a:ext>
            </a:extLst>
          </p:cNvPr>
          <p:cNvSpPr/>
          <p:nvPr/>
        </p:nvSpPr>
        <p:spPr>
          <a:xfrm>
            <a:off x="1918604" y="2292961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15FDE35-CEBE-441B-92CB-2052D74D7CF9}"/>
              </a:ext>
            </a:extLst>
          </p:cNvPr>
          <p:cNvSpPr/>
          <p:nvPr/>
        </p:nvSpPr>
        <p:spPr>
          <a:xfrm>
            <a:off x="2201606" y="2292961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079436B-2D98-4A66-840A-7C24C5AD79F2}"/>
              </a:ext>
            </a:extLst>
          </p:cNvPr>
          <p:cNvSpPr/>
          <p:nvPr/>
        </p:nvSpPr>
        <p:spPr>
          <a:xfrm>
            <a:off x="2484608" y="2292961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D78279C-A63D-476C-9178-CE5E274234BD}"/>
              </a:ext>
            </a:extLst>
          </p:cNvPr>
          <p:cNvSpPr/>
          <p:nvPr/>
        </p:nvSpPr>
        <p:spPr>
          <a:xfrm>
            <a:off x="1352600" y="2561078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334443C-D578-4E71-B725-3B7A50369832}"/>
              </a:ext>
            </a:extLst>
          </p:cNvPr>
          <p:cNvSpPr/>
          <p:nvPr/>
        </p:nvSpPr>
        <p:spPr>
          <a:xfrm>
            <a:off x="1635602" y="2561078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B3A54A8-3616-42F4-A818-EE19C01AB2D9}"/>
              </a:ext>
            </a:extLst>
          </p:cNvPr>
          <p:cNvSpPr/>
          <p:nvPr/>
        </p:nvSpPr>
        <p:spPr>
          <a:xfrm>
            <a:off x="1918604" y="2561078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3F3AF11-2C70-4A08-885C-4CC8022C8A77}"/>
              </a:ext>
            </a:extLst>
          </p:cNvPr>
          <p:cNvSpPr/>
          <p:nvPr/>
        </p:nvSpPr>
        <p:spPr>
          <a:xfrm>
            <a:off x="2201606" y="2561078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327F2D1-883C-4496-8286-8C1EC09DF86A}"/>
              </a:ext>
            </a:extLst>
          </p:cNvPr>
          <p:cNvSpPr/>
          <p:nvPr/>
        </p:nvSpPr>
        <p:spPr>
          <a:xfrm>
            <a:off x="2484608" y="2561078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C0BA21DC-BE6A-4B4D-BD91-85D059EF76DE}"/>
              </a:ext>
            </a:extLst>
          </p:cNvPr>
          <p:cNvSpPr/>
          <p:nvPr/>
        </p:nvSpPr>
        <p:spPr>
          <a:xfrm>
            <a:off x="1352600" y="2829195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DD14D128-1DEE-4625-A0CB-FD0712789382}"/>
              </a:ext>
            </a:extLst>
          </p:cNvPr>
          <p:cNvSpPr/>
          <p:nvPr/>
        </p:nvSpPr>
        <p:spPr>
          <a:xfrm>
            <a:off x="1635602" y="2829195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F15C5D3-C6A0-4BF7-943B-E563BF7659B2}"/>
              </a:ext>
            </a:extLst>
          </p:cNvPr>
          <p:cNvSpPr/>
          <p:nvPr/>
        </p:nvSpPr>
        <p:spPr>
          <a:xfrm>
            <a:off x="1918604" y="2829195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CC0746D5-0176-4462-A064-FB5CEC4A284E}"/>
              </a:ext>
            </a:extLst>
          </p:cNvPr>
          <p:cNvSpPr/>
          <p:nvPr/>
        </p:nvSpPr>
        <p:spPr>
          <a:xfrm>
            <a:off x="2201606" y="2829195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5FF5235-BD44-4D28-B68D-7E415FCC466C}"/>
              </a:ext>
            </a:extLst>
          </p:cNvPr>
          <p:cNvSpPr/>
          <p:nvPr/>
        </p:nvSpPr>
        <p:spPr>
          <a:xfrm>
            <a:off x="2484608" y="2829195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E1737FBE-6826-466E-82E3-E4988E8757AD}"/>
              </a:ext>
            </a:extLst>
          </p:cNvPr>
          <p:cNvSpPr/>
          <p:nvPr/>
        </p:nvSpPr>
        <p:spPr>
          <a:xfrm>
            <a:off x="1352600" y="3097312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BC1746CC-9FD6-47FE-91D4-DF56369071D7}"/>
              </a:ext>
            </a:extLst>
          </p:cNvPr>
          <p:cNvSpPr/>
          <p:nvPr/>
        </p:nvSpPr>
        <p:spPr>
          <a:xfrm>
            <a:off x="1635602" y="3097312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9EAF0902-6D8A-4B4D-BEC1-F13B30F0E691}"/>
              </a:ext>
            </a:extLst>
          </p:cNvPr>
          <p:cNvSpPr/>
          <p:nvPr/>
        </p:nvSpPr>
        <p:spPr>
          <a:xfrm>
            <a:off x="1918604" y="3097312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A8F4E746-9594-4B0B-9668-EDA10A9C13BE}"/>
              </a:ext>
            </a:extLst>
          </p:cNvPr>
          <p:cNvSpPr/>
          <p:nvPr/>
        </p:nvSpPr>
        <p:spPr>
          <a:xfrm>
            <a:off x="2201606" y="3097312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AF01781-00D6-47F7-91DB-9AD17D78FF80}"/>
              </a:ext>
            </a:extLst>
          </p:cNvPr>
          <p:cNvSpPr/>
          <p:nvPr/>
        </p:nvSpPr>
        <p:spPr>
          <a:xfrm>
            <a:off x="2484608" y="3097312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C8E8C92-312C-4E1D-8E9A-D2605FBA9CC0}"/>
              </a:ext>
            </a:extLst>
          </p:cNvPr>
          <p:cNvSpPr txBox="1"/>
          <p:nvPr/>
        </p:nvSpPr>
        <p:spPr>
          <a:xfrm>
            <a:off x="658235" y="1818350"/>
            <a:ext cx="7475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입력</a:t>
            </a:r>
            <a:endParaRPr lang="en-US" altLang="ko-KR" b="1">
              <a:latin typeface="+mj-ea"/>
              <a:ea typeface="+mj-ea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A8E9DCF-A502-47BA-A58D-C784153DE441}"/>
              </a:ext>
            </a:extLst>
          </p:cNvPr>
          <p:cNvSpPr/>
          <p:nvPr/>
        </p:nvSpPr>
        <p:spPr>
          <a:xfrm>
            <a:off x="4746279" y="2068635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15C4569-3CCA-48B5-B5FC-56B95EE2DB59}"/>
              </a:ext>
            </a:extLst>
          </p:cNvPr>
          <p:cNvSpPr/>
          <p:nvPr/>
        </p:nvSpPr>
        <p:spPr>
          <a:xfrm>
            <a:off x="5029281" y="2068635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B798DB22-3D47-4B3D-9FEE-284E36ADFB33}"/>
              </a:ext>
            </a:extLst>
          </p:cNvPr>
          <p:cNvSpPr/>
          <p:nvPr/>
        </p:nvSpPr>
        <p:spPr>
          <a:xfrm>
            <a:off x="5312283" y="2068635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030BB2D0-F901-49C3-BF73-0AE7E7825277}"/>
              </a:ext>
            </a:extLst>
          </p:cNvPr>
          <p:cNvSpPr/>
          <p:nvPr/>
        </p:nvSpPr>
        <p:spPr>
          <a:xfrm>
            <a:off x="5595285" y="2068635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06DDFA37-6811-4C55-8D7F-A8369C3D5713}"/>
              </a:ext>
            </a:extLst>
          </p:cNvPr>
          <p:cNvSpPr/>
          <p:nvPr/>
        </p:nvSpPr>
        <p:spPr>
          <a:xfrm>
            <a:off x="5878287" y="2068635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730C7BCE-8B00-4BC2-8270-0EAF14E81FDE}"/>
              </a:ext>
            </a:extLst>
          </p:cNvPr>
          <p:cNvSpPr/>
          <p:nvPr/>
        </p:nvSpPr>
        <p:spPr>
          <a:xfrm>
            <a:off x="4746279" y="2336752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76AEE4B5-DAA1-4D64-9B44-A1EA8C84F8C7}"/>
              </a:ext>
            </a:extLst>
          </p:cNvPr>
          <p:cNvSpPr/>
          <p:nvPr/>
        </p:nvSpPr>
        <p:spPr>
          <a:xfrm>
            <a:off x="5029281" y="2336752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A0408C0D-102B-4175-80C5-BB8C6960657F}"/>
              </a:ext>
            </a:extLst>
          </p:cNvPr>
          <p:cNvSpPr/>
          <p:nvPr/>
        </p:nvSpPr>
        <p:spPr>
          <a:xfrm>
            <a:off x="5312283" y="2336752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25004826-F052-4AEE-AE79-26F07F0BC514}"/>
              </a:ext>
            </a:extLst>
          </p:cNvPr>
          <p:cNvSpPr/>
          <p:nvPr/>
        </p:nvSpPr>
        <p:spPr>
          <a:xfrm>
            <a:off x="5595285" y="2336752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CC533089-B6E6-467F-9039-1CE82A123826}"/>
              </a:ext>
            </a:extLst>
          </p:cNvPr>
          <p:cNvSpPr/>
          <p:nvPr/>
        </p:nvSpPr>
        <p:spPr>
          <a:xfrm>
            <a:off x="5878287" y="2336752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741CD050-AE16-40AD-A929-B1AF0FF41E21}"/>
              </a:ext>
            </a:extLst>
          </p:cNvPr>
          <p:cNvSpPr/>
          <p:nvPr/>
        </p:nvSpPr>
        <p:spPr>
          <a:xfrm>
            <a:off x="4746279" y="2604869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697EEF87-4023-4869-AD1D-E120C7113293}"/>
              </a:ext>
            </a:extLst>
          </p:cNvPr>
          <p:cNvSpPr/>
          <p:nvPr/>
        </p:nvSpPr>
        <p:spPr>
          <a:xfrm>
            <a:off x="5029281" y="2604869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44D1775-C6EB-427A-8033-702A593446E7}"/>
              </a:ext>
            </a:extLst>
          </p:cNvPr>
          <p:cNvSpPr/>
          <p:nvPr/>
        </p:nvSpPr>
        <p:spPr>
          <a:xfrm>
            <a:off x="5312283" y="2604869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8F7D2800-435B-4D8C-B3C5-76B52BE6B07D}"/>
              </a:ext>
            </a:extLst>
          </p:cNvPr>
          <p:cNvSpPr/>
          <p:nvPr/>
        </p:nvSpPr>
        <p:spPr>
          <a:xfrm>
            <a:off x="5595285" y="2604869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3C3FE334-A1C4-45C0-B6A1-854085C67A25}"/>
              </a:ext>
            </a:extLst>
          </p:cNvPr>
          <p:cNvSpPr/>
          <p:nvPr/>
        </p:nvSpPr>
        <p:spPr>
          <a:xfrm>
            <a:off x="5878287" y="2604869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955C7129-5B67-48C7-9765-F3884940DD9B}"/>
              </a:ext>
            </a:extLst>
          </p:cNvPr>
          <p:cNvSpPr/>
          <p:nvPr/>
        </p:nvSpPr>
        <p:spPr>
          <a:xfrm>
            <a:off x="4746279" y="2872986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98FC21C2-DEAD-434C-B831-834E96C44A60}"/>
              </a:ext>
            </a:extLst>
          </p:cNvPr>
          <p:cNvSpPr/>
          <p:nvPr/>
        </p:nvSpPr>
        <p:spPr>
          <a:xfrm>
            <a:off x="5029281" y="2872986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4F6604BD-0A97-4B1C-A693-42680ED7F0C2}"/>
              </a:ext>
            </a:extLst>
          </p:cNvPr>
          <p:cNvSpPr/>
          <p:nvPr/>
        </p:nvSpPr>
        <p:spPr>
          <a:xfrm>
            <a:off x="5312283" y="2872986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E10FA03-9520-426F-8572-67EE186DABFE}"/>
              </a:ext>
            </a:extLst>
          </p:cNvPr>
          <p:cNvSpPr/>
          <p:nvPr/>
        </p:nvSpPr>
        <p:spPr>
          <a:xfrm>
            <a:off x="5595285" y="2872986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BF3B5438-BA60-43F4-9600-9C543789437F}"/>
              </a:ext>
            </a:extLst>
          </p:cNvPr>
          <p:cNvSpPr/>
          <p:nvPr/>
        </p:nvSpPr>
        <p:spPr>
          <a:xfrm>
            <a:off x="5878287" y="2872986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DBA4E8E0-B1B8-4236-BF24-99DE3594AAC3}"/>
              </a:ext>
            </a:extLst>
          </p:cNvPr>
          <p:cNvSpPr/>
          <p:nvPr/>
        </p:nvSpPr>
        <p:spPr>
          <a:xfrm>
            <a:off x="4746279" y="3141103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61FA9BB3-6239-44CA-94A2-53D96A1733F3}"/>
              </a:ext>
            </a:extLst>
          </p:cNvPr>
          <p:cNvSpPr/>
          <p:nvPr/>
        </p:nvSpPr>
        <p:spPr>
          <a:xfrm>
            <a:off x="5029281" y="3141103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39915A1C-4693-4BC6-BA89-FA5D1A4BF731}"/>
              </a:ext>
            </a:extLst>
          </p:cNvPr>
          <p:cNvSpPr/>
          <p:nvPr/>
        </p:nvSpPr>
        <p:spPr>
          <a:xfrm>
            <a:off x="5312283" y="3141103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FE4679EC-D7C3-4496-A712-1614E2AAB8E0}"/>
              </a:ext>
            </a:extLst>
          </p:cNvPr>
          <p:cNvSpPr/>
          <p:nvPr/>
        </p:nvSpPr>
        <p:spPr>
          <a:xfrm>
            <a:off x="5595285" y="3141103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F62BCD32-5217-46CF-907F-39A866CDD209}"/>
              </a:ext>
            </a:extLst>
          </p:cNvPr>
          <p:cNvSpPr/>
          <p:nvPr/>
        </p:nvSpPr>
        <p:spPr>
          <a:xfrm>
            <a:off x="5878287" y="3141103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5442E59A-890C-4921-B87A-8FC6BDC6AAF5}"/>
              </a:ext>
            </a:extLst>
          </p:cNvPr>
          <p:cNvSpPr txBox="1"/>
          <p:nvPr/>
        </p:nvSpPr>
        <p:spPr>
          <a:xfrm>
            <a:off x="4051914" y="1862141"/>
            <a:ext cx="7475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출력</a:t>
            </a:r>
            <a:endParaRPr lang="en-US" altLang="ko-KR" b="1">
              <a:latin typeface="+mj-ea"/>
              <a:ea typeface="+mj-ea"/>
            </a:endParaRPr>
          </a:p>
        </p:txBody>
      </p:sp>
      <p:sp>
        <p:nvSpPr>
          <p:cNvPr id="67" name="화살표: 오른쪽 66">
            <a:extLst>
              <a:ext uri="{FF2B5EF4-FFF2-40B4-BE49-F238E27FC236}">
                <a16:creationId xmlns:a16="http://schemas.microsoft.com/office/drawing/2014/main" id="{25C368F7-8AC4-466B-A7EF-8A01B30516BC}"/>
              </a:ext>
            </a:extLst>
          </p:cNvPr>
          <p:cNvSpPr/>
          <p:nvPr/>
        </p:nvSpPr>
        <p:spPr>
          <a:xfrm>
            <a:off x="3388842" y="2463549"/>
            <a:ext cx="648072" cy="396350"/>
          </a:xfrm>
          <a:prstGeom prst="rightArrow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2A8CDC2-41B9-4A56-9EC9-BADFF835AE8F}"/>
              </a:ext>
            </a:extLst>
          </p:cNvPr>
          <p:cNvSpPr txBox="1"/>
          <p:nvPr/>
        </p:nvSpPr>
        <p:spPr>
          <a:xfrm>
            <a:off x="956556" y="6345324"/>
            <a:ext cx="1696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latin typeface="Consolas" panose="020B0609020204030204" pitchFamily="49" charset="0"/>
              </a:rPr>
              <a:t>뒷장에 이어짐</a:t>
            </a:r>
          </a:p>
        </p:txBody>
      </p:sp>
    </p:spTree>
    <p:extLst>
      <p:ext uri="{BB962C8B-B14F-4D97-AF65-F5344CB8AC3E}">
        <p14:creationId xmlns:p14="http://schemas.microsoft.com/office/powerpoint/2010/main" val="2989368256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/>
              <a:t>연습문제</a:t>
            </a:r>
            <a:endParaRPr lang="en-US" altLang="ko-KR" sz="2400" b="1">
              <a:latin typeface="+mj-ea"/>
              <a:ea typeface="+mj-ea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74782B2A-76BF-4864-A092-71C99635057E}"/>
              </a:ext>
            </a:extLst>
          </p:cNvPr>
          <p:cNvGrpSpPr/>
          <p:nvPr/>
        </p:nvGrpSpPr>
        <p:grpSpPr>
          <a:xfrm>
            <a:off x="740593" y="1513392"/>
            <a:ext cx="8532386" cy="5011952"/>
            <a:chOff x="704528" y="1448780"/>
            <a:chExt cx="7920880" cy="1008112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DBE20628-DAB1-47F1-B545-942CC79A73C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0DF72163-B1DC-401F-8F4E-6F7A33243B65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for i in range(5):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for j in range(5):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if(matrix[i][j]=='*'):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    continue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r_start = 0 if (i-1) &lt; 0 else i-1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r_end   = 4 if (i+1) &gt;= 5 else i+1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c_start = 0 if (j-1) &lt; 0 else j-1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c_end   = 4 if (j+1) &gt;= 5 else j+1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matrix[i][j] = 0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for r in range(r_start, r_end+1):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    for c in range(c_start, c_end+1):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        if matrix[r][c] == '*':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            matrix[i][j] += 1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for i in range(5):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for j in range(5):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print(matrix[i][j], end="")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print()</a:t>
              </a:r>
            </a:p>
          </p:txBody>
        </p:sp>
      </p:grpSp>
      <p:sp>
        <p:nvSpPr>
          <p:cNvPr id="25" name="Rectangle 8">
            <a:extLst>
              <a:ext uri="{FF2B5EF4-FFF2-40B4-BE49-F238E27FC236}">
                <a16:creationId xmlns:a16="http://schemas.microsoft.com/office/drawing/2014/main" id="{E8166B82-FEB0-413E-AB21-214D0E0127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476" y="993785"/>
            <a:ext cx="809737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구현</a:t>
            </a:r>
            <a:endParaRPr lang="en-US" altLang="ko-KR" b="1">
              <a:latin typeface="+mj-ea"/>
              <a:ea typeface="+mj-ea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1763A19-1D98-41AC-B4D0-2ADC8D1BB2A2}"/>
              </a:ext>
            </a:extLst>
          </p:cNvPr>
          <p:cNvSpPr/>
          <p:nvPr/>
        </p:nvSpPr>
        <p:spPr>
          <a:xfrm>
            <a:off x="6753200" y="1816216"/>
            <a:ext cx="5760640" cy="352839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2875657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4891095" y="3104964"/>
            <a:ext cx="4441589" cy="315086"/>
          </a:xfrm>
        </p:spPr>
        <p:txBody>
          <a:bodyPr/>
          <a:lstStyle/>
          <a:p>
            <a:r>
              <a:rPr lang="en-US" altLang="ko-KR" b="1">
                <a:latin typeface="+mn-ea"/>
              </a:rPr>
              <a:t>7. </a:t>
            </a:r>
            <a:r>
              <a:rPr lang="ko-KR" altLang="en-US" b="1">
                <a:latin typeface="+mn-ea"/>
              </a:rPr>
              <a:t>파일 입출력</a:t>
            </a:r>
            <a:endParaRPr lang="ko-KR" altLang="en-US" b="1" dirty="0">
              <a:latin typeface="+mn-ea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883150" y="4234766"/>
            <a:ext cx="4464050" cy="595035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b="1">
                <a:latin typeface="+mn-ea"/>
              </a:rPr>
              <a:t>7-1 </a:t>
            </a:r>
            <a:r>
              <a:rPr lang="ko-KR" altLang="en-US" sz="1600" b="1">
                <a:latin typeface="+mn-ea"/>
              </a:rPr>
              <a:t>파일 쓰고 읽기</a:t>
            </a:r>
            <a:endParaRPr lang="en-US" altLang="ko-KR" sz="1600" b="1">
              <a:latin typeface="+mn-ea"/>
            </a:endParaRPr>
          </a:p>
          <a:p>
            <a:pPr marL="0" indent="0">
              <a:buNone/>
            </a:pPr>
            <a:r>
              <a:rPr lang="en-US" altLang="ko-KR" sz="1600" b="1">
                <a:latin typeface="+mn-ea"/>
              </a:rPr>
              <a:t>7-2 </a:t>
            </a:r>
            <a:r>
              <a:rPr lang="ko-KR" altLang="en-US" sz="1600" b="1">
                <a:latin typeface="+mn-ea"/>
              </a:rPr>
              <a:t>피클을 이용한 객체 저장 및 로드</a:t>
            </a:r>
            <a:endParaRPr lang="en-US" altLang="ko-KR" sz="1600" b="1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88653714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/>
              <a:t>파일에 문자열 쓰기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7-1 </a:t>
            </a:r>
            <a:r>
              <a:rPr lang="ko-KR" altLang="en-US">
                <a:latin typeface="+mj-ea"/>
                <a:ea typeface="+mj-ea"/>
              </a:rPr>
              <a:t>파일 쓰고 읽기</a:t>
            </a:r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78B008EE-E7F4-4B0F-8C5C-AE2284C624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0683" y="995460"/>
            <a:ext cx="8097371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파일객체 </a:t>
            </a:r>
            <a:r>
              <a:rPr lang="en-US" altLang="ko-KR" b="1">
                <a:latin typeface="+mj-ea"/>
                <a:ea typeface="+mj-ea"/>
              </a:rPr>
              <a:t>= open(</a:t>
            </a:r>
            <a:r>
              <a:rPr lang="ko-KR" altLang="en-US" b="1">
                <a:latin typeface="+mj-ea"/>
                <a:ea typeface="+mj-ea"/>
              </a:rPr>
              <a:t>파일이름</a:t>
            </a:r>
            <a:r>
              <a:rPr lang="en-US" altLang="ko-KR" b="1">
                <a:latin typeface="+mj-ea"/>
                <a:ea typeface="+mj-ea"/>
              </a:rPr>
              <a:t>, </a:t>
            </a:r>
            <a:r>
              <a:rPr lang="ko-KR" altLang="en-US" b="1">
                <a:latin typeface="+mj-ea"/>
                <a:ea typeface="+mj-ea"/>
              </a:rPr>
              <a:t>파일모드</a:t>
            </a:r>
            <a:r>
              <a:rPr lang="en-US" altLang="ko-KR" b="1">
                <a:latin typeface="+mj-ea"/>
                <a:ea typeface="+mj-ea"/>
              </a:rPr>
              <a:t>)</a:t>
            </a:r>
          </a:p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파일객체</a:t>
            </a:r>
            <a:r>
              <a:rPr lang="en-US" altLang="ko-KR" b="1">
                <a:latin typeface="+mj-ea"/>
                <a:ea typeface="+mj-ea"/>
              </a:rPr>
              <a:t>.write('</a:t>
            </a:r>
            <a:r>
              <a:rPr lang="ko-KR" altLang="en-US" b="1">
                <a:latin typeface="+mj-ea"/>
                <a:ea typeface="+mj-ea"/>
              </a:rPr>
              <a:t>문자열</a:t>
            </a:r>
            <a:r>
              <a:rPr lang="en-US" altLang="ko-KR" b="1">
                <a:latin typeface="+mj-ea"/>
                <a:ea typeface="+mj-ea"/>
              </a:rPr>
              <a:t>')</a:t>
            </a:r>
          </a:p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파일객체</a:t>
            </a:r>
            <a:r>
              <a:rPr lang="en-US" altLang="ko-KR" b="1">
                <a:latin typeface="+mj-ea"/>
                <a:ea typeface="+mj-ea"/>
              </a:rPr>
              <a:t>.close()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3E234C2-2835-489D-B0FE-A0D5A638E99C}"/>
              </a:ext>
            </a:extLst>
          </p:cNvPr>
          <p:cNvGrpSpPr/>
          <p:nvPr/>
        </p:nvGrpSpPr>
        <p:grpSpPr>
          <a:xfrm>
            <a:off x="731674" y="2702801"/>
            <a:ext cx="8532386" cy="1000208"/>
            <a:chOff x="704528" y="1448780"/>
            <a:chExt cx="7920880" cy="100811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D46D424F-62F5-45D5-8902-D842043FCFE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C259B4B6-EA82-4F59-8736-2CA6DD870332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file = open("hello.txt", 'w')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file.write('Hello, world!')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file.close()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80499771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파일에서 문자열 읽기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7-1 </a:t>
            </a:r>
            <a:r>
              <a:rPr lang="ko-KR" altLang="en-US">
                <a:latin typeface="+mj-ea"/>
                <a:ea typeface="+mj-ea"/>
              </a:rPr>
              <a:t>파일 쓰고 읽기</a:t>
            </a:r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78B008EE-E7F4-4B0F-8C5C-AE2284C624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0683" y="995460"/>
            <a:ext cx="8097371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파일객체 </a:t>
            </a:r>
            <a:r>
              <a:rPr lang="en-US" altLang="ko-KR" b="1">
                <a:latin typeface="+mj-ea"/>
                <a:ea typeface="+mj-ea"/>
              </a:rPr>
              <a:t>= open(</a:t>
            </a:r>
            <a:r>
              <a:rPr lang="ko-KR" altLang="en-US" b="1">
                <a:latin typeface="+mj-ea"/>
                <a:ea typeface="+mj-ea"/>
              </a:rPr>
              <a:t>파일이름</a:t>
            </a:r>
            <a:r>
              <a:rPr lang="en-US" altLang="ko-KR" b="1">
                <a:latin typeface="+mj-ea"/>
                <a:ea typeface="+mj-ea"/>
              </a:rPr>
              <a:t>, </a:t>
            </a:r>
            <a:r>
              <a:rPr lang="ko-KR" altLang="en-US" b="1">
                <a:latin typeface="+mj-ea"/>
                <a:ea typeface="+mj-ea"/>
              </a:rPr>
              <a:t>파일모드</a:t>
            </a:r>
            <a:r>
              <a:rPr lang="en-US" altLang="ko-KR" b="1">
                <a:latin typeface="+mj-ea"/>
                <a:ea typeface="+mj-ea"/>
              </a:rPr>
              <a:t>)</a:t>
            </a:r>
          </a:p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문자열변수 </a:t>
            </a:r>
            <a:r>
              <a:rPr lang="en-US" altLang="ko-KR" b="1">
                <a:latin typeface="+mj-ea"/>
                <a:ea typeface="+mj-ea"/>
              </a:rPr>
              <a:t>= </a:t>
            </a:r>
            <a:r>
              <a:rPr lang="ko-KR" altLang="en-US" b="1">
                <a:latin typeface="+mj-ea"/>
                <a:ea typeface="+mj-ea"/>
              </a:rPr>
              <a:t>파일객체</a:t>
            </a:r>
            <a:r>
              <a:rPr lang="en-US" altLang="ko-KR" b="1">
                <a:latin typeface="+mj-ea"/>
                <a:ea typeface="+mj-ea"/>
              </a:rPr>
              <a:t>.read()</a:t>
            </a:r>
          </a:p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파일객체</a:t>
            </a:r>
            <a:r>
              <a:rPr lang="en-US" altLang="ko-KR" b="1">
                <a:latin typeface="+mj-ea"/>
                <a:ea typeface="+mj-ea"/>
              </a:rPr>
              <a:t>.close()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3E234C2-2835-489D-B0FE-A0D5A638E99C}"/>
              </a:ext>
            </a:extLst>
          </p:cNvPr>
          <p:cNvGrpSpPr/>
          <p:nvPr/>
        </p:nvGrpSpPr>
        <p:grpSpPr>
          <a:xfrm>
            <a:off x="770659" y="2742102"/>
            <a:ext cx="8532386" cy="1360248"/>
            <a:chOff x="704528" y="1448780"/>
            <a:chExt cx="7920880" cy="100811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D46D424F-62F5-45D5-8902-D842043FCFE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C259B4B6-EA82-4F59-8736-2CA6DD870332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file = open("hello.txt", 'r')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 = file.read()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print(s)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file.close()</a:t>
              </a: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B6FF3D62-3F03-498C-9BCE-C56936FFBC12}"/>
              </a:ext>
            </a:extLst>
          </p:cNvPr>
          <p:cNvGrpSpPr/>
          <p:nvPr/>
        </p:nvGrpSpPr>
        <p:grpSpPr>
          <a:xfrm>
            <a:off x="749853" y="4833156"/>
            <a:ext cx="8532386" cy="990916"/>
            <a:chOff x="704528" y="1448780"/>
            <a:chExt cx="7920880" cy="1008112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7AC3ED99-6BAE-4576-8A4B-7E28F33C4199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86D077E3-3FE0-4B73-8BB8-39C7BBE08BF9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with open('hello.txt', 'r') as file: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s = file.read()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print(s)</a:t>
              </a:r>
            </a:p>
          </p:txBody>
        </p:sp>
      </p:grpSp>
      <p:sp>
        <p:nvSpPr>
          <p:cNvPr id="12" name="Rectangle 8">
            <a:extLst>
              <a:ext uri="{FF2B5EF4-FFF2-40B4-BE49-F238E27FC236}">
                <a16:creationId xmlns:a16="http://schemas.microsoft.com/office/drawing/2014/main" id="{0DEC277D-2845-4140-9252-491E8751CE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064" y="4439934"/>
            <a:ext cx="809737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자동으로 파일 객체 닫기</a:t>
            </a:r>
          </a:p>
        </p:txBody>
      </p:sp>
    </p:spTree>
    <p:extLst>
      <p:ext uri="{BB962C8B-B14F-4D97-AF65-F5344CB8AC3E}">
        <p14:creationId xmlns:p14="http://schemas.microsoft.com/office/powerpoint/2010/main" val="3970066701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</a:rPr>
              <a:t>문자열 여러 줄을 파일에 쓰고 읽기</a:t>
            </a:r>
            <a:endParaRPr lang="ko-KR" altLang="en-US" b="1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7-1 </a:t>
            </a:r>
            <a:r>
              <a:rPr lang="ko-KR" altLang="en-US">
                <a:latin typeface="+mj-ea"/>
                <a:ea typeface="+mj-ea"/>
              </a:rPr>
              <a:t>파일 쓰고 읽기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3E234C2-2835-489D-B0FE-A0D5A638E99C}"/>
              </a:ext>
            </a:extLst>
          </p:cNvPr>
          <p:cNvGrpSpPr/>
          <p:nvPr/>
        </p:nvGrpSpPr>
        <p:grpSpPr>
          <a:xfrm>
            <a:off x="749853" y="1242483"/>
            <a:ext cx="8532386" cy="1034389"/>
            <a:chOff x="704528" y="1448780"/>
            <a:chExt cx="7920880" cy="100811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D46D424F-62F5-45D5-8902-D842043FCFE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C259B4B6-EA82-4F59-8736-2CA6DD870332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with open('hello.txt', 'w') as file: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for i in range(3):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file.write('Hello, world! {0}\n'.format(i))</a:t>
              </a:r>
            </a:p>
          </p:txBody>
        </p:sp>
      </p:grpSp>
      <p:sp>
        <p:nvSpPr>
          <p:cNvPr id="21" name="Rectangle 8">
            <a:extLst>
              <a:ext uri="{FF2B5EF4-FFF2-40B4-BE49-F238E27FC236}">
                <a16:creationId xmlns:a16="http://schemas.microsoft.com/office/drawing/2014/main" id="{E0C1783F-EB08-47CA-A503-03BB971AF8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064" y="849262"/>
            <a:ext cx="809737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반복문으로 문자열 여러 줄을 파일에 쓰기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B6FF3D62-3F03-498C-9BCE-C56936FFBC12}"/>
              </a:ext>
            </a:extLst>
          </p:cNvPr>
          <p:cNvGrpSpPr/>
          <p:nvPr/>
        </p:nvGrpSpPr>
        <p:grpSpPr>
          <a:xfrm>
            <a:off x="749853" y="3392996"/>
            <a:ext cx="8532386" cy="1659006"/>
            <a:chOff x="704528" y="1448780"/>
            <a:chExt cx="7920880" cy="1008112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7AC3ED99-6BAE-4576-8A4B-7E28F33C4199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86D077E3-3FE0-4B73-8BB8-39C7BBE08BF9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lines = ['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안녕하세요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.\n', '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파이썬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\n', '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입니다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.\n']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with open('hello.txt', 'w') as file: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for i in lines: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file.write(i)</a:t>
              </a:r>
            </a:p>
          </p:txBody>
        </p:sp>
      </p:grpSp>
      <p:sp>
        <p:nvSpPr>
          <p:cNvPr id="12" name="Rectangle 8">
            <a:extLst>
              <a:ext uri="{FF2B5EF4-FFF2-40B4-BE49-F238E27FC236}">
                <a16:creationId xmlns:a16="http://schemas.microsoft.com/office/drawing/2014/main" id="{0DEC277D-2845-4140-9252-491E8751CE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064" y="2960947"/>
            <a:ext cx="809737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리스트에 들어 있는 문자열을 파일에 쓰기</a:t>
            </a: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4C191C49-19D0-4890-B22B-292AED3BC25A}"/>
              </a:ext>
            </a:extLst>
          </p:cNvPr>
          <p:cNvGrpSpPr/>
          <p:nvPr/>
        </p:nvGrpSpPr>
        <p:grpSpPr>
          <a:xfrm>
            <a:off x="742058" y="5340035"/>
            <a:ext cx="8532386" cy="756084"/>
            <a:chOff x="704528" y="1448780"/>
            <a:chExt cx="7920880" cy="1008112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8C95C4B4-A0C6-4CFC-9909-1D035033F4C1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E7E73A43-CC46-43A3-BE5A-82E9051E000B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with open('hello.txt', 'w') as file: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file.writelines(lines)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20450376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</a:rPr>
              <a:t>문자열 여러 줄을 파일에 쓰고 읽기</a:t>
            </a:r>
            <a:endParaRPr lang="ko-KR" altLang="en-US" b="1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7-1 </a:t>
            </a:r>
            <a:r>
              <a:rPr lang="ko-KR" altLang="en-US">
                <a:latin typeface="+mj-ea"/>
                <a:ea typeface="+mj-ea"/>
              </a:rPr>
              <a:t>파일 쓰고 읽기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3E234C2-2835-489D-B0FE-A0D5A638E99C}"/>
              </a:ext>
            </a:extLst>
          </p:cNvPr>
          <p:cNvGrpSpPr/>
          <p:nvPr/>
        </p:nvGrpSpPr>
        <p:grpSpPr>
          <a:xfrm>
            <a:off x="749853" y="1242483"/>
            <a:ext cx="8532386" cy="1034389"/>
            <a:chOff x="704528" y="1448780"/>
            <a:chExt cx="7920880" cy="100811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D46D424F-62F5-45D5-8902-D842043FCFE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C259B4B6-EA82-4F59-8736-2CA6DD870332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with open('hello.txt', 'r') as file: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lines = file.readlines()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print(lines)</a:t>
              </a:r>
            </a:p>
          </p:txBody>
        </p:sp>
      </p:grpSp>
      <p:sp>
        <p:nvSpPr>
          <p:cNvPr id="21" name="Rectangle 8">
            <a:extLst>
              <a:ext uri="{FF2B5EF4-FFF2-40B4-BE49-F238E27FC236}">
                <a16:creationId xmlns:a16="http://schemas.microsoft.com/office/drawing/2014/main" id="{E0C1783F-EB08-47CA-A503-03BB971AF8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064" y="849262"/>
            <a:ext cx="809737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>
                <a:solidFill>
                  <a:srgbClr val="000000"/>
                </a:solidFill>
                <a:latin typeface="Consolas" panose="020B0609020204030204" pitchFamily="49" charset="0"/>
              </a:rPr>
              <a:t>파일의 내용을 한 줄씩 리스트로 가져오기</a:t>
            </a:r>
            <a:endParaRPr lang="ko-KR" altLang="en-US" b="1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B6FF3D62-3F03-498C-9BCE-C56936FFBC12}"/>
              </a:ext>
            </a:extLst>
          </p:cNvPr>
          <p:cNvGrpSpPr/>
          <p:nvPr/>
        </p:nvGrpSpPr>
        <p:grpSpPr>
          <a:xfrm>
            <a:off x="749853" y="3392996"/>
            <a:ext cx="8532386" cy="1659006"/>
            <a:chOff x="704528" y="1448780"/>
            <a:chExt cx="7920880" cy="1008112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7AC3ED99-6BAE-4576-8A4B-7E28F33C4199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86D077E3-3FE0-4B73-8BB8-39C7BBE08BF9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with open('hello.txt', 'r') as file: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line = None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while line != '':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line = file.readline()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print(line.strip('\n'))</a:t>
              </a:r>
            </a:p>
          </p:txBody>
        </p:sp>
      </p:grpSp>
      <p:sp>
        <p:nvSpPr>
          <p:cNvPr id="12" name="Rectangle 8">
            <a:extLst>
              <a:ext uri="{FF2B5EF4-FFF2-40B4-BE49-F238E27FC236}">
                <a16:creationId xmlns:a16="http://schemas.microsoft.com/office/drawing/2014/main" id="{0DEC277D-2845-4140-9252-491E8751CE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064" y="2960947"/>
            <a:ext cx="809737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파일의 내용을 한 줄씩 읽기</a:t>
            </a:r>
          </a:p>
        </p:txBody>
      </p:sp>
    </p:spTree>
    <p:extLst>
      <p:ext uri="{BB962C8B-B14F-4D97-AF65-F5344CB8AC3E}">
        <p14:creationId xmlns:p14="http://schemas.microsoft.com/office/powerpoint/2010/main" val="2431596985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</a:rPr>
              <a:t>문자열 여러 줄을 파일에 쓰고 읽기</a:t>
            </a:r>
            <a:endParaRPr lang="ko-KR" altLang="en-US" b="1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7-1 </a:t>
            </a:r>
            <a:r>
              <a:rPr lang="ko-KR" altLang="en-US">
                <a:latin typeface="+mj-ea"/>
                <a:ea typeface="+mj-ea"/>
              </a:rPr>
              <a:t>파일 쓰고 읽기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3E234C2-2835-489D-B0FE-A0D5A638E99C}"/>
              </a:ext>
            </a:extLst>
          </p:cNvPr>
          <p:cNvGrpSpPr/>
          <p:nvPr/>
        </p:nvGrpSpPr>
        <p:grpSpPr>
          <a:xfrm>
            <a:off x="749853" y="1242483"/>
            <a:ext cx="8532386" cy="1034389"/>
            <a:chOff x="704528" y="1448780"/>
            <a:chExt cx="7920880" cy="100811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D46D424F-62F5-45D5-8902-D842043FCFE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C259B4B6-EA82-4F59-8736-2CA6DD870332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with open('hello.txt', 'r') as file: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for line in file: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print(line.strip('\n'))</a:t>
              </a:r>
            </a:p>
          </p:txBody>
        </p:sp>
      </p:grpSp>
      <p:sp>
        <p:nvSpPr>
          <p:cNvPr id="21" name="Rectangle 8">
            <a:extLst>
              <a:ext uri="{FF2B5EF4-FFF2-40B4-BE49-F238E27FC236}">
                <a16:creationId xmlns:a16="http://schemas.microsoft.com/office/drawing/2014/main" id="{E0C1783F-EB08-47CA-A503-03BB971AF8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064" y="849262"/>
            <a:ext cx="809737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altLang="ko-KR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문으로 파일의 내용은 줄 단위로 읽기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AC67E5E4-03F0-49B9-96C0-D159F4186259}"/>
              </a:ext>
            </a:extLst>
          </p:cNvPr>
          <p:cNvGrpSpPr/>
          <p:nvPr/>
        </p:nvGrpSpPr>
        <p:grpSpPr>
          <a:xfrm>
            <a:off x="749853" y="3176972"/>
            <a:ext cx="8532386" cy="2196244"/>
            <a:chOff x="704528" y="1448780"/>
            <a:chExt cx="7920880" cy="1008112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EA31BECF-0165-49C0-B436-7ED6FC540842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Consolas" panose="020B0609020204030204" pitchFamily="49" charset="0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B8989E1A-5BC6-490B-A5E8-BCFA8696BB9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en-US" altLang="ko-KR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with open('hello.txt', 'r') as file:</a:t>
              </a:r>
            </a:p>
            <a:p>
              <a:pPr algn="l"/>
              <a:r>
                <a:rPr lang="en-US" altLang="ko-KR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   line = next(file)</a:t>
              </a:r>
            </a:p>
            <a:p>
              <a:pPr algn="l"/>
              <a:r>
                <a:rPr lang="en-US" altLang="ko-KR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   print(line.strip('\n'))</a:t>
              </a:r>
            </a:p>
            <a:p>
              <a:pPr algn="l"/>
              <a:r>
                <a:rPr lang="en-US" altLang="ko-KR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   line = next(file)</a:t>
              </a:r>
            </a:p>
            <a:p>
              <a:pPr algn="l"/>
              <a:r>
                <a:rPr lang="en-US" altLang="ko-KR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   print(line.strip('\n'))</a:t>
              </a:r>
            </a:p>
            <a:p>
              <a:pPr algn="l"/>
              <a:r>
                <a:rPr lang="en-US" altLang="ko-KR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   line = next(file)</a:t>
              </a:r>
            </a:p>
            <a:p>
              <a:pPr algn="l"/>
              <a:r>
                <a:rPr lang="en-US" altLang="ko-KR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   print(line.strip('\n'))</a:t>
              </a:r>
              <a:endParaRPr lang="ko-KR" altLang="en-US" i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sp>
        <p:nvSpPr>
          <p:cNvPr id="19" name="Rectangle 8">
            <a:extLst>
              <a:ext uri="{FF2B5EF4-FFF2-40B4-BE49-F238E27FC236}">
                <a16:creationId xmlns:a16="http://schemas.microsoft.com/office/drawing/2014/main" id="{9E076487-8C82-4703-B69D-19930C8CCD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064" y="2783751"/>
            <a:ext cx="809737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파일 객체는 이터레이터</a:t>
            </a:r>
          </a:p>
        </p:txBody>
      </p:sp>
    </p:spTree>
    <p:extLst>
      <p:ext uri="{BB962C8B-B14F-4D97-AF65-F5344CB8AC3E}">
        <p14:creationId xmlns:p14="http://schemas.microsoft.com/office/powerpoint/2010/main" val="3076827339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파이썬 피클이란</a:t>
            </a:r>
            <a:r>
              <a:rPr lang="en-US" altLang="ko-KR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?</a:t>
            </a:r>
            <a:endParaRPr lang="ko-KR" altLang="en-US" b="1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853100" y="266849"/>
            <a:ext cx="3779850" cy="443198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7-2 </a:t>
            </a:r>
            <a:r>
              <a:rPr lang="ko-KR" altLang="en-US">
                <a:latin typeface="+mj-ea"/>
                <a:ea typeface="+mj-ea"/>
              </a:rPr>
              <a:t>피클을 이용한 객체 저장 및 로드</a:t>
            </a:r>
          </a:p>
        </p:txBody>
      </p:sp>
      <p:sp>
        <p:nvSpPr>
          <p:cNvPr id="21" name="Rectangle 8">
            <a:extLst>
              <a:ext uri="{FF2B5EF4-FFF2-40B4-BE49-F238E27FC236}">
                <a16:creationId xmlns:a16="http://schemas.microsoft.com/office/drawing/2014/main" id="{E0C1783F-EB08-47CA-A503-03BB971AF8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064" y="944724"/>
            <a:ext cx="9195480" cy="20468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>
                <a:solidFill>
                  <a:srgbClr val="000000"/>
                </a:solidFill>
                <a:latin typeface="Consolas" panose="020B0609020204030204" pitchFamily="49" charset="0"/>
              </a:rPr>
              <a:t>피클</a:t>
            </a:r>
            <a:r>
              <a:rPr lang="en-US" altLang="ko-KR" b="1">
                <a:solidFill>
                  <a:srgbClr val="000000"/>
                </a:solidFill>
                <a:latin typeface="Consolas" panose="020B0609020204030204" pitchFamily="49" charset="0"/>
              </a:rPr>
              <a:t>(pickle)</a:t>
            </a:r>
            <a:r>
              <a:rPr lang="ko-KR" altLang="en-US" b="1">
                <a:solidFill>
                  <a:srgbClr val="000000"/>
                </a:solidFill>
                <a:latin typeface="Consolas" panose="020B0609020204030204" pitchFamily="49" charset="0"/>
              </a:rPr>
              <a:t>의 특징</a:t>
            </a:r>
            <a:endParaRPr lang="en-US" altLang="ko-KR" b="1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algn="l"/>
            <a:endParaRPr lang="en-US" altLang="ko-KR" b="1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342900" indent="-342900" algn="l">
              <a:lnSpc>
                <a:spcPct val="200000"/>
              </a:lnSpc>
              <a:buFont typeface="+mj-lt"/>
              <a:buAutoNum type="arabicPeriod"/>
            </a:pPr>
            <a:r>
              <a:rPr lang="ko-KR" altLang="en-US" sz="160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원하는 데이터를 자료형의 변경 없이 파일로 저장하여 로드가 가능</a:t>
            </a:r>
            <a:endParaRPr lang="en-US" altLang="ko-KR" sz="1600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342900" indent="-342900" algn="l">
              <a:lnSpc>
                <a:spcPct val="200000"/>
              </a:lnSpc>
              <a:buFont typeface="+mj-lt"/>
              <a:buAutoNum type="arabicPeriod"/>
            </a:pP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pickle</a:t>
            </a:r>
            <a:r>
              <a:rPr lang="ko-KR" altLang="en-US" sz="1600">
                <a:solidFill>
                  <a:srgbClr val="000000"/>
                </a:solidFill>
                <a:latin typeface="Consolas" panose="020B0609020204030204" pitchFamily="49" charset="0"/>
              </a:rPr>
              <a:t>로 데이터를 저장하거나 불러올 때는 파일을 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Byte </a:t>
            </a:r>
            <a:r>
              <a:rPr lang="ko-KR" altLang="en-US" sz="1600">
                <a:solidFill>
                  <a:srgbClr val="000000"/>
                </a:solidFill>
                <a:latin typeface="Consolas" panose="020B0609020204030204" pitchFamily="49" charset="0"/>
              </a:rPr>
              <a:t>형식으로 읽거나 쓴다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.(wb,rb)</a:t>
            </a:r>
          </a:p>
          <a:p>
            <a:pPr marL="342900" indent="-342900" algn="l">
              <a:lnSpc>
                <a:spcPct val="200000"/>
              </a:lnSpc>
              <a:buFont typeface="+mj-lt"/>
              <a:buAutoNum type="arabicPeriod"/>
            </a:pPr>
            <a:r>
              <a:rPr lang="ko-KR" altLang="en-US" sz="160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모든 파이썬 데이터 객체를 저장하고 읽기가 가능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D06D236F-4FDE-4EA9-BA60-DC9AE333E5D0}"/>
              </a:ext>
            </a:extLst>
          </p:cNvPr>
          <p:cNvSpPr/>
          <p:nvPr/>
        </p:nvSpPr>
        <p:spPr>
          <a:xfrm>
            <a:off x="1856656" y="4053424"/>
            <a:ext cx="1260140" cy="468052"/>
          </a:xfrm>
          <a:prstGeom prst="round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객체</a:t>
            </a: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6E382BFE-D0BA-4043-A71D-E78B25AADAA6}"/>
              </a:ext>
            </a:extLst>
          </p:cNvPr>
          <p:cNvSpPr/>
          <p:nvPr/>
        </p:nvSpPr>
        <p:spPr>
          <a:xfrm>
            <a:off x="5673080" y="4059070"/>
            <a:ext cx="1260140" cy="468052"/>
          </a:xfrm>
          <a:prstGeom prst="round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파일</a:t>
            </a: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40C74E30-D570-41F9-8BE4-8DED318BC954}"/>
              </a:ext>
            </a:extLst>
          </p:cNvPr>
          <p:cNvCxnSpPr/>
          <p:nvPr/>
        </p:nvCxnSpPr>
        <p:spPr>
          <a:xfrm>
            <a:off x="3296816" y="4125432"/>
            <a:ext cx="2160240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E1001D6D-DE9B-4564-B74D-093A60B7E4EB}"/>
              </a:ext>
            </a:extLst>
          </p:cNvPr>
          <p:cNvCxnSpPr>
            <a:cxnSpLocks/>
          </p:cNvCxnSpPr>
          <p:nvPr/>
        </p:nvCxnSpPr>
        <p:spPr>
          <a:xfrm flipH="1">
            <a:off x="3296816" y="4449468"/>
            <a:ext cx="2160240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EECDD4D-B8D8-4E57-94C9-DD7ADE8E753B}"/>
              </a:ext>
            </a:extLst>
          </p:cNvPr>
          <p:cNvSpPr txBox="1"/>
          <p:nvPr/>
        </p:nvSpPr>
        <p:spPr>
          <a:xfrm>
            <a:off x="3980892" y="3693384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latin typeface="Consolas" panose="020B0609020204030204" pitchFamily="49" charset="0"/>
              </a:rPr>
              <a:t>피클링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4DE7935-C4B7-4D30-9189-B81D702DC80F}"/>
              </a:ext>
            </a:extLst>
          </p:cNvPr>
          <p:cNvSpPr txBox="1"/>
          <p:nvPr/>
        </p:nvSpPr>
        <p:spPr>
          <a:xfrm>
            <a:off x="3840940" y="451703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latin typeface="Consolas" panose="020B0609020204030204" pitchFamily="49" charset="0"/>
              </a:rPr>
              <a:t>언피클링</a:t>
            </a:r>
          </a:p>
        </p:txBody>
      </p:sp>
    </p:spTree>
    <p:extLst>
      <p:ext uri="{BB962C8B-B14F-4D97-AF65-F5344CB8AC3E}">
        <p14:creationId xmlns:p14="http://schemas.microsoft.com/office/powerpoint/2010/main" val="3656603396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파이썬 객체를 파일에 저장 로드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853100" y="266849"/>
            <a:ext cx="3779850" cy="443198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7-2 </a:t>
            </a:r>
            <a:r>
              <a:rPr lang="ko-KR" altLang="en-US">
                <a:latin typeface="+mj-ea"/>
                <a:ea typeface="+mj-ea"/>
              </a:rPr>
              <a:t>피클을 이용한 객체 저장 및 로드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3E234C2-2835-489D-B0FE-A0D5A638E99C}"/>
              </a:ext>
            </a:extLst>
          </p:cNvPr>
          <p:cNvGrpSpPr/>
          <p:nvPr/>
        </p:nvGrpSpPr>
        <p:grpSpPr>
          <a:xfrm>
            <a:off x="749853" y="1242483"/>
            <a:ext cx="8532386" cy="1826477"/>
            <a:chOff x="704528" y="1448780"/>
            <a:chExt cx="7920880" cy="100811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D46D424F-62F5-45D5-8902-D842043FCFE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C259B4B6-EA82-4F59-8736-2CA6DD870332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import pickle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l1 = [1, 2, 3, 4, 5]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with open('dump.pickle', 'wb') as file: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pickle.dump(l1, file)</a:t>
              </a:r>
            </a:p>
          </p:txBody>
        </p:sp>
      </p:grpSp>
      <p:sp>
        <p:nvSpPr>
          <p:cNvPr id="21" name="Rectangle 8">
            <a:extLst>
              <a:ext uri="{FF2B5EF4-FFF2-40B4-BE49-F238E27FC236}">
                <a16:creationId xmlns:a16="http://schemas.microsoft.com/office/drawing/2014/main" id="{E0C1783F-EB08-47CA-A503-03BB971AF8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064" y="849262"/>
            <a:ext cx="809737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>
                <a:solidFill>
                  <a:srgbClr val="000000"/>
                </a:solidFill>
                <a:latin typeface="Consolas" panose="020B0609020204030204" pitchFamily="49" charset="0"/>
              </a:rPr>
              <a:t>파이썬 객체를 파일에 저장 하기</a:t>
            </a:r>
            <a:endParaRPr lang="ko-KR" altLang="en-US" b="1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DA545490-D2AA-48CA-A2A8-738D8FC1911E}"/>
              </a:ext>
            </a:extLst>
          </p:cNvPr>
          <p:cNvGrpSpPr/>
          <p:nvPr/>
        </p:nvGrpSpPr>
        <p:grpSpPr>
          <a:xfrm>
            <a:off x="745187" y="3861049"/>
            <a:ext cx="8532386" cy="1656184"/>
            <a:chOff x="704528" y="1448780"/>
            <a:chExt cx="7920880" cy="1008112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F3E6A4D5-83D2-4FC4-8CF9-07EF1853775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76B00518-EBCB-4C90-81C3-4ED87351E01D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l1 = None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with open('dump.pickle', 'rb') as file: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l1=pickle.load(file)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print(l1)</a:t>
              </a:r>
            </a:p>
          </p:txBody>
        </p:sp>
      </p:grpSp>
      <p:sp>
        <p:nvSpPr>
          <p:cNvPr id="23" name="Rectangle 8">
            <a:extLst>
              <a:ext uri="{FF2B5EF4-FFF2-40B4-BE49-F238E27FC236}">
                <a16:creationId xmlns:a16="http://schemas.microsoft.com/office/drawing/2014/main" id="{03031215-28B7-4692-8ECD-0B3D98A03D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9398" y="3467827"/>
            <a:ext cx="809737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>
                <a:solidFill>
                  <a:srgbClr val="000000"/>
                </a:solidFill>
                <a:latin typeface="Consolas" panose="020B0609020204030204" pitchFamily="49" charset="0"/>
              </a:rPr>
              <a:t>파일에서 파이썬 객체  로드 하기</a:t>
            </a:r>
            <a:endParaRPr lang="ko-KR" altLang="en-US" b="1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26429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en-US" altLang="ko-KR" sz="2400" b="1">
                <a:solidFill>
                  <a:srgbClr val="000000"/>
                </a:solidFill>
              </a:rPr>
              <a:t>Python</a:t>
            </a:r>
            <a:r>
              <a:rPr lang="ko-KR" altLang="en-US">
                <a:solidFill>
                  <a:srgbClr val="000000"/>
                </a:solidFill>
              </a:rPr>
              <a:t> 변수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2-2 </a:t>
            </a:r>
            <a:r>
              <a:rPr lang="ko-KR" altLang="en-US">
                <a:latin typeface="+mj-ea"/>
                <a:ea typeface="+mj-ea"/>
              </a:rPr>
              <a:t>변수와 연산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312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메모리와 변수</a:t>
            </a:r>
          </a:p>
        </p:txBody>
      </p:sp>
      <p:sp>
        <p:nvSpPr>
          <p:cNvPr id="2" name="Rectangle 8">
            <a:extLst>
              <a:ext uri="{FF2B5EF4-FFF2-40B4-BE49-F238E27FC236}">
                <a16:creationId xmlns:a16="http://schemas.microsoft.com/office/drawing/2014/main" id="{1396A866-C5BA-4545-A252-9431FFB3D4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4528" y="1252011"/>
            <a:ext cx="7848872" cy="1600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R="0" algn="l"/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변수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(Variable)</a:t>
            </a:r>
            <a:endParaRPr lang="en-US" altLang="ko-KR" sz="1800" b="0" i="0" u="none" strike="noStrike" baseline="0">
              <a:latin typeface="맑은 고딕" panose="020B0503020000020004" pitchFamily="50" charset="-127"/>
            </a:endParaRPr>
          </a:p>
          <a:p>
            <a:pPr marL="285750" marR="0" indent="-285750" algn="l">
              <a:buFont typeface="Arial" panose="020B0604020202020204" pitchFamily="34" charset="0"/>
              <a:buChar char="•"/>
            </a:pPr>
            <a:r>
              <a:rPr lang="ko-KR" altLang="en-US" sz="1600" i="0" u="none" strike="noStrike" baseline="0">
                <a:latin typeface="맑은 고딕" panose="020B0503020000020004" pitchFamily="50" charset="-127"/>
              </a:rPr>
              <a:t>프로그램에서 사용하기 위한 특정한 값을 저장하는 공간</a:t>
            </a:r>
          </a:p>
          <a:p>
            <a:pPr marL="285750" marR="0" indent="-285750" algn="l">
              <a:buFont typeface="Arial" panose="020B0604020202020204" pitchFamily="34" charset="0"/>
              <a:buChar char="•"/>
            </a:pPr>
            <a:r>
              <a:rPr lang="ko-KR" altLang="en-US" sz="1600" i="0" u="none" strike="noStrike" baseline="0">
                <a:latin typeface="맑은 고딕" panose="020B0503020000020004" pitchFamily="50" charset="-127"/>
              </a:rPr>
              <a:t>선언 되는 순간 메모리 특정영역에 공간이 할당됨</a:t>
            </a:r>
          </a:p>
          <a:p>
            <a:pPr marL="285750" marR="0" indent="-285750" algn="l">
              <a:buFont typeface="Arial" panose="020B0604020202020204" pitchFamily="34" charset="0"/>
              <a:buChar char="•"/>
            </a:pPr>
            <a:r>
              <a:rPr lang="ko-KR" altLang="en-US" sz="1600" i="0" u="none" strike="noStrike" baseline="0">
                <a:latin typeface="맑은 고딕" panose="020B0503020000020004" pitchFamily="50" charset="-127"/>
              </a:rPr>
              <a:t>변수에는 값이 할당되고 해당 값은 메모리에 저장됨</a:t>
            </a:r>
          </a:p>
          <a:p>
            <a:pPr marL="285750" marR="0" indent="-285750" algn="l">
              <a:buFont typeface="Arial" panose="020B0604020202020204" pitchFamily="34" charset="0"/>
              <a:buChar char="•"/>
            </a:pPr>
            <a:r>
              <a:rPr lang="en-US" altLang="ko-KR" sz="1600" i="0" u="none" strike="noStrike" baseline="0">
                <a:latin typeface="맑은 고딕" panose="020B0503020000020004" pitchFamily="50" charset="-127"/>
              </a:rPr>
              <a:t>A = 8</a:t>
            </a:r>
            <a:r>
              <a:rPr lang="ko-KR" altLang="en-US" sz="1600" i="0" u="none" strike="noStrike" baseline="0">
                <a:latin typeface="맑은 고딕" panose="020B0503020000020004" pitchFamily="50" charset="-127"/>
              </a:rPr>
              <a:t>의 의미는 “</a:t>
            </a:r>
            <a:r>
              <a:rPr lang="en-US" altLang="ko-KR" sz="1600" i="0" u="none" strike="noStrike" baseline="0">
                <a:latin typeface="맑은 고딕" panose="020B0503020000020004" pitchFamily="50" charset="-127"/>
              </a:rPr>
              <a:t>A</a:t>
            </a:r>
            <a:r>
              <a:rPr lang="ko-KR" altLang="en-US" sz="1600" i="0" u="none" strike="noStrike" baseline="0">
                <a:latin typeface="맑은 고딕" panose="020B0503020000020004" pitchFamily="50" charset="-127"/>
              </a:rPr>
              <a:t>는 </a:t>
            </a:r>
            <a:r>
              <a:rPr lang="en-US" altLang="ko-KR" sz="1600" i="0" u="none" strike="noStrike" baseline="0">
                <a:latin typeface="맑은 고딕" panose="020B0503020000020004" pitchFamily="50" charset="-127"/>
              </a:rPr>
              <a:t>8</a:t>
            </a:r>
            <a:r>
              <a:rPr lang="ko-KR" altLang="en-US" sz="1600" i="0" u="none" strike="noStrike" baseline="0">
                <a:latin typeface="맑은 고딕" panose="020B0503020000020004" pitchFamily="50" charset="-127"/>
              </a:rPr>
              <a:t>이다” 가 아닌 </a:t>
            </a:r>
            <a:r>
              <a:rPr lang="en-US" altLang="ko-KR" sz="1600" i="0" u="none" strike="noStrike" baseline="0">
                <a:latin typeface="맑은 고딕" panose="020B0503020000020004" pitchFamily="50" charset="-127"/>
              </a:rPr>
              <a:t>A</a:t>
            </a:r>
            <a:r>
              <a:rPr lang="ko-KR" altLang="en-US" sz="1600" i="0" u="none" strike="noStrike" baseline="0">
                <a:latin typeface="맑은 고딕" panose="020B0503020000020004" pitchFamily="50" charset="-127"/>
              </a:rPr>
              <a:t>라는 이름을 가진 메모리 주소에 </a:t>
            </a:r>
            <a:r>
              <a:rPr lang="en-US" altLang="ko-KR" sz="1600" i="0" u="none" strike="noStrike" baseline="0">
                <a:latin typeface="맑은 고딕" panose="020B0503020000020004" pitchFamily="50" charset="-127"/>
              </a:rPr>
              <a:t>8</a:t>
            </a:r>
            <a:r>
              <a:rPr lang="ko-KR" altLang="en-US" sz="1600" i="0" u="none" strike="noStrike" baseline="0">
                <a:latin typeface="맑은 고딕" panose="020B0503020000020004" pitchFamily="50" charset="-127"/>
              </a:rPr>
              <a:t>을 저장 하라임</a:t>
            </a:r>
          </a:p>
        </p:txBody>
      </p:sp>
      <p:sp>
        <p:nvSpPr>
          <p:cNvPr id="28" name="Rectangle 8">
            <a:extLst>
              <a:ext uri="{FF2B5EF4-FFF2-40B4-BE49-F238E27FC236}">
                <a16:creationId xmlns:a16="http://schemas.microsoft.com/office/drawing/2014/main" id="{C031BFC9-FCDB-4DAE-8A94-35560DD86F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4528" y="3258145"/>
            <a:ext cx="7848872" cy="30777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R="0" algn="l"/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변수 이름 작명법</a:t>
            </a:r>
          </a:p>
          <a:p>
            <a:pPr marL="285750" marR="0" indent="-285750" algn="l">
              <a:buFont typeface="Arial" panose="020B0604020202020204" pitchFamily="34" charset="0"/>
              <a:buChar char="•"/>
            </a:pPr>
            <a:r>
              <a:rPr lang="ko-KR" altLang="en-US" sz="1600" i="0" u="none" strike="noStrike" baseline="0">
                <a:latin typeface="맑은 고딕" panose="020B0503020000020004" pitchFamily="50" charset="-127"/>
              </a:rPr>
              <a:t>알파벳</a:t>
            </a:r>
            <a:r>
              <a:rPr lang="en-US" altLang="ko-KR" sz="1600" i="0" u="none" strike="noStrike" baseline="0">
                <a:latin typeface="맑은 고딕" panose="020B0503020000020004" pitchFamily="50" charset="-127"/>
              </a:rPr>
              <a:t>, </a:t>
            </a:r>
            <a:r>
              <a:rPr lang="ko-KR" altLang="en-US" sz="1600" i="0" u="none" strike="noStrike" baseline="0">
                <a:latin typeface="맑은 고딕" panose="020B0503020000020004" pitchFamily="50" charset="-127"/>
              </a:rPr>
              <a:t>숫자</a:t>
            </a:r>
            <a:r>
              <a:rPr lang="en-US" altLang="ko-KR" sz="1600" i="0" u="none" strike="noStrike" baseline="0">
                <a:latin typeface="맑은 고딕" panose="020B0503020000020004" pitchFamily="50" charset="-127"/>
              </a:rPr>
              <a:t>, </a:t>
            </a:r>
            <a:r>
              <a:rPr lang="ko-KR" altLang="en-US" sz="1600" i="0" u="none" strike="noStrike" baseline="0">
                <a:latin typeface="맑은 고딕" panose="020B0503020000020004" pitchFamily="50" charset="-127"/>
              </a:rPr>
              <a:t>언더스코어</a:t>
            </a:r>
            <a:r>
              <a:rPr lang="en-US" altLang="ko-KR" sz="1600" i="0" u="none" strike="noStrike" baseline="0">
                <a:latin typeface="맑은 고딕" panose="020B0503020000020004" pitchFamily="50" charset="-127"/>
              </a:rPr>
              <a:t>(_) </a:t>
            </a:r>
            <a:r>
              <a:rPr lang="ko-KR" altLang="en-US" sz="1600" i="0" u="none" strike="noStrike" baseline="0">
                <a:latin typeface="맑은 고딕" panose="020B0503020000020004" pitchFamily="50" charset="-127"/>
              </a:rPr>
              <a:t>로선언가능</a:t>
            </a:r>
            <a:endParaRPr lang="en-US" altLang="ko-KR" sz="1600" i="0" u="none" strike="noStrike" baseline="0">
              <a:latin typeface="맑은 고딕" panose="020B0503020000020004" pitchFamily="50" charset="-127"/>
            </a:endParaRPr>
          </a:p>
          <a:p>
            <a:pPr marR="0" algn="l"/>
            <a:r>
              <a:rPr lang="en-US" altLang="ko-KR" sz="1600">
                <a:latin typeface="맑은 고딕" panose="020B0503020000020004" pitchFamily="50" charset="-127"/>
              </a:rPr>
              <a:t>    </a:t>
            </a:r>
            <a:r>
              <a:rPr lang="en-US" altLang="ko-KR" sz="1600" i="0" u="none" strike="noStrike" baseline="0">
                <a:latin typeface="맑은 고딕" panose="020B0503020000020004" pitchFamily="50" charset="-127"/>
              </a:rPr>
              <a:t>ex) data = 0, _a12 = 2, _gg = 'afdf'</a:t>
            </a:r>
          </a:p>
          <a:p>
            <a:pPr marR="0" algn="l"/>
            <a:endParaRPr lang="en-US" altLang="ko-KR" sz="1600" i="0" u="none" strike="noStrike" baseline="0">
              <a:latin typeface="맑은 고딕" panose="020B0503020000020004" pitchFamily="50" charset="-127"/>
            </a:endParaRPr>
          </a:p>
          <a:p>
            <a:pPr marL="285750" marR="0" indent="-285750" algn="l">
              <a:buFont typeface="Arial" panose="020B0604020202020204" pitchFamily="34" charset="0"/>
              <a:buChar char="•"/>
            </a:pPr>
            <a:r>
              <a:rPr lang="ko-KR" altLang="en-US" sz="1600" i="0" u="none" strike="noStrike" baseline="0">
                <a:latin typeface="맑은 고딕" panose="020B0503020000020004" pitchFamily="50" charset="-127"/>
              </a:rPr>
              <a:t>변수명은 의미 있는 단어로 표기하는 것이 좋다</a:t>
            </a:r>
            <a:endParaRPr lang="en-US" altLang="ko-KR" sz="1600" i="0" u="none" strike="noStrike" baseline="0">
              <a:latin typeface="맑은 고딕" panose="020B0503020000020004" pitchFamily="50" charset="-127"/>
            </a:endParaRPr>
          </a:p>
          <a:p>
            <a:pPr marR="0" algn="l"/>
            <a:r>
              <a:rPr lang="en-US" altLang="ko-KR" sz="1600">
                <a:latin typeface="맑은 고딕" panose="020B0503020000020004" pitchFamily="50" charset="-127"/>
              </a:rPr>
              <a:t>    </a:t>
            </a:r>
            <a:r>
              <a:rPr lang="en-US" altLang="ko-KR" sz="1600" i="0" u="none" strike="noStrike" baseline="0">
                <a:latin typeface="맑은 고딕" panose="020B0503020000020004" pitchFamily="50" charset="-127"/>
              </a:rPr>
              <a:t>ex) name = '</a:t>
            </a:r>
            <a:r>
              <a:rPr lang="en-US" altLang="ko-KR" sz="1600">
                <a:latin typeface="맑은 고딕" panose="020B0503020000020004" pitchFamily="50" charset="-127"/>
              </a:rPr>
              <a:t>Hong</a:t>
            </a:r>
            <a:r>
              <a:rPr lang="ko-KR" altLang="en-US" sz="1600">
                <a:latin typeface="맑은 고딕" panose="020B0503020000020004" pitchFamily="50" charset="-127"/>
              </a:rPr>
              <a:t> </a:t>
            </a:r>
            <a:r>
              <a:rPr lang="en-US" altLang="ko-KR" sz="1600">
                <a:latin typeface="맑은 고딕" panose="020B0503020000020004" pitchFamily="50" charset="-127"/>
              </a:rPr>
              <a:t>gil</a:t>
            </a:r>
            <a:r>
              <a:rPr lang="ko-KR" altLang="en-US" sz="1600">
                <a:latin typeface="맑은 고딕" panose="020B0503020000020004" pitchFamily="50" charset="-127"/>
              </a:rPr>
              <a:t> </a:t>
            </a:r>
            <a:r>
              <a:rPr lang="en-US" altLang="ko-KR" sz="1600">
                <a:latin typeface="맑은 고딕" panose="020B0503020000020004" pitchFamily="50" charset="-127"/>
              </a:rPr>
              <a:t>dong</a:t>
            </a:r>
            <a:r>
              <a:rPr lang="en-US" altLang="ko-KR" sz="1600" i="0" u="none" strike="noStrike" baseline="0">
                <a:latin typeface="맑은 고딕" panose="020B0503020000020004" pitchFamily="50" charset="-127"/>
              </a:rPr>
              <a:t>'</a:t>
            </a:r>
          </a:p>
          <a:p>
            <a:pPr marR="0" algn="l"/>
            <a:endParaRPr lang="en-US" altLang="ko-KR" sz="1600" i="0" u="none" strike="noStrike" baseline="0">
              <a:latin typeface="맑은 고딕" panose="020B0503020000020004" pitchFamily="50" charset="-127"/>
            </a:endParaRPr>
          </a:p>
          <a:p>
            <a:pPr marL="285750" marR="0" indent="-285750" algn="l">
              <a:buFont typeface="Arial" panose="020B0604020202020204" pitchFamily="34" charset="0"/>
              <a:buChar char="•"/>
            </a:pPr>
            <a:r>
              <a:rPr lang="ko-KR" altLang="en-US" sz="1600" i="0" u="none" strike="noStrike" baseline="0">
                <a:latin typeface="맑은 고딕" panose="020B0503020000020004" pitchFamily="50" charset="-127"/>
              </a:rPr>
              <a:t>변수명은 대소문자가 구분된다</a:t>
            </a:r>
            <a:r>
              <a:rPr lang="en-US" altLang="ko-KR" sz="1600" i="0" u="none" strike="noStrike" baseline="0">
                <a:latin typeface="맑은 고딕" panose="020B0503020000020004" pitchFamily="50" charset="-127"/>
              </a:rPr>
              <a:t>.</a:t>
            </a:r>
          </a:p>
          <a:p>
            <a:pPr marR="0" algn="l"/>
            <a:r>
              <a:rPr lang="en-US" altLang="ko-KR" sz="1600">
                <a:latin typeface="맑은 고딕" panose="020B0503020000020004" pitchFamily="50" charset="-127"/>
              </a:rPr>
              <a:t>    </a:t>
            </a:r>
            <a:r>
              <a:rPr lang="en-US" altLang="ko-KR" sz="1600" i="0" u="none" strike="noStrike" baseline="0">
                <a:latin typeface="맑은 고딕" panose="020B0503020000020004" pitchFamily="50" charset="-127"/>
              </a:rPr>
              <a:t>ex) ABC</a:t>
            </a:r>
            <a:r>
              <a:rPr lang="ko-KR" altLang="en-US" sz="1600" i="0" u="none" strike="noStrike" baseline="0">
                <a:latin typeface="맑은 고딕" panose="020B0503020000020004" pitchFamily="50" charset="-127"/>
              </a:rPr>
              <a:t>와 </a:t>
            </a:r>
            <a:r>
              <a:rPr lang="en-US" altLang="ko-KR" sz="1600" i="0" u="none" strike="noStrike" baseline="0">
                <a:latin typeface="맑은 고딕" panose="020B0503020000020004" pitchFamily="50" charset="-127"/>
              </a:rPr>
              <a:t>Abc</a:t>
            </a:r>
            <a:r>
              <a:rPr lang="ko-KR" altLang="en-US" sz="1600" i="0" u="none" strike="noStrike" baseline="0">
                <a:latin typeface="맑은 고딕" panose="020B0503020000020004" pitchFamily="50" charset="-127"/>
              </a:rPr>
              <a:t>는같지않다</a:t>
            </a:r>
            <a:endParaRPr lang="en-US" altLang="ko-KR" sz="1600" i="0" u="none" strike="noStrike" baseline="0">
              <a:latin typeface="맑은 고딕" panose="020B0503020000020004" pitchFamily="50" charset="-127"/>
            </a:endParaRPr>
          </a:p>
          <a:p>
            <a:pPr marR="0" algn="l"/>
            <a:endParaRPr lang="ko-KR" altLang="en-US" sz="1600" i="0" u="none" strike="noStrike" baseline="0">
              <a:latin typeface="맑은 고딕" panose="020B0503020000020004" pitchFamily="50" charset="-127"/>
            </a:endParaRPr>
          </a:p>
          <a:p>
            <a:pPr marL="285750" marR="0" indent="-285750" algn="l">
              <a:buFont typeface="Arial" panose="020B0604020202020204" pitchFamily="34" charset="0"/>
              <a:buChar char="•"/>
            </a:pPr>
            <a:r>
              <a:rPr lang="ko-KR" altLang="en-US" sz="1600" i="0" u="none" strike="noStrike" baseline="0">
                <a:latin typeface="맑은 고딕" panose="020B0503020000020004" pitchFamily="50" charset="-127"/>
              </a:rPr>
              <a:t>특별한 의미가 있는 예약어는 쓰지 않는다</a:t>
            </a:r>
            <a:r>
              <a:rPr lang="en-US" altLang="ko-KR" sz="1600" i="0" u="none" strike="noStrike" baseline="0">
                <a:latin typeface="맑은 고딕" panose="020B0503020000020004" pitchFamily="50" charset="-127"/>
              </a:rPr>
              <a:t>.</a:t>
            </a:r>
          </a:p>
          <a:p>
            <a:pPr marR="0" algn="l"/>
            <a:r>
              <a:rPr lang="en-US" altLang="ko-KR" sz="1600">
                <a:latin typeface="맑은 고딕" panose="020B0503020000020004" pitchFamily="50" charset="-127"/>
              </a:rPr>
              <a:t>    </a:t>
            </a:r>
            <a:r>
              <a:rPr lang="en-US" altLang="ko-KR" sz="1600" i="0" u="none" strike="noStrike" baseline="0">
                <a:latin typeface="맑은 고딕" panose="020B0503020000020004" pitchFamily="50" charset="-127"/>
              </a:rPr>
              <a:t>ex) for, if, else </a:t>
            </a:r>
            <a:r>
              <a:rPr lang="ko-KR" altLang="en-US" sz="1600" i="0" u="none" strike="noStrike" baseline="0">
                <a:latin typeface="맑은 고딕" panose="020B0503020000020004" pitchFamily="50" charset="-127"/>
              </a:rPr>
              <a:t>등</a:t>
            </a:r>
          </a:p>
        </p:txBody>
      </p:sp>
    </p:spTree>
    <p:extLst>
      <p:ext uri="{BB962C8B-B14F-4D97-AF65-F5344CB8AC3E}">
        <p14:creationId xmlns:p14="http://schemas.microsoft.com/office/powerpoint/2010/main" val="1652309136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파이썬 객체를 파일에 저장 로드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853100" y="266849"/>
            <a:ext cx="3779850" cy="443198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7-2 </a:t>
            </a:r>
            <a:r>
              <a:rPr lang="ko-KR" altLang="en-US">
                <a:latin typeface="+mj-ea"/>
                <a:ea typeface="+mj-ea"/>
              </a:rPr>
              <a:t>피클을 이용한 객체 저장 및 로드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3E234C2-2835-489D-B0FE-A0D5A638E99C}"/>
              </a:ext>
            </a:extLst>
          </p:cNvPr>
          <p:cNvGrpSpPr/>
          <p:nvPr/>
        </p:nvGrpSpPr>
        <p:grpSpPr>
          <a:xfrm>
            <a:off x="749853" y="1242483"/>
            <a:ext cx="8532386" cy="3194629"/>
            <a:chOff x="704528" y="1448780"/>
            <a:chExt cx="7920880" cy="100811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D46D424F-62F5-45D5-8902-D842043FCFE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C259B4B6-EA82-4F59-8736-2CA6DD870332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import pickle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data = {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'a': [1, 2.0, 3, 4+6j],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'b': ("character string", b"byte string"),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'c': {None, True, False}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}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with open('data.pickle', 'wb') as f: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pickle.dump(data, f)</a:t>
              </a:r>
            </a:p>
          </p:txBody>
        </p:sp>
      </p:grpSp>
      <p:sp>
        <p:nvSpPr>
          <p:cNvPr id="21" name="Rectangle 8">
            <a:extLst>
              <a:ext uri="{FF2B5EF4-FFF2-40B4-BE49-F238E27FC236}">
                <a16:creationId xmlns:a16="http://schemas.microsoft.com/office/drawing/2014/main" id="{E0C1783F-EB08-47CA-A503-03BB971AF8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064" y="849262"/>
            <a:ext cx="809737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>
                <a:solidFill>
                  <a:srgbClr val="000000"/>
                </a:solidFill>
                <a:latin typeface="Consolas" panose="020B0609020204030204" pitchFamily="49" charset="0"/>
              </a:rPr>
              <a:t>파이썬 객체를 파일에 저장 하기</a:t>
            </a:r>
            <a:endParaRPr lang="ko-KR" altLang="en-US" b="1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DA545490-D2AA-48CA-A2A8-738D8FC1911E}"/>
              </a:ext>
            </a:extLst>
          </p:cNvPr>
          <p:cNvGrpSpPr/>
          <p:nvPr/>
        </p:nvGrpSpPr>
        <p:grpSpPr>
          <a:xfrm>
            <a:off x="745187" y="5049180"/>
            <a:ext cx="8532386" cy="1224136"/>
            <a:chOff x="704528" y="1448780"/>
            <a:chExt cx="7920880" cy="1008112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F3E6A4D5-83D2-4FC4-8CF9-07EF1853775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76B00518-EBCB-4C90-81C3-4ED87351E01D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with open('data.pickle', 'rb') as f: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data = pickle.load(f)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print(data)</a:t>
              </a:r>
            </a:p>
          </p:txBody>
        </p:sp>
      </p:grpSp>
      <p:sp>
        <p:nvSpPr>
          <p:cNvPr id="23" name="Rectangle 8">
            <a:extLst>
              <a:ext uri="{FF2B5EF4-FFF2-40B4-BE49-F238E27FC236}">
                <a16:creationId xmlns:a16="http://schemas.microsoft.com/office/drawing/2014/main" id="{03031215-28B7-4692-8ECD-0B3D98A03D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9398" y="4655958"/>
            <a:ext cx="809737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>
                <a:solidFill>
                  <a:srgbClr val="000000"/>
                </a:solidFill>
                <a:latin typeface="Consolas" panose="020B0609020204030204" pitchFamily="49" charset="0"/>
              </a:rPr>
              <a:t>파일에서 파이썬 객체 로드 하기</a:t>
            </a:r>
            <a:endParaRPr lang="ko-KR" altLang="en-US" b="1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9415239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연습문제</a:t>
            </a:r>
          </a:p>
        </p:txBody>
      </p:sp>
      <p:sp>
        <p:nvSpPr>
          <p:cNvPr id="21" name="Rectangle 8">
            <a:extLst>
              <a:ext uri="{FF2B5EF4-FFF2-40B4-BE49-F238E27FC236}">
                <a16:creationId xmlns:a16="http://schemas.microsoft.com/office/drawing/2014/main" id="{E0C1783F-EB08-47CA-A503-03BB971AF8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064" y="849262"/>
            <a:ext cx="8097371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altLang="ko-KR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1. </a:t>
            </a:r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문자열이 저장된 </a:t>
            </a:r>
            <a:r>
              <a:rPr lang="en-US" altLang="ko-KR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word.txt </a:t>
            </a:r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파일이 주어진다</a:t>
            </a:r>
            <a:r>
              <a:rPr lang="en-US" altLang="ko-KR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 </a:t>
            </a:r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해당 파일에서 </a:t>
            </a:r>
            <a:r>
              <a:rPr lang="ko-KR" altLang="en-US" b="1">
                <a:solidFill>
                  <a:srgbClr val="000000"/>
                </a:solidFill>
                <a:latin typeface="Consolas" panose="020B0609020204030204" pitchFamily="49" charset="0"/>
              </a:rPr>
              <a:t>문자 </a:t>
            </a:r>
            <a:r>
              <a:rPr lang="en-US" altLang="ko-KR" b="1">
                <a:solidFill>
                  <a:srgbClr val="000000"/>
                </a:solidFill>
                <a:latin typeface="Consolas" panose="020B0609020204030204" pitchFamily="49" charset="0"/>
              </a:rPr>
              <a:t>'p'</a:t>
            </a:r>
            <a:r>
              <a:rPr lang="ko-KR" altLang="en-US" b="1">
                <a:solidFill>
                  <a:srgbClr val="000000"/>
                </a:solidFill>
                <a:latin typeface="Consolas" panose="020B0609020204030204" pitchFamily="49" charset="0"/>
              </a:rPr>
              <a:t>나 </a:t>
            </a:r>
            <a:r>
              <a:rPr lang="en-US" altLang="ko-KR" b="1">
                <a:solidFill>
                  <a:srgbClr val="000000"/>
                </a:solidFill>
                <a:latin typeface="Consolas" panose="020B0609020204030204" pitchFamily="49" charset="0"/>
              </a:rPr>
              <a:t>'P'</a:t>
            </a:r>
            <a:r>
              <a:rPr lang="ko-KR" altLang="en-US" b="1">
                <a:solidFill>
                  <a:srgbClr val="000000"/>
                </a:solidFill>
                <a:latin typeface="Consolas" panose="020B0609020204030204" pitchFamily="49" charset="0"/>
              </a:rPr>
              <a:t>가 포함된 단어를 각 줄에 출력하는 프로그램을 구현하시오</a:t>
            </a:r>
            <a:r>
              <a:rPr lang="en-US" altLang="ko-KR" b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endParaRPr lang="ko-KR" altLang="en-US" b="1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DA545490-D2AA-48CA-A2A8-738D8FC1911E}"/>
              </a:ext>
            </a:extLst>
          </p:cNvPr>
          <p:cNvGrpSpPr/>
          <p:nvPr/>
        </p:nvGrpSpPr>
        <p:grpSpPr>
          <a:xfrm>
            <a:off x="746140" y="3710869"/>
            <a:ext cx="8532386" cy="1266303"/>
            <a:chOff x="704528" y="1448780"/>
            <a:chExt cx="7920880" cy="1008112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F3E6A4D5-83D2-4FC4-8CF9-07EF1853775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76B00518-EBCB-4C90-81C3-4ED87351E01D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with open('word.txt') as file: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words = file.read()</a:t>
              </a:r>
            </a:p>
            <a:p>
              <a:endParaRPr lang="en-US" altLang="ko-KR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temp = words.split()</a:t>
              </a:r>
            </a:p>
          </p:txBody>
        </p:sp>
      </p:grpSp>
      <p:sp>
        <p:nvSpPr>
          <p:cNvPr id="23" name="Rectangle 8">
            <a:extLst>
              <a:ext uri="{FF2B5EF4-FFF2-40B4-BE49-F238E27FC236}">
                <a16:creationId xmlns:a16="http://schemas.microsoft.com/office/drawing/2014/main" id="{03031215-28B7-4692-8ECD-0B3D98A03D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512" y="3244334"/>
            <a:ext cx="809737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>
                <a:solidFill>
                  <a:srgbClr val="000000"/>
                </a:solidFill>
                <a:latin typeface="Consolas" panose="020B0609020204030204" pitchFamily="49" charset="0"/>
              </a:rPr>
              <a:t>구현</a:t>
            </a:r>
            <a:endParaRPr lang="ko-KR" altLang="en-US" b="1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DFD5C2-D9C1-4DEF-BD7C-3F8DA03A1B35}"/>
              </a:ext>
            </a:extLst>
          </p:cNvPr>
          <p:cNvSpPr txBox="1"/>
          <p:nvPr/>
        </p:nvSpPr>
        <p:spPr>
          <a:xfrm>
            <a:off x="822754" y="1906224"/>
            <a:ext cx="8433719" cy="1169551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Python is an interpreted high-level general-purpose programming language. Python's </a:t>
            </a:r>
          </a:p>
          <a:p>
            <a:pPr algn="l"/>
            <a:r>
              <a:rPr lang="en-US" altLang="ko-KR" sz="1400">
                <a:latin typeface="Consolas" panose="020B0609020204030204" pitchFamily="49" charset="0"/>
              </a:rPr>
              <a:t>design philosophy emphasizes code readability with its notable </a:t>
            </a:r>
          </a:p>
          <a:p>
            <a:pPr algn="l"/>
            <a:r>
              <a:rPr lang="en-US" altLang="ko-KR" sz="1400">
                <a:latin typeface="Consolas" panose="020B0609020204030204" pitchFamily="49" charset="0"/>
              </a:rPr>
              <a:t>use of significant indentation. Its language constructs as well as its </a:t>
            </a:r>
          </a:p>
          <a:p>
            <a:pPr algn="l"/>
            <a:r>
              <a:rPr lang="en-US" altLang="ko-KR" sz="1400">
                <a:latin typeface="Consolas" panose="020B0609020204030204" pitchFamily="49" charset="0"/>
              </a:rPr>
              <a:t>object-oriented approach aim to help programmers write clear, logical code for </a:t>
            </a:r>
          </a:p>
          <a:p>
            <a:pPr algn="l"/>
            <a:r>
              <a:rPr lang="en-US" altLang="ko-KR" sz="1400">
                <a:latin typeface="Consolas" panose="020B0609020204030204" pitchFamily="49" charset="0"/>
              </a:rPr>
              <a:t>small and large-scale projects.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CD345F-15AE-435C-BE85-B2AF76970E9E}"/>
              </a:ext>
            </a:extLst>
          </p:cNvPr>
          <p:cNvSpPr txBox="1"/>
          <p:nvPr/>
        </p:nvSpPr>
        <p:spPr>
          <a:xfrm>
            <a:off x="822754" y="1592796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word.txt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688032B-20BC-46BF-A99A-037FB20E85BC}"/>
              </a:ext>
            </a:extLst>
          </p:cNvPr>
          <p:cNvSpPr txBox="1"/>
          <p:nvPr/>
        </p:nvSpPr>
        <p:spPr>
          <a:xfrm>
            <a:off x="1421636" y="5697252"/>
            <a:ext cx="1696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latin typeface="Consolas" panose="020B0609020204030204" pitchFamily="49" charset="0"/>
              </a:rPr>
              <a:t>뒷장에서 계속</a:t>
            </a:r>
          </a:p>
        </p:txBody>
      </p:sp>
    </p:spTree>
    <p:extLst>
      <p:ext uri="{BB962C8B-B14F-4D97-AF65-F5344CB8AC3E}">
        <p14:creationId xmlns:p14="http://schemas.microsoft.com/office/powerpoint/2010/main" val="1233292050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연습문제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DA545490-D2AA-48CA-A2A8-738D8FC1911E}"/>
              </a:ext>
            </a:extLst>
          </p:cNvPr>
          <p:cNvGrpSpPr/>
          <p:nvPr/>
        </p:nvGrpSpPr>
        <p:grpSpPr>
          <a:xfrm>
            <a:off x="745187" y="1556792"/>
            <a:ext cx="8532386" cy="2340260"/>
            <a:chOff x="704528" y="1448780"/>
            <a:chExt cx="7920880" cy="1008112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F3E6A4D5-83D2-4FC4-8CF9-07EF1853775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76B00518-EBCB-4C90-81C3-4ED87351E01D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word_list = []</a:t>
              </a:r>
            </a:p>
            <a:p>
              <a:endParaRPr lang="en-US" altLang="ko-KR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for word in temp: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if 'p' in word or 'P' in word: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    word_list.append(word)</a:t>
              </a:r>
            </a:p>
            <a:p>
              <a:endParaRPr lang="en-US" altLang="ko-KR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for word in word_list:        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print(word)</a:t>
              </a:r>
            </a:p>
          </p:txBody>
        </p:sp>
      </p:grpSp>
      <p:sp>
        <p:nvSpPr>
          <p:cNvPr id="23" name="Rectangle 8">
            <a:extLst>
              <a:ext uri="{FF2B5EF4-FFF2-40B4-BE49-F238E27FC236}">
                <a16:creationId xmlns:a16="http://schemas.microsoft.com/office/drawing/2014/main" id="{03031215-28B7-4692-8ECD-0B3D98A03D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512" y="1052736"/>
            <a:ext cx="809737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>
                <a:solidFill>
                  <a:srgbClr val="000000"/>
                </a:solidFill>
                <a:latin typeface="Consolas" panose="020B0609020204030204" pitchFamily="49" charset="0"/>
              </a:rPr>
              <a:t>구현</a:t>
            </a:r>
            <a:endParaRPr lang="ko-KR" altLang="en-US" b="1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4932785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연습문제</a:t>
            </a:r>
          </a:p>
        </p:txBody>
      </p:sp>
      <p:sp>
        <p:nvSpPr>
          <p:cNvPr id="21" name="Rectangle 8">
            <a:extLst>
              <a:ext uri="{FF2B5EF4-FFF2-40B4-BE49-F238E27FC236}">
                <a16:creationId xmlns:a16="http://schemas.microsoft.com/office/drawing/2014/main" id="{E0C1783F-EB08-47CA-A503-03BB971AF8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064" y="849262"/>
            <a:ext cx="8097371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altLang="ko-KR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2. </a:t>
            </a:r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문자열이 저장된 </a:t>
            </a:r>
            <a:r>
              <a:rPr lang="en-US" altLang="ko-KR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word.txt </a:t>
            </a:r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파일이 주어진다</a:t>
            </a:r>
            <a:r>
              <a:rPr lang="en-US" altLang="ko-KR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 </a:t>
            </a:r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해당 파일에서 </a:t>
            </a:r>
            <a:r>
              <a:rPr lang="ko-KR" altLang="en-US" b="1">
                <a:solidFill>
                  <a:srgbClr val="000000"/>
                </a:solidFill>
                <a:latin typeface="Consolas" panose="020B0609020204030204" pitchFamily="49" charset="0"/>
              </a:rPr>
              <a:t>모든 단어의 첫 문자를 대문자로 바꿔서 출력 하시오</a:t>
            </a:r>
            <a:r>
              <a:rPr lang="en-US" altLang="ko-KR" b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endParaRPr lang="ko-KR" altLang="en-US" b="1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DA545490-D2AA-48CA-A2A8-738D8FC1911E}"/>
              </a:ext>
            </a:extLst>
          </p:cNvPr>
          <p:cNvGrpSpPr/>
          <p:nvPr/>
        </p:nvGrpSpPr>
        <p:grpSpPr>
          <a:xfrm>
            <a:off x="746140" y="3710869"/>
            <a:ext cx="8532386" cy="1266303"/>
            <a:chOff x="704528" y="1448780"/>
            <a:chExt cx="7920880" cy="1008112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F3E6A4D5-83D2-4FC4-8CF9-07EF1853775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76B00518-EBCB-4C90-81C3-4ED87351E01D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with open('word.txt') as file: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words = file.read()</a:t>
              </a:r>
            </a:p>
            <a:p>
              <a:endParaRPr lang="en-US" altLang="ko-KR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temp = []</a:t>
              </a:r>
            </a:p>
          </p:txBody>
        </p:sp>
      </p:grpSp>
      <p:sp>
        <p:nvSpPr>
          <p:cNvPr id="23" name="Rectangle 8">
            <a:extLst>
              <a:ext uri="{FF2B5EF4-FFF2-40B4-BE49-F238E27FC236}">
                <a16:creationId xmlns:a16="http://schemas.microsoft.com/office/drawing/2014/main" id="{03031215-28B7-4692-8ECD-0B3D98A03D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512" y="3244334"/>
            <a:ext cx="809737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>
                <a:solidFill>
                  <a:srgbClr val="000000"/>
                </a:solidFill>
                <a:latin typeface="Consolas" panose="020B0609020204030204" pitchFamily="49" charset="0"/>
              </a:rPr>
              <a:t>구현</a:t>
            </a:r>
            <a:endParaRPr lang="ko-KR" altLang="en-US" b="1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DFD5C2-D9C1-4DEF-BD7C-3F8DA03A1B35}"/>
              </a:ext>
            </a:extLst>
          </p:cNvPr>
          <p:cNvSpPr txBox="1"/>
          <p:nvPr/>
        </p:nvSpPr>
        <p:spPr>
          <a:xfrm>
            <a:off x="822754" y="1906224"/>
            <a:ext cx="8433719" cy="1169551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Python is an interpreted high-level general-purpose programming language. Python's </a:t>
            </a:r>
          </a:p>
          <a:p>
            <a:pPr algn="l"/>
            <a:r>
              <a:rPr lang="en-US" altLang="ko-KR" sz="1400">
                <a:latin typeface="Consolas" panose="020B0609020204030204" pitchFamily="49" charset="0"/>
              </a:rPr>
              <a:t>design philosophy emphasizes code readability with its notable </a:t>
            </a:r>
          </a:p>
          <a:p>
            <a:pPr algn="l"/>
            <a:r>
              <a:rPr lang="en-US" altLang="ko-KR" sz="1400">
                <a:latin typeface="Consolas" panose="020B0609020204030204" pitchFamily="49" charset="0"/>
              </a:rPr>
              <a:t>use of significant indentation. Its language constructs as well as its </a:t>
            </a:r>
          </a:p>
          <a:p>
            <a:pPr algn="l"/>
            <a:r>
              <a:rPr lang="en-US" altLang="ko-KR" sz="1400">
                <a:latin typeface="Consolas" panose="020B0609020204030204" pitchFamily="49" charset="0"/>
              </a:rPr>
              <a:t>object-oriented approach aim to help programmers write clear, logical code for </a:t>
            </a:r>
          </a:p>
          <a:p>
            <a:pPr algn="l"/>
            <a:r>
              <a:rPr lang="en-US" altLang="ko-KR" sz="1400">
                <a:latin typeface="Consolas" panose="020B0609020204030204" pitchFamily="49" charset="0"/>
              </a:rPr>
              <a:t>small and large-scale projects.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CD345F-15AE-435C-BE85-B2AF76970E9E}"/>
              </a:ext>
            </a:extLst>
          </p:cNvPr>
          <p:cNvSpPr txBox="1"/>
          <p:nvPr/>
        </p:nvSpPr>
        <p:spPr>
          <a:xfrm>
            <a:off x="822754" y="1592796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word.txt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688032B-20BC-46BF-A99A-037FB20E85BC}"/>
              </a:ext>
            </a:extLst>
          </p:cNvPr>
          <p:cNvSpPr txBox="1"/>
          <p:nvPr/>
        </p:nvSpPr>
        <p:spPr>
          <a:xfrm>
            <a:off x="1496616" y="5265204"/>
            <a:ext cx="1696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latin typeface="Consolas" panose="020B0609020204030204" pitchFamily="49" charset="0"/>
              </a:rPr>
              <a:t>뒷장에서 계속</a:t>
            </a:r>
          </a:p>
        </p:txBody>
      </p:sp>
    </p:spTree>
    <p:extLst>
      <p:ext uri="{BB962C8B-B14F-4D97-AF65-F5344CB8AC3E}">
        <p14:creationId xmlns:p14="http://schemas.microsoft.com/office/powerpoint/2010/main" val="2211955674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연습문제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DA545490-D2AA-48CA-A2A8-738D8FC1911E}"/>
              </a:ext>
            </a:extLst>
          </p:cNvPr>
          <p:cNvGrpSpPr/>
          <p:nvPr/>
        </p:nvGrpSpPr>
        <p:grpSpPr>
          <a:xfrm>
            <a:off x="746140" y="1483267"/>
            <a:ext cx="8532386" cy="3349889"/>
            <a:chOff x="704528" y="1448780"/>
            <a:chExt cx="7920880" cy="1008112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F3E6A4D5-83D2-4FC4-8CF9-07EF1853775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76B00518-EBCB-4C90-81C3-4ED87351E01D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for i in range(len(words)):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if words[i]=='\n' or words[i]==' ' or words[i]=='\t':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    flag=0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else :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    if flag == 0: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        temp.append(words[i].upper())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        flag = 1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        continue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    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temp.append(words[i])</a:t>
              </a:r>
            </a:p>
            <a:p>
              <a:endParaRPr lang="en-US" altLang="ko-KR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print(''.join(temp))</a:t>
              </a:r>
            </a:p>
          </p:txBody>
        </p:sp>
      </p:grpSp>
      <p:sp>
        <p:nvSpPr>
          <p:cNvPr id="23" name="Rectangle 8">
            <a:extLst>
              <a:ext uri="{FF2B5EF4-FFF2-40B4-BE49-F238E27FC236}">
                <a16:creationId xmlns:a16="http://schemas.microsoft.com/office/drawing/2014/main" id="{03031215-28B7-4692-8ECD-0B3D98A03D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512" y="1016732"/>
            <a:ext cx="809737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>
                <a:solidFill>
                  <a:srgbClr val="000000"/>
                </a:solidFill>
                <a:latin typeface="Consolas" panose="020B0609020204030204" pitchFamily="49" charset="0"/>
              </a:rPr>
              <a:t>구현</a:t>
            </a:r>
            <a:endParaRPr lang="ko-KR" altLang="en-US" b="1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021385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연습문제</a:t>
            </a:r>
          </a:p>
        </p:txBody>
      </p:sp>
      <p:sp>
        <p:nvSpPr>
          <p:cNvPr id="21" name="Rectangle 8">
            <a:extLst>
              <a:ext uri="{FF2B5EF4-FFF2-40B4-BE49-F238E27FC236}">
                <a16:creationId xmlns:a16="http://schemas.microsoft.com/office/drawing/2014/main" id="{E0C1783F-EB08-47CA-A503-03BB971AF8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064" y="849262"/>
            <a:ext cx="8097371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altLang="ko-KR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3. </a:t>
            </a:r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문자열이 저장된 </a:t>
            </a:r>
            <a:r>
              <a:rPr lang="en-US" altLang="ko-KR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word.txt </a:t>
            </a:r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파일이 주어진다</a:t>
            </a:r>
            <a:r>
              <a:rPr lang="en-US" altLang="ko-KR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 </a:t>
            </a:r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해당 파일에서 라인수와 워드수를 출력 하는 프로그램을 구현하시오</a:t>
            </a:r>
            <a:r>
              <a:rPr lang="en-US" altLang="ko-KR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endParaRPr lang="ko-KR" altLang="en-US" b="1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DA545490-D2AA-48CA-A2A8-738D8FC1911E}"/>
              </a:ext>
            </a:extLst>
          </p:cNvPr>
          <p:cNvGrpSpPr/>
          <p:nvPr/>
        </p:nvGrpSpPr>
        <p:grpSpPr>
          <a:xfrm>
            <a:off x="746140" y="3710869"/>
            <a:ext cx="8532386" cy="1692188"/>
            <a:chOff x="704528" y="1448780"/>
            <a:chExt cx="7920880" cy="1008112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F3E6A4D5-83D2-4FC4-8CF9-07EF1853775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76B00518-EBCB-4C90-81C3-4ED87351E01D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with open('word.txt') as file: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words = file.read()</a:t>
              </a:r>
            </a:p>
            <a:p>
              <a:endParaRPr lang="en-US" altLang="ko-KR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line_count=1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word_count=0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flag=0</a:t>
              </a:r>
            </a:p>
          </p:txBody>
        </p:sp>
      </p:grpSp>
      <p:sp>
        <p:nvSpPr>
          <p:cNvPr id="23" name="Rectangle 8">
            <a:extLst>
              <a:ext uri="{FF2B5EF4-FFF2-40B4-BE49-F238E27FC236}">
                <a16:creationId xmlns:a16="http://schemas.microsoft.com/office/drawing/2014/main" id="{03031215-28B7-4692-8ECD-0B3D98A03D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512" y="3244334"/>
            <a:ext cx="809737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>
                <a:solidFill>
                  <a:srgbClr val="000000"/>
                </a:solidFill>
                <a:latin typeface="Consolas" panose="020B0609020204030204" pitchFamily="49" charset="0"/>
              </a:rPr>
              <a:t>구현</a:t>
            </a:r>
            <a:endParaRPr lang="ko-KR" altLang="en-US" b="1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DFD5C2-D9C1-4DEF-BD7C-3F8DA03A1B35}"/>
              </a:ext>
            </a:extLst>
          </p:cNvPr>
          <p:cNvSpPr txBox="1"/>
          <p:nvPr/>
        </p:nvSpPr>
        <p:spPr>
          <a:xfrm>
            <a:off x="822754" y="1906224"/>
            <a:ext cx="8433719" cy="1169551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Python is an interpreted high-level general-purpose programming language. Python's </a:t>
            </a:r>
          </a:p>
          <a:p>
            <a:pPr algn="l"/>
            <a:r>
              <a:rPr lang="en-US" altLang="ko-KR" sz="1400">
                <a:latin typeface="Consolas" panose="020B0609020204030204" pitchFamily="49" charset="0"/>
              </a:rPr>
              <a:t>design philosophy emphasizes code readability with its notable </a:t>
            </a:r>
          </a:p>
          <a:p>
            <a:pPr algn="l"/>
            <a:r>
              <a:rPr lang="en-US" altLang="ko-KR" sz="1400">
                <a:latin typeface="Consolas" panose="020B0609020204030204" pitchFamily="49" charset="0"/>
              </a:rPr>
              <a:t>use of significant indentation. Its language constructs as well as its </a:t>
            </a:r>
          </a:p>
          <a:p>
            <a:pPr algn="l"/>
            <a:r>
              <a:rPr lang="en-US" altLang="ko-KR" sz="1400">
                <a:latin typeface="Consolas" panose="020B0609020204030204" pitchFamily="49" charset="0"/>
              </a:rPr>
              <a:t>object-oriented approach aim to help programmers write clear, logical code for </a:t>
            </a:r>
          </a:p>
          <a:p>
            <a:pPr algn="l"/>
            <a:r>
              <a:rPr lang="en-US" altLang="ko-KR" sz="1400">
                <a:latin typeface="Consolas" panose="020B0609020204030204" pitchFamily="49" charset="0"/>
              </a:rPr>
              <a:t>small and large-scale projects.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CD345F-15AE-435C-BE85-B2AF76970E9E}"/>
              </a:ext>
            </a:extLst>
          </p:cNvPr>
          <p:cNvSpPr txBox="1"/>
          <p:nvPr/>
        </p:nvSpPr>
        <p:spPr>
          <a:xfrm>
            <a:off x="822754" y="1592796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word.txt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688032B-20BC-46BF-A99A-037FB20E85BC}"/>
              </a:ext>
            </a:extLst>
          </p:cNvPr>
          <p:cNvSpPr txBox="1"/>
          <p:nvPr/>
        </p:nvSpPr>
        <p:spPr>
          <a:xfrm>
            <a:off x="1421636" y="5697252"/>
            <a:ext cx="1696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latin typeface="Consolas" panose="020B0609020204030204" pitchFamily="49" charset="0"/>
              </a:rPr>
              <a:t>뒷장에서 계속</a:t>
            </a:r>
          </a:p>
        </p:txBody>
      </p:sp>
    </p:spTree>
    <p:extLst>
      <p:ext uri="{BB962C8B-B14F-4D97-AF65-F5344CB8AC3E}">
        <p14:creationId xmlns:p14="http://schemas.microsoft.com/office/powerpoint/2010/main" val="2242849188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연습문제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DA545490-D2AA-48CA-A2A8-738D8FC1911E}"/>
              </a:ext>
            </a:extLst>
          </p:cNvPr>
          <p:cNvGrpSpPr/>
          <p:nvPr/>
        </p:nvGrpSpPr>
        <p:grpSpPr>
          <a:xfrm>
            <a:off x="745187" y="1556792"/>
            <a:ext cx="8532386" cy="2988332"/>
            <a:chOff x="704528" y="1448780"/>
            <a:chExt cx="7920880" cy="1008112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F3E6A4D5-83D2-4FC4-8CF9-07EF1853775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76B00518-EBCB-4C90-81C3-4ED87351E01D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for ch in words: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if ch == '\n' :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    line_count += 1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if ch=='\n' or ch==' ' or ch=='\t':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    flag=0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else :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    if flag == 0: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        word_count += 1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        flag = 1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    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print( "</a:t>
              </a:r>
              <a:r>
                <a: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단어수</a:t>
              </a:r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=%d </a:t>
              </a:r>
              <a:r>
                <a: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라인수</a:t>
              </a:r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=%d"%(word_count, line_count))</a:t>
              </a:r>
            </a:p>
          </p:txBody>
        </p:sp>
      </p:grpSp>
      <p:sp>
        <p:nvSpPr>
          <p:cNvPr id="23" name="Rectangle 8">
            <a:extLst>
              <a:ext uri="{FF2B5EF4-FFF2-40B4-BE49-F238E27FC236}">
                <a16:creationId xmlns:a16="http://schemas.microsoft.com/office/drawing/2014/main" id="{03031215-28B7-4692-8ECD-0B3D98A03D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512" y="1052736"/>
            <a:ext cx="809737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>
                <a:solidFill>
                  <a:srgbClr val="000000"/>
                </a:solidFill>
                <a:latin typeface="Consolas" panose="020B0609020204030204" pitchFamily="49" charset="0"/>
              </a:rPr>
              <a:t>구현</a:t>
            </a:r>
            <a:endParaRPr lang="ko-KR" altLang="en-US" b="1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E9972AD-C1DA-4D04-8DCD-93F79F24FD98}"/>
              </a:ext>
            </a:extLst>
          </p:cNvPr>
          <p:cNvSpPr/>
          <p:nvPr/>
        </p:nvSpPr>
        <p:spPr>
          <a:xfrm>
            <a:off x="2286939" y="4545124"/>
            <a:ext cx="4644516" cy="22682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1961339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4891095" y="3104964"/>
            <a:ext cx="4441589" cy="315086"/>
          </a:xfrm>
        </p:spPr>
        <p:txBody>
          <a:bodyPr/>
          <a:lstStyle/>
          <a:p>
            <a:r>
              <a:rPr lang="en-US" altLang="ko-KR" b="1">
                <a:latin typeface="+mn-ea"/>
              </a:rPr>
              <a:t>8. </a:t>
            </a:r>
            <a:r>
              <a:rPr lang="ko-KR" altLang="en-US" b="1">
                <a:latin typeface="+mn-ea"/>
              </a:rPr>
              <a:t>함수</a:t>
            </a:r>
            <a:endParaRPr lang="ko-KR" altLang="en-US" b="1" dirty="0">
              <a:latin typeface="+mn-ea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883150" y="4234766"/>
            <a:ext cx="4464050" cy="1641475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b="1">
                <a:latin typeface="+mn-ea"/>
              </a:rPr>
              <a:t>8-1 </a:t>
            </a:r>
            <a:r>
              <a:rPr lang="ko-KR" altLang="en-US" sz="1600" b="1">
                <a:latin typeface="+mn-ea"/>
              </a:rPr>
              <a:t>함수 기본</a:t>
            </a:r>
            <a:endParaRPr lang="en-US" altLang="ko-KR" sz="1600" b="1">
              <a:latin typeface="+mn-ea"/>
            </a:endParaRPr>
          </a:p>
          <a:p>
            <a:pPr marL="0" indent="0">
              <a:buNone/>
            </a:pPr>
            <a:r>
              <a:rPr lang="en-US" altLang="ko-KR" sz="1600" b="1">
                <a:latin typeface="+mn-ea"/>
              </a:rPr>
              <a:t>8-2 </a:t>
            </a:r>
            <a:r>
              <a:rPr lang="ko-KR" altLang="en-US" sz="1600" b="1">
                <a:latin typeface="+mn-ea"/>
              </a:rPr>
              <a:t>함수 인자 처리</a:t>
            </a:r>
            <a:endParaRPr lang="en-US" altLang="ko-KR" sz="1600" b="1">
              <a:latin typeface="+mn-ea"/>
            </a:endParaRPr>
          </a:p>
          <a:p>
            <a:pPr marL="0" indent="0">
              <a:buNone/>
            </a:pPr>
            <a:r>
              <a:rPr lang="en-US" altLang="ko-KR" sz="1600" b="1">
                <a:latin typeface="+mn-ea"/>
              </a:rPr>
              <a:t>8-3 </a:t>
            </a:r>
            <a:r>
              <a:rPr lang="ko-KR" altLang="en-US" sz="1600" b="1">
                <a:latin typeface="+mn-ea"/>
              </a:rPr>
              <a:t>재귀 호출</a:t>
            </a:r>
            <a:endParaRPr lang="en-US" altLang="ko-KR" sz="1600" b="1">
              <a:latin typeface="+mn-ea"/>
            </a:endParaRPr>
          </a:p>
          <a:p>
            <a:pPr marL="0" indent="0">
              <a:buNone/>
            </a:pPr>
            <a:r>
              <a:rPr lang="en-US" altLang="ko-KR" sz="1600" b="1">
                <a:latin typeface="+mn-ea"/>
              </a:rPr>
              <a:t>8-4 </a:t>
            </a:r>
            <a:r>
              <a:rPr lang="ko-KR" altLang="en-US" sz="1600" b="1">
                <a:latin typeface="+mn-ea"/>
              </a:rPr>
              <a:t>람다 표현식</a:t>
            </a:r>
            <a:endParaRPr lang="en-US" altLang="ko-KR" sz="1600" b="1">
              <a:latin typeface="+mn-ea"/>
            </a:endParaRPr>
          </a:p>
          <a:p>
            <a:pPr marL="0" indent="0">
              <a:buNone/>
            </a:pPr>
            <a:r>
              <a:rPr lang="en-US" altLang="ko-KR" sz="1600" b="1">
                <a:latin typeface="+mn-ea"/>
              </a:rPr>
              <a:t>8-5 </a:t>
            </a:r>
            <a:r>
              <a:rPr lang="ko-KR" altLang="en-US" sz="1600" b="1">
                <a:latin typeface="+mn-ea"/>
              </a:rPr>
              <a:t>클로저 사용하기</a:t>
            </a:r>
            <a:endParaRPr lang="en-US" altLang="ko-KR" sz="1600" b="1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9994221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 sz="2400" b="1">
                <a:latin typeface="+mj-ea"/>
                <a:ea typeface="+mj-ea"/>
              </a:rPr>
              <a:t>함수 </a:t>
            </a:r>
            <a:r>
              <a:rPr lang="en-US" altLang="ko-KR" sz="2400" b="1">
                <a:latin typeface="+mj-ea"/>
                <a:ea typeface="+mj-ea"/>
              </a:rPr>
              <a:t>(Function)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8-1 </a:t>
            </a:r>
            <a:r>
              <a:rPr lang="ko-KR" altLang="en-US">
                <a:latin typeface="+mj-ea"/>
                <a:ea typeface="+mj-ea"/>
              </a:rPr>
              <a:t>함수 기본</a:t>
            </a: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8616448A-85E6-40A8-8553-A890FBAB94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512" y="1432826"/>
            <a:ext cx="788487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어떤일을 수행하는 코드의 덩어리</a:t>
            </a:r>
            <a:endParaRPr lang="en-US" altLang="ko-KR" b="1">
              <a:latin typeface="+mj-ea"/>
              <a:ea typeface="+mj-ea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41AFE80-7FE1-4C5A-B47D-BE2FDAF7714A}"/>
              </a:ext>
            </a:extLst>
          </p:cNvPr>
          <p:cNvGrpSpPr/>
          <p:nvPr/>
        </p:nvGrpSpPr>
        <p:grpSpPr>
          <a:xfrm>
            <a:off x="787656" y="1954448"/>
            <a:ext cx="8125784" cy="898488"/>
            <a:chOff x="704528" y="1448780"/>
            <a:chExt cx="7920880" cy="100811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2ED359D-37E1-46FE-80A5-A29E396A099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002F3BA-7E9C-4B42-B369-B94AAE72371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calculate_rectangle_area(x,y):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return x * y</a:t>
              </a:r>
            </a:p>
          </p:txBody>
        </p:sp>
      </p:grpSp>
      <p:sp>
        <p:nvSpPr>
          <p:cNvPr id="16" name="Rectangle 8">
            <a:extLst>
              <a:ext uri="{FF2B5EF4-FFF2-40B4-BE49-F238E27FC236}">
                <a16:creationId xmlns:a16="http://schemas.microsoft.com/office/drawing/2014/main" id="{AB922F8A-51FE-47D3-BEE0-9518F4081B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5045" y="3140968"/>
            <a:ext cx="7884876" cy="1562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</a:t>
            </a:r>
            <a:r>
              <a:rPr lang="ko-KR" altLang="en-US" b="1">
                <a:latin typeface="+mj-ea"/>
                <a:ea typeface="+mj-ea"/>
              </a:rPr>
              <a:t>반복적인 수행을 </a:t>
            </a:r>
            <a:r>
              <a:rPr lang="en-US" altLang="ko-KR" b="1">
                <a:latin typeface="+mj-ea"/>
                <a:ea typeface="+mj-ea"/>
              </a:rPr>
              <a:t>1</a:t>
            </a:r>
            <a:r>
              <a:rPr lang="ko-KR" altLang="en-US" b="1">
                <a:latin typeface="+mj-ea"/>
                <a:ea typeface="+mj-ea"/>
              </a:rPr>
              <a:t>회만 작성 후 호출</a:t>
            </a:r>
          </a:p>
          <a:p>
            <a:pPr>
              <a:lnSpc>
                <a:spcPct val="150000"/>
              </a:lnSpc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</a:t>
            </a:r>
            <a:r>
              <a:rPr lang="ko-KR" altLang="en-US" b="1">
                <a:latin typeface="+mj-ea"/>
                <a:ea typeface="+mj-ea"/>
              </a:rPr>
              <a:t>코드를 논리적인 단위로 분리</a:t>
            </a:r>
          </a:p>
          <a:p>
            <a:pPr>
              <a:lnSpc>
                <a:spcPct val="150000"/>
              </a:lnSpc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</a:t>
            </a:r>
            <a:r>
              <a:rPr lang="ko-KR" altLang="en-US" b="1">
                <a:latin typeface="+mj-ea"/>
                <a:ea typeface="+mj-ea"/>
              </a:rPr>
              <a:t>캡슐화</a:t>
            </a:r>
            <a:r>
              <a:rPr lang="en-US" altLang="ko-KR" b="1">
                <a:latin typeface="+mj-ea"/>
                <a:ea typeface="+mj-ea"/>
              </a:rPr>
              <a:t>: </a:t>
            </a:r>
            <a:r>
              <a:rPr lang="ko-KR" altLang="en-US" b="1">
                <a:latin typeface="+mj-ea"/>
                <a:ea typeface="+mj-ea"/>
              </a:rPr>
              <a:t>인터페이스만 알면 타인의 코드 사용</a:t>
            </a:r>
            <a:endParaRPr lang="en-US" altLang="ko-KR" b="1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593127788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 sz="2400" b="1">
                <a:latin typeface="+mj-ea"/>
                <a:ea typeface="+mj-ea"/>
              </a:rPr>
              <a:t>함수 선언 문법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8-1 </a:t>
            </a:r>
            <a:r>
              <a:rPr lang="ko-KR" altLang="en-US">
                <a:latin typeface="+mj-ea"/>
                <a:ea typeface="+mj-ea"/>
              </a:rPr>
              <a:t>함수 기본</a:t>
            </a: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8616448A-85E6-40A8-8553-A890FBAB94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512" y="1432826"/>
            <a:ext cx="788487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함수 이름</a:t>
            </a:r>
            <a:r>
              <a:rPr lang="en-US" altLang="ko-KR" b="1">
                <a:latin typeface="+mj-ea"/>
                <a:ea typeface="+mj-ea"/>
              </a:rPr>
              <a:t>, parameter, return value(optional)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41AFE80-7FE1-4C5A-B47D-BE2FDAF7714A}"/>
              </a:ext>
            </a:extLst>
          </p:cNvPr>
          <p:cNvGrpSpPr/>
          <p:nvPr/>
        </p:nvGrpSpPr>
        <p:grpSpPr>
          <a:xfrm>
            <a:off x="787656" y="1954448"/>
            <a:ext cx="8125784" cy="1402544"/>
            <a:chOff x="704528" y="1448780"/>
            <a:chExt cx="7920880" cy="100811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2ED359D-37E1-46FE-80A5-A29E396A099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002F3BA-7E9C-4B42-B369-B94AAE72371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함수 이름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(parameter #1 ....):</a:t>
              </a:r>
            </a:p>
            <a:p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    수행문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#1(statements)</a:t>
              </a:r>
            </a:p>
            <a:p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    수행문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#2(statements)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return &lt;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반환값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&gt;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812932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변수의 사용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2-2 </a:t>
            </a:r>
            <a:r>
              <a:rPr lang="ko-KR" altLang="en-US">
                <a:latin typeface="+mj-ea"/>
                <a:ea typeface="+mj-ea"/>
              </a:rPr>
              <a:t>변수와 연산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자료형 사용 예시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28B9907C-4DA4-4B02-A732-A1555C65EC7D}"/>
              </a:ext>
            </a:extLst>
          </p:cNvPr>
          <p:cNvGrpSpPr/>
          <p:nvPr/>
        </p:nvGrpSpPr>
        <p:grpSpPr>
          <a:xfrm>
            <a:off x="704528" y="1268760"/>
            <a:ext cx="8460940" cy="936104"/>
            <a:chOff x="704528" y="1448780"/>
            <a:chExt cx="7920880" cy="1008112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F00F719D-2714-493A-ACB0-CCA0A5047A62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552F4104-5360-4CA5-BC7A-B6B7CFA93FC2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a=1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b=1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print(a, b)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8535787C-BB3F-4D60-8FBE-BB0220750AA3}"/>
              </a:ext>
            </a:extLst>
          </p:cNvPr>
          <p:cNvGrpSpPr/>
          <p:nvPr/>
        </p:nvGrpSpPr>
        <p:grpSpPr>
          <a:xfrm>
            <a:off x="704528" y="2615060"/>
            <a:ext cx="8460940" cy="936104"/>
            <a:chOff x="704528" y="1448780"/>
            <a:chExt cx="7920880" cy="1008112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3536D04F-7B7B-441E-A477-8F331EB7383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430394E3-AFC2-4684-8E7B-711DD5A98E0E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a=1.5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b=3.5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print(a, b)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9A9412B-1B40-402A-9E9B-BC66E0734BF3}"/>
              </a:ext>
            </a:extLst>
          </p:cNvPr>
          <p:cNvGrpSpPr/>
          <p:nvPr/>
        </p:nvGrpSpPr>
        <p:grpSpPr>
          <a:xfrm>
            <a:off x="704528" y="3961360"/>
            <a:ext cx="8460940" cy="936104"/>
            <a:chOff x="704528" y="1448780"/>
            <a:chExt cx="7920880" cy="1008112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7F095254-C528-4F9D-879A-96DFABAC71F3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945E7E2A-BD7C-44D5-8CEC-65805E6A707A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a="ABC"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b="101010"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print(a, b)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244E107F-7D57-4CF7-AF6E-C7D39C45B570}"/>
              </a:ext>
            </a:extLst>
          </p:cNvPr>
          <p:cNvGrpSpPr/>
          <p:nvPr/>
        </p:nvGrpSpPr>
        <p:grpSpPr>
          <a:xfrm>
            <a:off x="704528" y="5307661"/>
            <a:ext cx="8460940" cy="936104"/>
            <a:chOff x="704528" y="1448780"/>
            <a:chExt cx="7920880" cy="1008112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140BF309-58C6-45EA-8266-12ABD7F1B6D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F6F6896D-AEA6-4775-92C7-7F96243F8A4C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a=True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b=False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print(a, b)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15927625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함수 정의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8-1 </a:t>
            </a:r>
            <a:r>
              <a:rPr lang="ko-KR" altLang="en-US">
                <a:latin typeface="+mj-ea"/>
                <a:ea typeface="+mj-ea"/>
              </a:rPr>
              <a:t>함수 기본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함수 선언 예시</a:t>
            </a:r>
            <a:endParaRPr lang="en-US" altLang="ko-KR" sz="2000" b="1">
              <a:latin typeface="+mj-ea"/>
              <a:ea typeface="+mj-ea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41AFE80-7FE1-4C5A-B47D-BE2FDAF7714A}"/>
              </a:ext>
            </a:extLst>
          </p:cNvPr>
          <p:cNvGrpSpPr/>
          <p:nvPr/>
        </p:nvGrpSpPr>
        <p:grpSpPr>
          <a:xfrm>
            <a:off x="787656" y="1304764"/>
            <a:ext cx="8377812" cy="3310756"/>
            <a:chOff x="704528" y="1448780"/>
            <a:chExt cx="7920880" cy="100811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2ED359D-37E1-46FE-80A5-A29E396A099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002F3BA-7E9C-4B42-B369-B94AAE72371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calculate_rectangle_area(x,y):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return x * y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rectangle_x=10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rectangle_y=20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사각형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x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의 길이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: ", rectangle_x)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사각형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y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의 길이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: ", rectangle_y)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사각형의 넓이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: ", calculate_rectangle_area(rectangle_x,rectangle_y))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69882044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</a:rPr>
              <a:t>함수 정의</a:t>
            </a:r>
            <a:endParaRPr lang="ko-KR" altLang="en-US" b="1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853100" y="266849"/>
            <a:ext cx="377985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8-1 </a:t>
            </a:r>
            <a:r>
              <a:rPr lang="ko-KR" altLang="en-US">
                <a:latin typeface="+mj-ea"/>
                <a:ea typeface="+mj-ea"/>
              </a:rPr>
              <a:t>함수 기본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3E234C2-2835-489D-B0FE-A0D5A638E99C}"/>
              </a:ext>
            </a:extLst>
          </p:cNvPr>
          <p:cNvGrpSpPr/>
          <p:nvPr/>
        </p:nvGrpSpPr>
        <p:grpSpPr>
          <a:xfrm>
            <a:off x="749853" y="1242483"/>
            <a:ext cx="8532386" cy="3914709"/>
            <a:chOff x="704528" y="1448780"/>
            <a:chExt cx="7920880" cy="100811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D46D424F-62F5-45D5-8902-D842043FCFE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C259B4B6-EA82-4F59-8736-2CA6DD870332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n = 2000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a, b = 0, 1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while a &lt; n: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print(a, end=' ')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a, b = b, a+b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print()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n = 1000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a, b = 0, 1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while a &lt; n: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print(a, end=' ')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a, b = b, a+b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print()</a:t>
              </a:r>
            </a:p>
          </p:txBody>
        </p:sp>
      </p:grpSp>
      <p:sp>
        <p:nvSpPr>
          <p:cNvPr id="21" name="Rectangle 8">
            <a:extLst>
              <a:ext uri="{FF2B5EF4-FFF2-40B4-BE49-F238E27FC236}">
                <a16:creationId xmlns:a16="http://schemas.microsoft.com/office/drawing/2014/main" id="{E0C1783F-EB08-47CA-A503-03BB971AF8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064" y="849262"/>
            <a:ext cx="809737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>
                <a:solidFill>
                  <a:srgbClr val="000000"/>
                </a:solidFill>
                <a:latin typeface="Consolas" panose="020B0609020204030204" pitchFamily="49" charset="0"/>
              </a:rPr>
              <a:t>피보나치 수열 </a:t>
            </a:r>
            <a:r>
              <a:rPr lang="en-US" altLang="ko-KR" b="1">
                <a:solidFill>
                  <a:srgbClr val="000000"/>
                </a:solidFill>
                <a:latin typeface="Consolas" panose="020B0609020204030204" pitchFamily="49" charset="0"/>
              </a:rPr>
              <a:t>( </a:t>
            </a:r>
            <a:r>
              <a:rPr lang="ko-KR" altLang="en-US" b="1">
                <a:solidFill>
                  <a:srgbClr val="000000"/>
                </a:solidFill>
                <a:latin typeface="Consolas" panose="020B0609020204030204" pitchFamily="49" charset="0"/>
              </a:rPr>
              <a:t>함수 없이 구현 </a:t>
            </a:r>
            <a:r>
              <a:rPr lang="en-US" altLang="ko-KR" b="1">
                <a:solidFill>
                  <a:srgbClr val="000000"/>
                </a:solidFill>
                <a:latin typeface="Consolas" panose="020B0609020204030204" pitchFamily="49" charset="0"/>
              </a:rPr>
              <a:t>) - </a:t>
            </a:r>
            <a:r>
              <a:rPr lang="ko-KR" altLang="en-US" b="1">
                <a:solidFill>
                  <a:srgbClr val="000000"/>
                </a:solidFill>
                <a:latin typeface="Consolas" panose="020B0609020204030204" pitchFamily="49" charset="0"/>
              </a:rPr>
              <a:t>동일 코드를 다시 구현 해야 함</a:t>
            </a:r>
            <a:endParaRPr lang="ko-KR" altLang="en-US" b="1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8286253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</a:rPr>
              <a:t>함수 정의 하기</a:t>
            </a:r>
            <a:endParaRPr lang="ko-KR" altLang="en-US" b="1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853100" y="266849"/>
            <a:ext cx="377985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8-1 </a:t>
            </a:r>
            <a:r>
              <a:rPr lang="ko-KR" altLang="en-US">
                <a:latin typeface="+mj-ea"/>
                <a:ea typeface="+mj-ea"/>
              </a:rPr>
              <a:t>함수 기본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3E234C2-2835-489D-B0FE-A0D5A638E99C}"/>
              </a:ext>
            </a:extLst>
          </p:cNvPr>
          <p:cNvGrpSpPr/>
          <p:nvPr/>
        </p:nvGrpSpPr>
        <p:grpSpPr>
          <a:xfrm>
            <a:off x="740533" y="2754182"/>
            <a:ext cx="1800200" cy="369332"/>
            <a:chOff x="704528" y="1448780"/>
            <a:chExt cx="7920880" cy="100811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D46D424F-62F5-45D5-8902-D842043FCFE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C259B4B6-EA82-4F59-8736-2CA6DD870332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fib(2000)</a:t>
              </a:r>
            </a:p>
          </p:txBody>
        </p:sp>
      </p:grpSp>
      <p:sp>
        <p:nvSpPr>
          <p:cNvPr id="21" name="Rectangle 8">
            <a:extLst>
              <a:ext uri="{FF2B5EF4-FFF2-40B4-BE49-F238E27FC236}">
                <a16:creationId xmlns:a16="http://schemas.microsoft.com/office/drawing/2014/main" id="{E0C1783F-EB08-47CA-A503-03BB971AF8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064" y="849262"/>
            <a:ext cx="809737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>
                <a:solidFill>
                  <a:srgbClr val="000000"/>
                </a:solidFill>
                <a:latin typeface="Consolas" panose="020B0609020204030204" pitchFamily="49" charset="0"/>
              </a:rPr>
              <a:t>피보나치 수열</a:t>
            </a:r>
            <a:r>
              <a:rPr lang="en-US" altLang="ko-KR" b="1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ko-KR" altLang="en-US" b="1">
                <a:solidFill>
                  <a:srgbClr val="000000"/>
                </a:solidFill>
                <a:latin typeface="Consolas" panose="020B0609020204030204" pitchFamily="49" charset="0"/>
              </a:rPr>
              <a:t>함수로 구현</a:t>
            </a:r>
            <a:r>
              <a:rPr lang="en-US" altLang="ko-KR" b="1">
                <a:solidFill>
                  <a:srgbClr val="000000"/>
                </a:solidFill>
                <a:latin typeface="Consolas" panose="020B0609020204030204" pitchFamily="49" charset="0"/>
              </a:rPr>
              <a:t>) - </a:t>
            </a:r>
            <a:r>
              <a:rPr lang="ko-KR" altLang="en-US" b="1">
                <a:solidFill>
                  <a:srgbClr val="000000"/>
                </a:solidFill>
                <a:latin typeface="Consolas" panose="020B0609020204030204" pitchFamily="49" charset="0"/>
              </a:rPr>
              <a:t>동일 코드는 재활용할 수 있음</a:t>
            </a:r>
            <a:endParaRPr lang="ko-KR" altLang="en-US" b="1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8FC0F4C6-EA36-4EB9-A856-A6AECA24DCD1}"/>
              </a:ext>
            </a:extLst>
          </p:cNvPr>
          <p:cNvGrpSpPr/>
          <p:nvPr/>
        </p:nvGrpSpPr>
        <p:grpSpPr>
          <a:xfrm>
            <a:off x="5067827" y="2204864"/>
            <a:ext cx="3771099" cy="2119373"/>
            <a:chOff x="704528" y="1448780"/>
            <a:chExt cx="7920880" cy="1008112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64185199-2BDF-466B-BA8C-4B48CDCA5842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6A59A704-55E6-498B-A987-4AB997595FEE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fib(n):   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a, b = 0, 1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while a &lt; n: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print(a, end=' ')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a, b = b, a+b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print()</a:t>
              </a: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E6B6AD93-3328-4DC9-A5ED-1A1D3D108A73}"/>
              </a:ext>
            </a:extLst>
          </p:cNvPr>
          <p:cNvGrpSpPr/>
          <p:nvPr/>
        </p:nvGrpSpPr>
        <p:grpSpPr>
          <a:xfrm>
            <a:off x="739833" y="3681028"/>
            <a:ext cx="1800200" cy="369332"/>
            <a:chOff x="704528" y="1448780"/>
            <a:chExt cx="7920880" cy="1008112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3C5E61A9-B739-49C1-AB83-00F3C2DF14C1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57F41817-988A-4D64-8CF0-A4BE9A4109CF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fib(4000)</a:t>
              </a:r>
            </a:p>
          </p:txBody>
        </p:sp>
      </p:grpSp>
      <p:sp>
        <p:nvSpPr>
          <p:cNvPr id="2" name="화살표: 아래쪽 1">
            <a:extLst>
              <a:ext uri="{FF2B5EF4-FFF2-40B4-BE49-F238E27FC236}">
                <a16:creationId xmlns:a16="http://schemas.microsoft.com/office/drawing/2014/main" id="{62F7F8D3-559E-4DC9-8BAB-6E9F1D43E805}"/>
              </a:ext>
            </a:extLst>
          </p:cNvPr>
          <p:cNvSpPr/>
          <p:nvPr/>
        </p:nvSpPr>
        <p:spPr>
          <a:xfrm>
            <a:off x="920552" y="2060848"/>
            <a:ext cx="410459" cy="504056"/>
          </a:xfrm>
          <a:prstGeom prst="downArrow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화살표: 아래쪽 29">
            <a:extLst>
              <a:ext uri="{FF2B5EF4-FFF2-40B4-BE49-F238E27FC236}">
                <a16:creationId xmlns:a16="http://schemas.microsoft.com/office/drawing/2014/main" id="{CA26C596-70F5-48F7-8102-5545ED7D0913}"/>
              </a:ext>
            </a:extLst>
          </p:cNvPr>
          <p:cNvSpPr/>
          <p:nvPr/>
        </p:nvSpPr>
        <p:spPr>
          <a:xfrm>
            <a:off x="920551" y="3155130"/>
            <a:ext cx="410459" cy="504056"/>
          </a:xfrm>
          <a:prstGeom prst="downArrow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화살표: 아래쪽 30">
            <a:extLst>
              <a:ext uri="{FF2B5EF4-FFF2-40B4-BE49-F238E27FC236}">
                <a16:creationId xmlns:a16="http://schemas.microsoft.com/office/drawing/2014/main" id="{410F7A55-4A12-417B-9F01-84DB563A13D0}"/>
              </a:ext>
            </a:extLst>
          </p:cNvPr>
          <p:cNvSpPr/>
          <p:nvPr/>
        </p:nvSpPr>
        <p:spPr>
          <a:xfrm>
            <a:off x="920550" y="4103818"/>
            <a:ext cx="410459" cy="504056"/>
          </a:xfrm>
          <a:prstGeom prst="downArrow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화살표: 아래쪽 31">
            <a:extLst>
              <a:ext uri="{FF2B5EF4-FFF2-40B4-BE49-F238E27FC236}">
                <a16:creationId xmlns:a16="http://schemas.microsoft.com/office/drawing/2014/main" id="{45345F7C-6285-4C18-9C71-2382D6974971}"/>
              </a:ext>
            </a:extLst>
          </p:cNvPr>
          <p:cNvSpPr/>
          <p:nvPr/>
        </p:nvSpPr>
        <p:spPr>
          <a:xfrm>
            <a:off x="4707609" y="2564904"/>
            <a:ext cx="410459" cy="1485456"/>
          </a:xfrm>
          <a:prstGeom prst="downArrow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DAB1DA2A-61F8-4FE4-A8BC-C194E891AA61}"/>
              </a:ext>
            </a:extLst>
          </p:cNvPr>
          <p:cNvCxnSpPr>
            <a:stCxn id="15" idx="3"/>
            <a:endCxn id="32" idx="0"/>
          </p:cNvCxnSpPr>
          <p:nvPr/>
        </p:nvCxnSpPr>
        <p:spPr>
          <a:xfrm flipV="1">
            <a:off x="2540733" y="2564904"/>
            <a:ext cx="2372106" cy="37394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27838C7E-BDF8-4EC6-A3DA-A52DA171EE90}"/>
              </a:ext>
            </a:extLst>
          </p:cNvPr>
          <p:cNvCxnSpPr>
            <a:cxnSpLocks/>
            <a:stCxn id="32" idx="2"/>
            <a:endCxn id="15" idx="3"/>
          </p:cNvCxnSpPr>
          <p:nvPr/>
        </p:nvCxnSpPr>
        <p:spPr>
          <a:xfrm flipH="1" flipV="1">
            <a:off x="2540733" y="2938848"/>
            <a:ext cx="2372106" cy="11115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52D29279-A691-431D-8DFF-BBF8B40F2E1F}"/>
              </a:ext>
            </a:extLst>
          </p:cNvPr>
          <p:cNvCxnSpPr>
            <a:cxnSpLocks/>
            <a:stCxn id="29" idx="3"/>
            <a:endCxn id="32" idx="0"/>
          </p:cNvCxnSpPr>
          <p:nvPr/>
        </p:nvCxnSpPr>
        <p:spPr>
          <a:xfrm flipV="1">
            <a:off x="2540033" y="2564904"/>
            <a:ext cx="2372806" cy="130079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089C02FF-3463-422A-9B09-B1C199EA334D}"/>
              </a:ext>
            </a:extLst>
          </p:cNvPr>
          <p:cNvCxnSpPr>
            <a:cxnSpLocks/>
            <a:stCxn id="32" idx="2"/>
            <a:endCxn id="29" idx="3"/>
          </p:cNvCxnSpPr>
          <p:nvPr/>
        </p:nvCxnSpPr>
        <p:spPr>
          <a:xfrm flipH="1" flipV="1">
            <a:off x="2540033" y="3865694"/>
            <a:ext cx="2372806" cy="18466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5379887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</a:rPr>
              <a:t>함수 정의 하기</a:t>
            </a:r>
            <a:endParaRPr lang="ko-KR" altLang="en-US" b="1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853100" y="266849"/>
            <a:ext cx="377985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8-1 </a:t>
            </a:r>
            <a:r>
              <a:rPr lang="ko-KR" altLang="en-US">
                <a:latin typeface="+mj-ea"/>
                <a:ea typeface="+mj-ea"/>
              </a:rPr>
              <a:t>함수 기본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2D9EFCFC-B67B-4DAF-8CBE-49046074E175}"/>
              </a:ext>
            </a:extLst>
          </p:cNvPr>
          <p:cNvGrpSpPr/>
          <p:nvPr/>
        </p:nvGrpSpPr>
        <p:grpSpPr>
          <a:xfrm>
            <a:off x="735873" y="1344212"/>
            <a:ext cx="8532386" cy="428606"/>
            <a:chOff x="704528" y="1448780"/>
            <a:chExt cx="7920880" cy="1008112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327FEB30-CAED-4DA8-B71E-3F183915D9B0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BD80A08C-9206-4098-BCA5-E1B7FA8ABDAC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fib</a:t>
              </a:r>
            </a:p>
          </p:txBody>
        </p:sp>
      </p:grpSp>
      <p:sp>
        <p:nvSpPr>
          <p:cNvPr id="19" name="Rectangle 8">
            <a:extLst>
              <a:ext uri="{FF2B5EF4-FFF2-40B4-BE49-F238E27FC236}">
                <a16:creationId xmlns:a16="http://schemas.microsoft.com/office/drawing/2014/main" id="{52BB0FBD-A864-49CE-80E0-6AF44039CB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084" y="950990"/>
            <a:ext cx="809737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>
                <a:solidFill>
                  <a:srgbClr val="000000"/>
                </a:solidFill>
                <a:latin typeface="Consolas" panose="020B0609020204030204" pitchFamily="49" charset="0"/>
              </a:rPr>
              <a:t>파이썬에서는 함수도 객체 이다</a:t>
            </a:r>
            <a:r>
              <a:rPr lang="en-US" altLang="ko-KR" b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endParaRPr lang="ko-KR" altLang="en-US" b="1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85EC4CFB-D644-41C9-96B5-4289471E6BC0}"/>
              </a:ext>
            </a:extLst>
          </p:cNvPr>
          <p:cNvGrpSpPr/>
          <p:nvPr/>
        </p:nvGrpSpPr>
        <p:grpSpPr>
          <a:xfrm>
            <a:off x="718647" y="1952836"/>
            <a:ext cx="8532386" cy="2161452"/>
            <a:chOff x="704528" y="1448780"/>
            <a:chExt cx="7920880" cy="1008112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76891E5E-31C4-4553-9886-81F4C5269709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A4064795-3B39-4388-BA70-11BC5A52467B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import sys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print(sys.getrefcount(fib))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 = fib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print(sys.getrefcount(fib))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f(100)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print(id(fib), id(f))</a:t>
              </a:r>
            </a:p>
          </p:txBody>
        </p:sp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BF8A381-7684-4FF9-AEDC-2B63365CD85E}"/>
              </a:ext>
            </a:extLst>
          </p:cNvPr>
          <p:cNvSpPr/>
          <p:nvPr/>
        </p:nvSpPr>
        <p:spPr>
          <a:xfrm>
            <a:off x="5205028" y="4244918"/>
            <a:ext cx="3335942" cy="182454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def fib(n):    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a, b = 0, 1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while a &lt; n: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print(a, end=' ')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a, b = b, a+b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print()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0FB01882-B3A2-4CD9-BF00-2367F37D4919}"/>
              </a:ext>
            </a:extLst>
          </p:cNvPr>
          <p:cNvSpPr/>
          <p:nvPr/>
        </p:nvSpPr>
        <p:spPr>
          <a:xfrm>
            <a:off x="5205028" y="6069467"/>
            <a:ext cx="3335942" cy="47970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refs = 3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2F5FFA19-BF4F-4BEA-B6BF-5CE9AB562E4A}"/>
              </a:ext>
            </a:extLst>
          </p:cNvPr>
          <p:cNvSpPr/>
          <p:nvPr/>
        </p:nvSpPr>
        <p:spPr>
          <a:xfrm>
            <a:off x="2036676" y="4668500"/>
            <a:ext cx="972108" cy="432048"/>
          </a:xfrm>
          <a:prstGeom prst="round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fib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79BE9489-2174-4B6D-864C-96362B5156C4}"/>
              </a:ext>
            </a:extLst>
          </p:cNvPr>
          <p:cNvCxnSpPr>
            <a:stCxn id="2" idx="3"/>
            <a:endCxn id="23" idx="1"/>
          </p:cNvCxnSpPr>
          <p:nvPr/>
        </p:nvCxnSpPr>
        <p:spPr>
          <a:xfrm>
            <a:off x="3008784" y="4884524"/>
            <a:ext cx="2196244" cy="27266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AB1F42E6-8CF2-4148-AF64-6EAB9B2F7479}"/>
              </a:ext>
            </a:extLst>
          </p:cNvPr>
          <p:cNvSpPr/>
          <p:nvPr/>
        </p:nvSpPr>
        <p:spPr>
          <a:xfrm>
            <a:off x="2036676" y="5654760"/>
            <a:ext cx="972108" cy="432048"/>
          </a:xfrm>
          <a:prstGeom prst="round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f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E44E2D14-E32D-4C73-85AF-DA64FEEBAB51}"/>
              </a:ext>
            </a:extLst>
          </p:cNvPr>
          <p:cNvCxnSpPr>
            <a:cxnSpLocks/>
            <a:stCxn id="28" idx="3"/>
            <a:endCxn id="23" idx="1"/>
          </p:cNvCxnSpPr>
          <p:nvPr/>
        </p:nvCxnSpPr>
        <p:spPr>
          <a:xfrm flipV="1">
            <a:off x="3008784" y="5157193"/>
            <a:ext cx="2196244" cy="71359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4A4959D-756A-4209-9C57-41DC1CB08BC7}"/>
              </a:ext>
            </a:extLst>
          </p:cNvPr>
          <p:cNvSpPr txBox="1"/>
          <p:nvPr/>
        </p:nvSpPr>
        <p:spPr>
          <a:xfrm>
            <a:off x="3440832" y="4101751"/>
            <a:ext cx="1830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0x2c60be824c0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B82DA95F-A3AE-4384-9FEC-CBB72D0A80D5}"/>
              </a:ext>
            </a:extLst>
          </p:cNvPr>
          <p:cNvCxnSpPr>
            <a:stCxn id="23" idx="3"/>
            <a:endCxn id="23" idx="0"/>
          </p:cNvCxnSpPr>
          <p:nvPr/>
        </p:nvCxnSpPr>
        <p:spPr>
          <a:xfrm flipH="1" flipV="1">
            <a:off x="6872999" y="4244918"/>
            <a:ext cx="1667971" cy="912275"/>
          </a:xfrm>
          <a:prstGeom prst="bentConnector4">
            <a:avLst>
              <a:gd name="adj1" fmla="val -13705"/>
              <a:gd name="adj2" fmla="val 125058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2684304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</a:rPr>
              <a:t>함수 정의 하기</a:t>
            </a:r>
            <a:endParaRPr lang="ko-KR" altLang="en-US" b="1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853100" y="266849"/>
            <a:ext cx="377985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8-1 </a:t>
            </a:r>
            <a:r>
              <a:rPr lang="ko-KR" altLang="en-US">
                <a:latin typeface="+mj-ea"/>
                <a:ea typeface="+mj-ea"/>
              </a:rPr>
              <a:t>함수 기본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3E234C2-2835-489D-B0FE-A0D5A638E99C}"/>
              </a:ext>
            </a:extLst>
          </p:cNvPr>
          <p:cNvGrpSpPr/>
          <p:nvPr/>
        </p:nvGrpSpPr>
        <p:grpSpPr>
          <a:xfrm>
            <a:off x="749853" y="1242483"/>
            <a:ext cx="8532386" cy="3086617"/>
            <a:chOff x="704528" y="1448780"/>
            <a:chExt cx="7920880" cy="100811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D46D424F-62F5-45D5-8902-D842043FCFE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C259B4B6-EA82-4F59-8736-2CA6DD870332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fib2(n): 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result = []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a, b = 0, 1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while a &lt; n: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result.append(a)   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a, b = b, a+b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return result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f100 = fib2(10)    # call it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f100 </a:t>
              </a:r>
            </a:p>
          </p:txBody>
        </p:sp>
      </p:grpSp>
      <p:sp>
        <p:nvSpPr>
          <p:cNvPr id="21" name="Rectangle 8">
            <a:extLst>
              <a:ext uri="{FF2B5EF4-FFF2-40B4-BE49-F238E27FC236}">
                <a16:creationId xmlns:a16="http://schemas.microsoft.com/office/drawing/2014/main" id="{E0C1783F-EB08-47CA-A503-03BB971AF8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064" y="849262"/>
            <a:ext cx="809737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리턴 값이 있는 함수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F6F60D7-28F8-4370-8369-B0E670B5DB4B}"/>
              </a:ext>
            </a:extLst>
          </p:cNvPr>
          <p:cNvSpPr/>
          <p:nvPr/>
        </p:nvSpPr>
        <p:spPr>
          <a:xfrm>
            <a:off x="5508845" y="5216061"/>
            <a:ext cx="468052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949C739-CFF9-4F06-A98E-9C4260085091}"/>
              </a:ext>
            </a:extLst>
          </p:cNvPr>
          <p:cNvSpPr/>
          <p:nvPr/>
        </p:nvSpPr>
        <p:spPr>
          <a:xfrm>
            <a:off x="5976897" y="5216061"/>
            <a:ext cx="468052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F83F7ED-9B91-4B9B-96DB-32B5377CB57A}"/>
              </a:ext>
            </a:extLst>
          </p:cNvPr>
          <p:cNvSpPr/>
          <p:nvPr/>
        </p:nvSpPr>
        <p:spPr>
          <a:xfrm>
            <a:off x="6444949" y="5216061"/>
            <a:ext cx="468052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E88122C-E1D6-4BC4-8ABD-D4E1D5F48207}"/>
              </a:ext>
            </a:extLst>
          </p:cNvPr>
          <p:cNvSpPr/>
          <p:nvPr/>
        </p:nvSpPr>
        <p:spPr>
          <a:xfrm>
            <a:off x="6913001" y="5216061"/>
            <a:ext cx="468052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7B3C749-E32A-4F91-8D6A-B5384BD589CD}"/>
              </a:ext>
            </a:extLst>
          </p:cNvPr>
          <p:cNvSpPr/>
          <p:nvPr/>
        </p:nvSpPr>
        <p:spPr>
          <a:xfrm>
            <a:off x="7381053" y="5216061"/>
            <a:ext cx="468052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B32E58F-A759-4ACA-802D-33D04A82113D}"/>
              </a:ext>
            </a:extLst>
          </p:cNvPr>
          <p:cNvSpPr/>
          <p:nvPr/>
        </p:nvSpPr>
        <p:spPr>
          <a:xfrm>
            <a:off x="7849105" y="5216061"/>
            <a:ext cx="468052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1F98F57-C8B2-4B04-A2F2-BDF247799106}"/>
              </a:ext>
            </a:extLst>
          </p:cNvPr>
          <p:cNvSpPr/>
          <p:nvPr/>
        </p:nvSpPr>
        <p:spPr>
          <a:xfrm>
            <a:off x="8317157" y="5216061"/>
            <a:ext cx="468052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595E6CC3-101B-4477-8620-AF155F4C33C7}"/>
              </a:ext>
            </a:extLst>
          </p:cNvPr>
          <p:cNvSpPr/>
          <p:nvPr/>
        </p:nvSpPr>
        <p:spPr>
          <a:xfrm>
            <a:off x="2916557" y="4793740"/>
            <a:ext cx="1080120" cy="432048"/>
          </a:xfrm>
          <a:prstGeom prst="round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result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5C6B498-E853-4413-9344-DD2FB81217AF}"/>
              </a:ext>
            </a:extLst>
          </p:cNvPr>
          <p:cNvSpPr/>
          <p:nvPr/>
        </p:nvSpPr>
        <p:spPr>
          <a:xfrm>
            <a:off x="2268485" y="4577716"/>
            <a:ext cx="2268252" cy="1034389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86E3734-EC96-4437-9E89-A001BB1B4594}"/>
              </a:ext>
            </a:extLst>
          </p:cNvPr>
          <p:cNvSpPr/>
          <p:nvPr/>
        </p:nvSpPr>
        <p:spPr>
          <a:xfrm>
            <a:off x="1459788" y="4459977"/>
            <a:ext cx="3148957" cy="2186517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F7B7B5-69EC-46C7-8A07-3D7D333A2FA0}"/>
              </a:ext>
            </a:extLst>
          </p:cNvPr>
          <p:cNvSpPr txBox="1"/>
          <p:nvPr/>
        </p:nvSpPr>
        <p:spPr>
          <a:xfrm>
            <a:off x="1476397" y="4964033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fib2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6536D22-9957-44F3-B40B-9DB76C437E63}"/>
              </a:ext>
            </a:extLst>
          </p:cNvPr>
          <p:cNvSpPr txBox="1"/>
          <p:nvPr/>
        </p:nvSpPr>
        <p:spPr>
          <a:xfrm>
            <a:off x="785182" y="6277162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main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2A69E64E-A200-4E43-9BB2-20A3D9EAD45B}"/>
              </a:ext>
            </a:extLst>
          </p:cNvPr>
          <p:cNvSpPr/>
          <p:nvPr/>
        </p:nvSpPr>
        <p:spPr>
          <a:xfrm>
            <a:off x="2916557" y="5909429"/>
            <a:ext cx="1080120" cy="432048"/>
          </a:xfrm>
          <a:prstGeom prst="round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f100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E66C3349-5F79-45D6-ADC3-3AC21357A1B7}"/>
              </a:ext>
            </a:extLst>
          </p:cNvPr>
          <p:cNvCxnSpPr>
            <a:stCxn id="6" idx="3"/>
            <a:endCxn id="2" idx="1"/>
          </p:cNvCxnSpPr>
          <p:nvPr/>
        </p:nvCxnSpPr>
        <p:spPr>
          <a:xfrm>
            <a:off x="3996677" y="5009764"/>
            <a:ext cx="1512168" cy="4403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500D586E-70E1-4D3E-BDEC-E9C20D68AB7E}"/>
              </a:ext>
            </a:extLst>
          </p:cNvPr>
          <p:cNvCxnSpPr>
            <a:cxnSpLocks/>
            <a:stCxn id="22" idx="3"/>
            <a:endCxn id="2" idx="1"/>
          </p:cNvCxnSpPr>
          <p:nvPr/>
        </p:nvCxnSpPr>
        <p:spPr>
          <a:xfrm flipV="1">
            <a:off x="3996677" y="5450087"/>
            <a:ext cx="1512168" cy="6753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1FA12182-FF61-4404-AE38-291A850C4885}"/>
              </a:ext>
            </a:extLst>
          </p:cNvPr>
          <p:cNvCxnSpPr>
            <a:cxnSpLocks/>
          </p:cNvCxnSpPr>
          <p:nvPr/>
        </p:nvCxnSpPr>
        <p:spPr>
          <a:xfrm flipH="1">
            <a:off x="4740648" y="5148699"/>
            <a:ext cx="108012" cy="23845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1342639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 sz="2400" b="1">
                <a:latin typeface="+mj-ea"/>
                <a:ea typeface="+mj-ea"/>
              </a:rPr>
              <a:t>함수 형태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8-1 </a:t>
            </a:r>
            <a:r>
              <a:rPr lang="ko-KR" altLang="en-US">
                <a:latin typeface="+mj-ea"/>
                <a:ea typeface="+mj-ea"/>
              </a:rPr>
              <a:t>함수 기본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97292CD-8A31-4028-8A06-8F8A82E05D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1150" y="1295742"/>
            <a:ext cx="5689800" cy="784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Parameter </a:t>
            </a:r>
            <a:r>
              <a:rPr lang="ko-KR" altLang="en-US" b="1">
                <a:latin typeface="+mj-ea"/>
                <a:ea typeface="+mj-ea"/>
              </a:rPr>
              <a:t>유무</a:t>
            </a:r>
            <a:r>
              <a:rPr lang="en-US" altLang="ko-KR" b="1">
                <a:latin typeface="+mj-ea"/>
                <a:ea typeface="+mj-ea"/>
              </a:rPr>
              <a:t>, </a:t>
            </a:r>
            <a:r>
              <a:rPr lang="ko-KR" altLang="en-US" b="1">
                <a:latin typeface="+mj-ea"/>
                <a:ea typeface="+mj-ea"/>
              </a:rPr>
              <a:t>반환 값</a:t>
            </a:r>
            <a:r>
              <a:rPr lang="en-US" altLang="ko-KR" b="1">
                <a:latin typeface="+mj-ea"/>
                <a:ea typeface="+mj-ea"/>
              </a:rPr>
              <a:t>(return value)</a:t>
            </a:r>
          </a:p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유무에 따라 함수의 형태가 다름</a:t>
            </a:r>
            <a:endParaRPr lang="en-US" altLang="ko-KR" b="1">
              <a:latin typeface="+mj-ea"/>
              <a:ea typeface="+mj-ea"/>
            </a:endParaRP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B4DA6D53-E1D5-405E-8A0E-B1694FB354A9}"/>
              </a:ext>
            </a:extLst>
          </p:cNvPr>
          <p:cNvGraphicFramePr>
            <a:graphicFrameLocks noGrp="1"/>
          </p:cNvGraphicFramePr>
          <p:nvPr/>
        </p:nvGraphicFramePr>
        <p:xfrm>
          <a:off x="1496616" y="2816932"/>
          <a:ext cx="6603999" cy="24105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1333">
                  <a:extLst>
                    <a:ext uri="{9D8B030D-6E8A-4147-A177-3AD203B41FA5}">
                      <a16:colId xmlns:a16="http://schemas.microsoft.com/office/drawing/2014/main" val="1272470443"/>
                    </a:ext>
                  </a:extLst>
                </a:gridCol>
                <a:gridCol w="2201333">
                  <a:extLst>
                    <a:ext uri="{9D8B030D-6E8A-4147-A177-3AD203B41FA5}">
                      <a16:colId xmlns:a16="http://schemas.microsoft.com/office/drawing/2014/main" val="835768259"/>
                    </a:ext>
                  </a:extLst>
                </a:gridCol>
                <a:gridCol w="2201333">
                  <a:extLst>
                    <a:ext uri="{9D8B030D-6E8A-4147-A177-3AD203B41FA5}">
                      <a16:colId xmlns:a16="http://schemas.microsoft.com/office/drawing/2014/main" val="1892057123"/>
                    </a:ext>
                  </a:extLst>
                </a:gridCol>
              </a:tblGrid>
              <a:tr h="793785">
                <a:tc>
                  <a:txBody>
                    <a:bodyPr/>
                    <a:lstStyle/>
                    <a:p>
                      <a:pPr algn="ctr" latinLnBrk="1"/>
                      <a:endParaRPr lang="ko-KR" alt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/>
                        <a:t>Parameter </a:t>
                      </a:r>
                      <a:r>
                        <a:rPr lang="ko-KR" altLang="en-US" sz="1600"/>
                        <a:t>없음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/>
                        <a:t>Parameter </a:t>
                      </a:r>
                      <a:r>
                        <a:rPr lang="ko-KR" altLang="en-US" sz="1600"/>
                        <a:t>존재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45829209"/>
                  </a:ext>
                </a:extLst>
              </a:tr>
              <a:tr h="7937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반환 값 없음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함수 내의 </a:t>
                      </a:r>
                      <a:endParaRPr lang="en-US" altLang="ko-KR" sz="1600"/>
                    </a:p>
                    <a:p>
                      <a:pPr algn="ctr" latinLnBrk="1"/>
                      <a:r>
                        <a:rPr lang="ko-KR" altLang="en-US" sz="1600"/>
                        <a:t>수행문만 수행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인자를 사용</a:t>
                      </a:r>
                      <a:r>
                        <a:rPr lang="en-US" altLang="ko-KR" sz="1600"/>
                        <a:t>,</a:t>
                      </a:r>
                    </a:p>
                    <a:p>
                      <a:pPr algn="ctr" latinLnBrk="1"/>
                      <a:r>
                        <a:rPr lang="ko-KR" altLang="en-US" sz="1600"/>
                        <a:t>수행문만 수행</a:t>
                      </a:r>
                      <a:endParaRPr lang="en-US" altLang="ko-KR" sz="1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72874615"/>
                  </a:ext>
                </a:extLst>
              </a:tr>
              <a:tr h="7937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반환 값 존재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인자없이</a:t>
                      </a:r>
                      <a:r>
                        <a:rPr lang="en-US" altLang="ko-KR" sz="1600"/>
                        <a:t>, </a:t>
                      </a:r>
                      <a:r>
                        <a:rPr lang="ko-KR" altLang="en-US" sz="1600"/>
                        <a:t>수행문</a:t>
                      </a:r>
                      <a:endParaRPr lang="en-US" altLang="ko-KR" sz="1600"/>
                    </a:p>
                    <a:p>
                      <a:pPr algn="ctr" latinLnBrk="1"/>
                      <a:r>
                        <a:rPr lang="ko-KR" altLang="en-US" sz="1600"/>
                        <a:t>수행 후 결과값 반환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인자를 사용하여</a:t>
                      </a:r>
                      <a:endParaRPr lang="en-US" altLang="ko-KR" sz="1600"/>
                    </a:p>
                    <a:p>
                      <a:pPr algn="ctr" latinLnBrk="1"/>
                      <a:r>
                        <a:rPr lang="ko-KR" altLang="en-US" sz="1600"/>
                        <a:t>수행문 수행 후</a:t>
                      </a:r>
                      <a:endParaRPr lang="en-US" altLang="ko-KR" sz="1600"/>
                    </a:p>
                    <a:p>
                      <a:pPr algn="ctr" latinLnBrk="1"/>
                      <a:r>
                        <a:rPr lang="ko-KR" altLang="en-US" sz="1600"/>
                        <a:t>결과값 반환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324398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59853591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 sz="2400" b="1">
                <a:latin typeface="+mj-ea"/>
                <a:ea typeface="+mj-ea"/>
              </a:rPr>
              <a:t>함수 형태 예제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8-1 </a:t>
            </a:r>
            <a:r>
              <a:rPr lang="ko-KR" altLang="en-US">
                <a:latin typeface="+mj-ea"/>
                <a:ea typeface="+mj-ea"/>
              </a:rPr>
              <a:t>함수 기본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9BBC7834-3BD7-4DB1-ADC0-3E3E44AC4356}"/>
              </a:ext>
            </a:extLst>
          </p:cNvPr>
          <p:cNvGrpSpPr/>
          <p:nvPr/>
        </p:nvGrpSpPr>
        <p:grpSpPr>
          <a:xfrm>
            <a:off x="704528" y="1196752"/>
            <a:ext cx="8377812" cy="5118143"/>
            <a:chOff x="704528" y="1448780"/>
            <a:chExt cx="7920880" cy="1008112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4BD3B4CB-0C31-4035-B03B-46E08814669C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30B262E-6C87-4134-BE20-33192B774A2C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a_rectangle_area():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print(5*7)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b_rectangle_area(x,y):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print(x*y)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c_rectangle_area():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return(5*7)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d_rectangle_area(x,y):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return(x*y)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a_rectangle_area()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b_rectangle_area(5,7)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print(c_rectangle_area())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print(d_rectangle_area(5,7))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00336227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latin typeface="+mj-ea"/>
                <a:ea typeface="+mj-ea"/>
              </a:rPr>
              <a:t>함수 호출 방식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8-1 </a:t>
            </a:r>
            <a:r>
              <a:rPr lang="ko-KR" altLang="en-US">
                <a:latin typeface="+mj-ea"/>
                <a:ea typeface="+mj-ea"/>
              </a:rPr>
              <a:t>함수 기본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함수 호출 방식 개요</a:t>
            </a:r>
            <a:endParaRPr lang="en-US" altLang="ko-KR" sz="2000" b="1">
              <a:latin typeface="+mj-ea"/>
              <a:ea typeface="+mj-ea"/>
            </a:endParaRPr>
          </a:p>
        </p:txBody>
      </p:sp>
      <p:sp>
        <p:nvSpPr>
          <p:cNvPr id="28" name="Rectangle 8">
            <a:extLst>
              <a:ext uri="{FF2B5EF4-FFF2-40B4-BE49-F238E27FC236}">
                <a16:creationId xmlns:a16="http://schemas.microsoft.com/office/drawing/2014/main" id="{0B60E25C-AE8B-4B83-8A44-9BCFA72D60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9397" y="1238982"/>
            <a:ext cx="6670162" cy="11079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Call by Value</a:t>
            </a:r>
          </a:p>
          <a:p>
            <a:pPr>
              <a:spcBef>
                <a:spcPct val="50000"/>
              </a:spcBef>
            </a:pPr>
            <a:r>
              <a:rPr lang="ko-KR" altLang="en-US" sz="1600" b="1">
                <a:latin typeface="+mj-ea"/>
                <a:ea typeface="+mj-ea"/>
              </a:rPr>
              <a:t>함수에 인자를 넘길 때 값만 넘김</a:t>
            </a:r>
            <a:r>
              <a:rPr lang="en-US" altLang="ko-KR" sz="1600" b="1">
                <a:latin typeface="+mj-ea"/>
                <a:ea typeface="+mj-ea"/>
              </a:rPr>
              <a:t>.</a:t>
            </a:r>
          </a:p>
          <a:p>
            <a:pPr>
              <a:spcBef>
                <a:spcPct val="50000"/>
              </a:spcBef>
            </a:pPr>
            <a:r>
              <a:rPr lang="ko-KR" altLang="en-US" sz="1600" b="1">
                <a:latin typeface="+mj-ea"/>
                <a:ea typeface="+mj-ea"/>
              </a:rPr>
              <a:t>함수내에 인자값 변경시</a:t>
            </a:r>
            <a:r>
              <a:rPr lang="en-US" altLang="ko-KR" sz="1600" b="1">
                <a:latin typeface="+mj-ea"/>
                <a:ea typeface="+mj-ea"/>
              </a:rPr>
              <a:t>, </a:t>
            </a:r>
            <a:r>
              <a:rPr lang="ko-KR" altLang="en-US" sz="1600" b="1">
                <a:latin typeface="+mj-ea"/>
                <a:ea typeface="+mj-ea"/>
              </a:rPr>
              <a:t>호출자에게 영향을 주지 않음</a:t>
            </a:r>
            <a:endParaRPr lang="en-US" altLang="ko-KR" sz="1600" b="1">
              <a:latin typeface="+mj-ea"/>
              <a:ea typeface="+mj-ea"/>
            </a:endParaRPr>
          </a:p>
        </p:txBody>
      </p:sp>
      <p:sp>
        <p:nvSpPr>
          <p:cNvPr id="29" name="Rectangle 8">
            <a:extLst>
              <a:ext uri="{FF2B5EF4-FFF2-40B4-BE49-F238E27FC236}">
                <a16:creationId xmlns:a16="http://schemas.microsoft.com/office/drawing/2014/main" id="{F77F9DC7-8C85-4B79-96E3-9A01BC9897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453" y="2723066"/>
            <a:ext cx="5689800" cy="11079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Call by Reference</a:t>
            </a:r>
          </a:p>
          <a:p>
            <a:pPr>
              <a:spcBef>
                <a:spcPct val="50000"/>
              </a:spcBef>
            </a:pPr>
            <a:r>
              <a:rPr lang="ko-KR" altLang="en-US" sz="1600" b="1">
                <a:latin typeface="+mj-ea"/>
                <a:ea typeface="+mj-ea"/>
              </a:rPr>
              <a:t>함수에 인자를 넘길 때 메모리 주소를 넘김</a:t>
            </a:r>
            <a:r>
              <a:rPr lang="en-US" altLang="ko-KR" sz="1600" b="1">
                <a:latin typeface="+mj-ea"/>
                <a:ea typeface="+mj-ea"/>
              </a:rPr>
              <a:t>.</a:t>
            </a:r>
          </a:p>
          <a:p>
            <a:pPr>
              <a:spcBef>
                <a:spcPct val="50000"/>
              </a:spcBef>
            </a:pPr>
            <a:r>
              <a:rPr lang="ko-KR" altLang="en-US" sz="1600" b="1">
                <a:latin typeface="+mj-ea"/>
                <a:ea typeface="+mj-ea"/>
              </a:rPr>
              <a:t>함수내에 인자값 변경 시</a:t>
            </a:r>
            <a:r>
              <a:rPr lang="en-US" altLang="ko-KR" sz="1600" b="1">
                <a:latin typeface="+mj-ea"/>
                <a:ea typeface="+mj-ea"/>
              </a:rPr>
              <a:t>, </a:t>
            </a:r>
            <a:r>
              <a:rPr lang="ko-KR" altLang="en-US" sz="1600" b="1">
                <a:latin typeface="+mj-ea"/>
                <a:ea typeface="+mj-ea"/>
              </a:rPr>
              <a:t>호출자의 값도 변경됨</a:t>
            </a:r>
            <a:endParaRPr lang="en-US" altLang="ko-KR" sz="1600" b="1">
              <a:latin typeface="+mj-ea"/>
              <a:ea typeface="+mj-ea"/>
            </a:endParaRPr>
          </a:p>
        </p:txBody>
      </p:sp>
      <p:sp>
        <p:nvSpPr>
          <p:cNvPr id="30" name="Rectangle 8">
            <a:extLst>
              <a:ext uri="{FF2B5EF4-FFF2-40B4-BE49-F238E27FC236}">
                <a16:creationId xmlns:a16="http://schemas.microsoft.com/office/drawing/2014/main" id="{B061BC9C-02B0-40E1-BF33-D7CCC40AE6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4110913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파이썬 함수 호출 방식</a:t>
            </a:r>
            <a:endParaRPr lang="en-US" altLang="ko-KR" sz="2000" b="1">
              <a:latin typeface="+mj-ea"/>
              <a:ea typeface="+mj-ea"/>
            </a:endParaRPr>
          </a:p>
        </p:txBody>
      </p:sp>
      <p:sp>
        <p:nvSpPr>
          <p:cNvPr id="31" name="Rectangle 8">
            <a:extLst>
              <a:ext uri="{FF2B5EF4-FFF2-40B4-BE49-F238E27FC236}">
                <a16:creationId xmlns:a16="http://schemas.microsoft.com/office/drawing/2014/main" id="{C5420393-5A80-4477-884B-617C18DEFE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8127" y="4617132"/>
            <a:ext cx="6670162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파이썬은 객체의 주소가 함수로 전달되는 방식</a:t>
            </a:r>
          </a:p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전달된 객체를 참조하여 변경 시 호출자에게 영향을 주나</a:t>
            </a:r>
            <a:r>
              <a:rPr lang="en-US" altLang="ko-KR" b="1">
                <a:latin typeface="+mj-ea"/>
                <a:ea typeface="+mj-ea"/>
              </a:rPr>
              <a:t>,</a:t>
            </a:r>
          </a:p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새로운 객체를 만들 경우 호출자에게 영향을 주지 않음</a:t>
            </a:r>
            <a:endParaRPr lang="en-US" altLang="ko-KR" sz="1600" b="1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797891679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 sz="2400" b="1">
                <a:latin typeface="+mj-ea"/>
                <a:ea typeface="+mj-ea"/>
              </a:rPr>
              <a:t>파이썬 함수 호출 방식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8-1 </a:t>
            </a:r>
            <a:r>
              <a:rPr lang="ko-KR" altLang="en-US">
                <a:latin typeface="+mj-ea"/>
                <a:ea typeface="+mj-ea"/>
              </a:rPr>
              <a:t>함수 기본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8715CDBC-A798-46E0-9347-95D3A3B0D906}"/>
              </a:ext>
            </a:extLst>
          </p:cNvPr>
          <p:cNvGrpSpPr/>
          <p:nvPr/>
        </p:nvGrpSpPr>
        <p:grpSpPr>
          <a:xfrm>
            <a:off x="704528" y="944724"/>
            <a:ext cx="8377812" cy="2237823"/>
            <a:chOff x="704528" y="1448780"/>
            <a:chExt cx="7920880" cy="1008112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E08E036-9D60-420E-98C9-AA9E1A3E985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AB6F0CC3-70A0-4B43-93EA-E9B357722BC0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nb-NO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spam(eggs):</a:t>
              </a:r>
            </a:p>
            <a:p>
              <a:r>
                <a:rPr lang="nb-NO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eggs.append(1)</a:t>
              </a:r>
            </a:p>
            <a:p>
              <a:r>
                <a:rPr lang="nb-NO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eggs = [2,3]</a:t>
              </a:r>
            </a:p>
            <a:p>
              <a:endParaRPr lang="nb-NO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nb-NO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ham = [0]</a:t>
              </a:r>
            </a:p>
            <a:p>
              <a:r>
                <a:rPr lang="nb-NO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spam(ham)</a:t>
              </a:r>
            </a:p>
            <a:p>
              <a:r>
                <a:rPr lang="nb-NO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print(ham)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CE6F44A-3DD7-45B4-B227-E0744B706EBC}"/>
              </a:ext>
            </a:extLst>
          </p:cNvPr>
          <p:cNvSpPr/>
          <p:nvPr/>
        </p:nvSpPr>
        <p:spPr>
          <a:xfrm>
            <a:off x="4916996" y="4668028"/>
            <a:ext cx="468052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86B662C5-6782-4F14-9B12-FF876267F32B}"/>
              </a:ext>
            </a:extLst>
          </p:cNvPr>
          <p:cNvSpPr/>
          <p:nvPr/>
        </p:nvSpPr>
        <p:spPr>
          <a:xfrm>
            <a:off x="2324708" y="4245707"/>
            <a:ext cx="1080120" cy="432048"/>
          </a:xfrm>
          <a:prstGeom prst="round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eggs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EE12543-6A32-455F-A2F5-649B4189A23F}"/>
              </a:ext>
            </a:extLst>
          </p:cNvPr>
          <p:cNvSpPr/>
          <p:nvPr/>
        </p:nvSpPr>
        <p:spPr>
          <a:xfrm>
            <a:off x="1676636" y="4029683"/>
            <a:ext cx="2268252" cy="1034389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4F7717D-B38F-4F48-9AF2-DF9541217C54}"/>
              </a:ext>
            </a:extLst>
          </p:cNvPr>
          <p:cNvSpPr/>
          <p:nvPr/>
        </p:nvSpPr>
        <p:spPr>
          <a:xfrm>
            <a:off x="812540" y="3860638"/>
            <a:ext cx="3276364" cy="2237823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7E7D758-4D54-4F3B-98B5-CC422EC176FF}"/>
              </a:ext>
            </a:extLst>
          </p:cNvPr>
          <p:cNvSpPr txBox="1"/>
          <p:nvPr/>
        </p:nvSpPr>
        <p:spPr>
          <a:xfrm>
            <a:off x="884548" y="4416000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spam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260A9FF-6D4B-4718-99F4-887FF2F4404B}"/>
              </a:ext>
            </a:extLst>
          </p:cNvPr>
          <p:cNvSpPr txBox="1"/>
          <p:nvPr/>
        </p:nvSpPr>
        <p:spPr>
          <a:xfrm>
            <a:off x="794819" y="6098461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main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255FCBA1-A5B3-4EAF-9AB7-089E33DED567}"/>
              </a:ext>
            </a:extLst>
          </p:cNvPr>
          <p:cNvSpPr/>
          <p:nvPr/>
        </p:nvSpPr>
        <p:spPr>
          <a:xfrm>
            <a:off x="2324708" y="5361396"/>
            <a:ext cx="1080120" cy="432048"/>
          </a:xfrm>
          <a:prstGeom prst="round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ham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3BBF7620-D87A-4A72-957A-677E12C04FFF}"/>
              </a:ext>
            </a:extLst>
          </p:cNvPr>
          <p:cNvCxnSpPr>
            <a:cxnSpLocks/>
            <a:stCxn id="23" idx="3"/>
            <a:endCxn id="15" idx="1"/>
          </p:cNvCxnSpPr>
          <p:nvPr/>
        </p:nvCxnSpPr>
        <p:spPr>
          <a:xfrm>
            <a:off x="3404828" y="4461731"/>
            <a:ext cx="1512168" cy="4403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D7DDF90B-F006-45D6-94BE-F89204163B3A}"/>
              </a:ext>
            </a:extLst>
          </p:cNvPr>
          <p:cNvCxnSpPr>
            <a:cxnSpLocks/>
            <a:stCxn id="28" idx="3"/>
            <a:endCxn id="15" idx="1"/>
          </p:cNvCxnSpPr>
          <p:nvPr/>
        </p:nvCxnSpPr>
        <p:spPr>
          <a:xfrm flipV="1">
            <a:off x="3404828" y="4902054"/>
            <a:ext cx="1512168" cy="6753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50108498-FCB4-4017-AB1B-6B787CBACD33}"/>
              </a:ext>
            </a:extLst>
          </p:cNvPr>
          <p:cNvCxnSpPr>
            <a:cxnSpLocks/>
          </p:cNvCxnSpPr>
          <p:nvPr/>
        </p:nvCxnSpPr>
        <p:spPr>
          <a:xfrm flipH="1">
            <a:off x="4304928" y="4625381"/>
            <a:ext cx="108012" cy="23845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6CC37E1-ED3D-4E30-B6A4-76EAC450E321}"/>
              </a:ext>
            </a:extLst>
          </p:cNvPr>
          <p:cNvSpPr/>
          <p:nvPr/>
        </p:nvSpPr>
        <p:spPr>
          <a:xfrm>
            <a:off x="4916996" y="3935318"/>
            <a:ext cx="468052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E509EE2-9A29-4919-91C2-9235F66033A7}"/>
              </a:ext>
            </a:extLst>
          </p:cNvPr>
          <p:cNvSpPr/>
          <p:nvPr/>
        </p:nvSpPr>
        <p:spPr>
          <a:xfrm>
            <a:off x="5381618" y="3935318"/>
            <a:ext cx="468052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F76B3397-6723-4CAF-B18B-0284ED6086F5}"/>
              </a:ext>
            </a:extLst>
          </p:cNvPr>
          <p:cNvSpPr/>
          <p:nvPr/>
        </p:nvSpPr>
        <p:spPr>
          <a:xfrm>
            <a:off x="5385048" y="4668028"/>
            <a:ext cx="468052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46454F3E-4338-4E43-AE9F-09727331184D}"/>
              </a:ext>
            </a:extLst>
          </p:cNvPr>
          <p:cNvCxnSpPr>
            <a:cxnSpLocks/>
            <a:stCxn id="23" idx="3"/>
            <a:endCxn id="33" idx="1"/>
          </p:cNvCxnSpPr>
          <p:nvPr/>
        </p:nvCxnSpPr>
        <p:spPr>
          <a:xfrm flipV="1">
            <a:off x="3404828" y="4169344"/>
            <a:ext cx="1512168" cy="29238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0215338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 sz="2400" b="1">
                <a:latin typeface="+mj-ea"/>
                <a:ea typeface="+mj-ea"/>
              </a:rPr>
              <a:t>파이썬 함수 호출 방식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8-1 </a:t>
            </a:r>
            <a:r>
              <a:rPr lang="ko-KR" altLang="en-US">
                <a:latin typeface="+mj-ea"/>
                <a:ea typeface="+mj-ea"/>
              </a:rPr>
              <a:t>함수 기본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4D25687E-A800-481F-9616-C1C9DBDC5C63}"/>
              </a:ext>
            </a:extLst>
          </p:cNvPr>
          <p:cNvGrpSpPr/>
          <p:nvPr/>
        </p:nvGrpSpPr>
        <p:grpSpPr>
          <a:xfrm>
            <a:off x="704528" y="1124744"/>
            <a:ext cx="8377812" cy="2556284"/>
            <a:chOff x="704528" y="1448780"/>
            <a:chExt cx="7920880" cy="1008112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B93832EA-F1F4-4720-9278-7172640286B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E9593CE3-0B37-4FD4-B496-58A55C869CC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test(t):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t=20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print("In Function :", t)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x=10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print("Before :", x)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test(x)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print("After :", x)</a:t>
              </a:r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B724609-BD64-44DC-A2CE-F2D7FF5F746F}"/>
              </a:ext>
            </a:extLst>
          </p:cNvPr>
          <p:cNvSpPr/>
          <p:nvPr/>
        </p:nvSpPr>
        <p:spPr>
          <a:xfrm>
            <a:off x="4916996" y="4668028"/>
            <a:ext cx="468052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E974B70C-245B-437D-A548-7F527B55DB04}"/>
              </a:ext>
            </a:extLst>
          </p:cNvPr>
          <p:cNvSpPr/>
          <p:nvPr/>
        </p:nvSpPr>
        <p:spPr>
          <a:xfrm>
            <a:off x="2324708" y="4245707"/>
            <a:ext cx="1080120" cy="432048"/>
          </a:xfrm>
          <a:prstGeom prst="round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t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FDF85AA-3D91-4069-AA61-D61778B7141A}"/>
              </a:ext>
            </a:extLst>
          </p:cNvPr>
          <p:cNvSpPr/>
          <p:nvPr/>
        </p:nvSpPr>
        <p:spPr>
          <a:xfrm>
            <a:off x="1676636" y="4029683"/>
            <a:ext cx="2268252" cy="1034389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0518203-AB26-4416-A702-8A352CA2DC22}"/>
              </a:ext>
            </a:extLst>
          </p:cNvPr>
          <p:cNvSpPr/>
          <p:nvPr/>
        </p:nvSpPr>
        <p:spPr>
          <a:xfrm>
            <a:off x="780690" y="3897052"/>
            <a:ext cx="3308214" cy="2201409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89EA2BD-73FF-419C-AFC7-E48016324719}"/>
              </a:ext>
            </a:extLst>
          </p:cNvPr>
          <p:cNvSpPr txBox="1"/>
          <p:nvPr/>
        </p:nvSpPr>
        <p:spPr>
          <a:xfrm>
            <a:off x="884548" y="4416000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test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DFEA400-AC35-49E4-8527-FC919592D5AB}"/>
              </a:ext>
            </a:extLst>
          </p:cNvPr>
          <p:cNvSpPr txBox="1"/>
          <p:nvPr/>
        </p:nvSpPr>
        <p:spPr>
          <a:xfrm>
            <a:off x="867939" y="6098461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main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5069AAFD-3B86-415E-8C27-615395640E67}"/>
              </a:ext>
            </a:extLst>
          </p:cNvPr>
          <p:cNvSpPr/>
          <p:nvPr/>
        </p:nvSpPr>
        <p:spPr>
          <a:xfrm>
            <a:off x="2324708" y="5361396"/>
            <a:ext cx="1080120" cy="432048"/>
          </a:xfrm>
          <a:prstGeom prst="round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BD593B35-3AB3-4614-BDF8-03DAB909ABBB}"/>
              </a:ext>
            </a:extLst>
          </p:cNvPr>
          <p:cNvCxnSpPr>
            <a:cxnSpLocks/>
            <a:stCxn id="21" idx="3"/>
            <a:endCxn id="15" idx="1"/>
          </p:cNvCxnSpPr>
          <p:nvPr/>
        </p:nvCxnSpPr>
        <p:spPr>
          <a:xfrm flipV="1">
            <a:off x="3404828" y="4902054"/>
            <a:ext cx="1512168" cy="6753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1A503B53-113D-4775-B8A5-D4AB07FFDF7C}"/>
              </a:ext>
            </a:extLst>
          </p:cNvPr>
          <p:cNvCxnSpPr>
            <a:cxnSpLocks/>
          </p:cNvCxnSpPr>
          <p:nvPr/>
        </p:nvCxnSpPr>
        <p:spPr>
          <a:xfrm flipH="1">
            <a:off x="4268924" y="4617688"/>
            <a:ext cx="108012" cy="23845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A776450-C6EE-463C-9D70-E8C53E2FE175}"/>
              </a:ext>
            </a:extLst>
          </p:cNvPr>
          <p:cNvSpPr/>
          <p:nvPr/>
        </p:nvSpPr>
        <p:spPr>
          <a:xfrm>
            <a:off x="4916996" y="3912453"/>
            <a:ext cx="468052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D80C55BA-784D-498B-B455-190DA867D076}"/>
              </a:ext>
            </a:extLst>
          </p:cNvPr>
          <p:cNvCxnSpPr>
            <a:cxnSpLocks/>
            <a:endCxn id="26" idx="1"/>
          </p:cNvCxnSpPr>
          <p:nvPr/>
        </p:nvCxnSpPr>
        <p:spPr>
          <a:xfrm flipV="1">
            <a:off x="3404828" y="4146479"/>
            <a:ext cx="1512168" cy="29238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85858CAC-DA0D-4B7D-AC96-7350181B644C}"/>
              </a:ext>
            </a:extLst>
          </p:cNvPr>
          <p:cNvCxnSpPr>
            <a:cxnSpLocks/>
            <a:stCxn id="16" idx="3"/>
            <a:endCxn id="15" idx="1"/>
          </p:cNvCxnSpPr>
          <p:nvPr/>
        </p:nvCxnSpPr>
        <p:spPr>
          <a:xfrm>
            <a:off x="3404828" y="4461731"/>
            <a:ext cx="1512168" cy="4403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72059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연산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2-2 </a:t>
            </a:r>
            <a:r>
              <a:rPr lang="ko-KR" altLang="en-US">
                <a:latin typeface="+mj-ea"/>
                <a:ea typeface="+mj-ea"/>
              </a:rPr>
              <a:t>변수와 연산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연산자</a:t>
            </a:r>
            <a:r>
              <a:rPr lang="en-US" altLang="ko-KR" sz="2000" b="1">
                <a:latin typeface="+mj-ea"/>
                <a:ea typeface="+mj-ea"/>
              </a:rPr>
              <a:t>(Operator)</a:t>
            </a:r>
            <a:r>
              <a:rPr lang="ko-KR" altLang="en-US" sz="2000" b="1">
                <a:latin typeface="+mj-ea"/>
                <a:ea typeface="+mj-ea"/>
              </a:rPr>
              <a:t>와 피연산자</a:t>
            </a:r>
            <a:r>
              <a:rPr lang="en-US" altLang="ko-KR" sz="2000" b="1">
                <a:latin typeface="+mj-ea"/>
                <a:ea typeface="+mj-ea"/>
              </a:rPr>
              <a:t>(operand)</a:t>
            </a:r>
            <a:endParaRPr lang="ko-KR" altLang="en-US" sz="2000" b="1">
              <a:latin typeface="+mj-ea"/>
              <a:ea typeface="+mj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DC6E872-B54B-4C7F-ACE3-BEC86331F138}"/>
              </a:ext>
            </a:extLst>
          </p:cNvPr>
          <p:cNvSpPr txBox="1"/>
          <p:nvPr/>
        </p:nvSpPr>
        <p:spPr>
          <a:xfrm>
            <a:off x="722530" y="1268760"/>
            <a:ext cx="6042039" cy="25317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+ , -, * , /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같은 기호들을 연산자라고 칭함</a:t>
            </a:r>
            <a:endParaRPr lang="ko-KR" altLang="en-US" sz="1800" b="0" i="0" u="none" strike="noStrike" baseline="0">
              <a:latin typeface="맑은 고딕" panose="020B0503020000020004" pitchFamily="50" charset="-127"/>
            </a:endParaRPr>
          </a:p>
          <a:p>
            <a:pPr marL="285750" marR="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연산자에 의해 계산이 되는 숫자들은 피연산자라칭 함</a:t>
            </a:r>
            <a:endParaRPr lang="ko-KR" altLang="en-US" sz="1800" b="0" i="0" u="none" strike="noStrike" baseline="0">
              <a:latin typeface="맑은 고딕" panose="020B0503020000020004" pitchFamily="50" charset="-127"/>
            </a:endParaRPr>
          </a:p>
          <a:p>
            <a:pPr marL="285750" marR="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“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3 + 2”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에서 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3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과 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2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는 피연산자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, +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는 연산자임</a:t>
            </a:r>
            <a:endParaRPr lang="ko-KR" altLang="en-US" sz="1800" b="0" i="0" u="none" strike="noStrike" baseline="0">
              <a:latin typeface="맑은 고딕" panose="020B0503020000020004" pitchFamily="50" charset="-127"/>
            </a:endParaRPr>
          </a:p>
          <a:p>
            <a:pPr marL="285750" marR="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수식에서 연산자의 역할은 수학에서 연산자와 동일</a:t>
            </a:r>
            <a:endParaRPr lang="ko-KR" altLang="en-US" sz="1800" b="0" i="0" u="none" strike="noStrike" baseline="0">
              <a:latin typeface="맑은 고딕" panose="020B0503020000020004" pitchFamily="50" charset="-127"/>
            </a:endParaRPr>
          </a:p>
          <a:p>
            <a:pPr marL="285750" marR="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연산의 순서는 수학에서 연산순서와 같음</a:t>
            </a:r>
            <a:endParaRPr lang="ko-KR" altLang="en-US" sz="1800" b="0" i="0" u="none" strike="noStrike" baseline="0">
              <a:latin typeface="맑은 고딕" panose="020B0503020000020004" pitchFamily="50" charset="-127"/>
            </a:endParaRPr>
          </a:p>
          <a:p>
            <a:pPr marL="285750" marR="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문자간에도 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+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연산이 가능함</a:t>
            </a:r>
            <a:endParaRPr lang="ko-KR" altLang="en-US" sz="1800" b="0" i="0" u="none" strike="noStrike" baseline="0"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68697175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 sz="2400" b="1">
                <a:latin typeface="+mj-ea"/>
                <a:ea typeface="+mj-ea"/>
              </a:rPr>
              <a:t>변수의 범위 </a:t>
            </a:r>
            <a:r>
              <a:rPr lang="en-US" altLang="ko-KR" sz="2400" b="1">
                <a:latin typeface="+mj-ea"/>
                <a:ea typeface="+mj-ea"/>
              </a:rPr>
              <a:t>(Scoping Rule)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8-1 </a:t>
            </a:r>
            <a:r>
              <a:rPr lang="ko-KR" altLang="en-US">
                <a:latin typeface="+mj-ea"/>
                <a:ea typeface="+mj-ea"/>
              </a:rPr>
              <a:t>함수 기본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41AFE80-7FE1-4C5A-B47D-BE2FDAF7714A}"/>
              </a:ext>
            </a:extLst>
          </p:cNvPr>
          <p:cNvGrpSpPr/>
          <p:nvPr/>
        </p:nvGrpSpPr>
        <p:grpSpPr>
          <a:xfrm>
            <a:off x="704528" y="2930519"/>
            <a:ext cx="8377812" cy="2412268"/>
            <a:chOff x="704528" y="1448780"/>
            <a:chExt cx="7920880" cy="100811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2ED359D-37E1-46FE-80A5-A29E396A099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002F3BA-7E9C-4B42-B369-B94AAE72371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test(t):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print(x)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t = 20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print("In Function :",t)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x = 10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test(x)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print(t)</a:t>
              </a: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A97292CD-8A31-4028-8A06-8F8A82E05D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1149" y="1160748"/>
            <a:ext cx="6472087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변수가 사용되는 범위 </a:t>
            </a:r>
            <a:r>
              <a:rPr lang="en-US" altLang="ko-KR" b="1">
                <a:latin typeface="+mj-ea"/>
                <a:ea typeface="+mj-ea"/>
              </a:rPr>
              <a:t>(</a:t>
            </a:r>
            <a:r>
              <a:rPr lang="ko-KR" altLang="en-US" b="1">
                <a:latin typeface="+mj-ea"/>
                <a:ea typeface="+mj-ea"/>
              </a:rPr>
              <a:t>함수 또는 메인 프로그램</a:t>
            </a:r>
            <a:r>
              <a:rPr lang="en-US" altLang="ko-KR" b="1">
                <a:latin typeface="+mj-ea"/>
                <a:ea typeface="+mj-ea"/>
              </a:rPr>
              <a:t>)</a:t>
            </a: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</a:t>
            </a:r>
            <a:r>
              <a:rPr lang="ko-KR" altLang="en-US" b="1">
                <a:latin typeface="+mj-ea"/>
                <a:ea typeface="+mj-ea"/>
              </a:rPr>
              <a:t>지역변수</a:t>
            </a:r>
            <a:r>
              <a:rPr lang="en-US" altLang="ko-KR" b="1">
                <a:latin typeface="+mj-ea"/>
                <a:ea typeface="+mj-ea"/>
              </a:rPr>
              <a:t>(Local variable) : </a:t>
            </a:r>
            <a:r>
              <a:rPr lang="ko-KR" altLang="en-US" b="1">
                <a:latin typeface="+mj-ea"/>
                <a:ea typeface="+mj-ea"/>
              </a:rPr>
              <a:t>함수내에서만 사용</a:t>
            </a: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</a:t>
            </a:r>
            <a:r>
              <a:rPr lang="ko-KR" altLang="en-US" b="1">
                <a:latin typeface="+mj-ea"/>
                <a:ea typeface="+mj-ea"/>
              </a:rPr>
              <a:t>전역변수</a:t>
            </a:r>
            <a:r>
              <a:rPr lang="en-US" altLang="ko-KR" b="1">
                <a:latin typeface="+mj-ea"/>
                <a:ea typeface="+mj-ea"/>
              </a:rPr>
              <a:t>(Global variable) : </a:t>
            </a:r>
            <a:r>
              <a:rPr lang="ko-KR" altLang="en-US" b="1">
                <a:latin typeface="+mj-ea"/>
                <a:ea typeface="+mj-ea"/>
              </a:rPr>
              <a:t>프로그램 전체에서 사용</a:t>
            </a:r>
            <a:endParaRPr lang="en-US" altLang="ko-KR" b="1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168422990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 sz="2400" b="1">
                <a:latin typeface="+mj-ea"/>
                <a:ea typeface="+mj-ea"/>
              </a:rPr>
              <a:t>변수의 범위 </a:t>
            </a:r>
            <a:r>
              <a:rPr lang="en-US" altLang="ko-KR" sz="2400" b="1">
                <a:latin typeface="+mj-ea"/>
                <a:ea typeface="+mj-ea"/>
              </a:rPr>
              <a:t>(Scoping Rule)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8-1 </a:t>
            </a:r>
            <a:r>
              <a:rPr lang="ko-KR" altLang="en-US">
                <a:latin typeface="+mj-ea"/>
                <a:ea typeface="+mj-ea"/>
              </a:rPr>
              <a:t>함수 기본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41AFE80-7FE1-4C5A-B47D-BE2FDAF7714A}"/>
              </a:ext>
            </a:extLst>
          </p:cNvPr>
          <p:cNvGrpSpPr/>
          <p:nvPr/>
        </p:nvGrpSpPr>
        <p:grpSpPr>
          <a:xfrm>
            <a:off x="704528" y="2168861"/>
            <a:ext cx="8377812" cy="2016224"/>
            <a:chOff x="704528" y="1448780"/>
            <a:chExt cx="7920880" cy="100811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2ED359D-37E1-46FE-80A5-A29E396A099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002F3BA-7E9C-4B42-B369-B94AAE72371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f():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s = "I love London!"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print(s)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 = "I love Paris!"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f()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print(s)</a:t>
              </a: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A97292CD-8A31-4028-8A06-8F8A82E05D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1149" y="908720"/>
            <a:ext cx="6472087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</a:t>
            </a:r>
            <a:r>
              <a:rPr lang="ko-KR" altLang="en-US" b="1">
                <a:latin typeface="+mj-ea"/>
                <a:ea typeface="+mj-ea"/>
              </a:rPr>
              <a:t>전역변수는 함수에서 사용가능</a:t>
            </a: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But, </a:t>
            </a:r>
            <a:r>
              <a:rPr lang="ko-KR" altLang="en-US" b="1">
                <a:latin typeface="+mj-ea"/>
                <a:ea typeface="+mj-ea"/>
              </a:rPr>
              <a:t>함수 내에 전역변수와 같은 이름의 변수를</a:t>
            </a:r>
          </a:p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  선언하면 새로운 지역 변수가 생김</a:t>
            </a:r>
            <a:endParaRPr lang="en-US" altLang="ko-KR" b="1">
              <a:latin typeface="+mj-ea"/>
              <a:ea typeface="+mj-ea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2C746969-445E-42B2-8620-1876806B7D08}"/>
              </a:ext>
            </a:extLst>
          </p:cNvPr>
          <p:cNvSpPr/>
          <p:nvPr/>
        </p:nvSpPr>
        <p:spPr>
          <a:xfrm>
            <a:off x="2468724" y="4782702"/>
            <a:ext cx="1080120" cy="432048"/>
          </a:xfrm>
          <a:prstGeom prst="round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s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90F6039-D27F-478E-B8F0-1C3FF833F7F0}"/>
              </a:ext>
            </a:extLst>
          </p:cNvPr>
          <p:cNvSpPr/>
          <p:nvPr/>
        </p:nvSpPr>
        <p:spPr>
          <a:xfrm>
            <a:off x="1820652" y="4566678"/>
            <a:ext cx="2268252" cy="1034389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69642B3-2988-4E18-AD11-DF75142CF8F1}"/>
              </a:ext>
            </a:extLst>
          </p:cNvPr>
          <p:cNvSpPr/>
          <p:nvPr/>
        </p:nvSpPr>
        <p:spPr>
          <a:xfrm>
            <a:off x="1337982" y="4401109"/>
            <a:ext cx="2930942" cy="2234348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A97C03C-FA5A-4883-BD30-D2BF2C80791B}"/>
              </a:ext>
            </a:extLst>
          </p:cNvPr>
          <p:cNvSpPr txBox="1"/>
          <p:nvPr/>
        </p:nvSpPr>
        <p:spPr>
          <a:xfrm>
            <a:off x="1386454" y="4952995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f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ED58F75-077C-459E-AF2F-E9C96A0ADE1E}"/>
              </a:ext>
            </a:extLst>
          </p:cNvPr>
          <p:cNvSpPr txBox="1"/>
          <p:nvPr/>
        </p:nvSpPr>
        <p:spPr>
          <a:xfrm>
            <a:off x="641149" y="5929749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main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D9E2D46A-9E95-4716-80E4-42FEB937DEE3}"/>
              </a:ext>
            </a:extLst>
          </p:cNvPr>
          <p:cNvSpPr/>
          <p:nvPr/>
        </p:nvSpPr>
        <p:spPr>
          <a:xfrm>
            <a:off x="2468724" y="5898391"/>
            <a:ext cx="1080120" cy="432048"/>
          </a:xfrm>
          <a:prstGeom prst="round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s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84EC6BBA-C226-4A88-A239-13A96222AE1F}"/>
              </a:ext>
            </a:extLst>
          </p:cNvPr>
          <p:cNvCxnSpPr>
            <a:cxnSpLocks/>
            <a:stCxn id="16" idx="3"/>
            <a:endCxn id="2" idx="1"/>
          </p:cNvCxnSpPr>
          <p:nvPr/>
        </p:nvCxnSpPr>
        <p:spPr>
          <a:xfrm flipV="1">
            <a:off x="3548844" y="5989930"/>
            <a:ext cx="1620180" cy="1244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AF5B8D77-1C04-4FC1-96DF-8C14A8045F88}"/>
              </a:ext>
            </a:extLst>
          </p:cNvPr>
          <p:cNvCxnSpPr>
            <a:cxnSpLocks/>
            <a:stCxn id="11" idx="3"/>
            <a:endCxn id="23" idx="1"/>
          </p:cNvCxnSpPr>
          <p:nvPr/>
        </p:nvCxnSpPr>
        <p:spPr>
          <a:xfrm flipV="1">
            <a:off x="3548844" y="4964893"/>
            <a:ext cx="1620180" cy="338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4B0131F3-254D-4067-A4B1-4E5C1AFB69C6}"/>
              </a:ext>
            </a:extLst>
          </p:cNvPr>
          <p:cNvSpPr txBox="1"/>
          <p:nvPr/>
        </p:nvSpPr>
        <p:spPr>
          <a:xfrm>
            <a:off x="5169024" y="5805264"/>
            <a:ext cx="2084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"I love Paris!"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79FC654-2D34-484A-8769-9C20C71A6C04}"/>
              </a:ext>
            </a:extLst>
          </p:cNvPr>
          <p:cNvSpPr txBox="1"/>
          <p:nvPr/>
        </p:nvSpPr>
        <p:spPr>
          <a:xfrm>
            <a:off x="5169024" y="4780227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"I love London!"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5925920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 sz="2400" b="1">
                <a:latin typeface="+mj-ea"/>
                <a:ea typeface="+mj-ea"/>
              </a:rPr>
              <a:t>변수의 범위 </a:t>
            </a:r>
            <a:r>
              <a:rPr lang="en-US" altLang="ko-KR" sz="2400" b="1">
                <a:latin typeface="+mj-ea"/>
                <a:ea typeface="+mj-ea"/>
              </a:rPr>
              <a:t>(Scoping Rule)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8-1 </a:t>
            </a:r>
            <a:r>
              <a:rPr lang="ko-KR" altLang="en-US">
                <a:latin typeface="+mj-ea"/>
                <a:ea typeface="+mj-ea"/>
              </a:rPr>
              <a:t>함수 기본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41AFE80-7FE1-4C5A-B47D-BE2FDAF7714A}"/>
              </a:ext>
            </a:extLst>
          </p:cNvPr>
          <p:cNvGrpSpPr/>
          <p:nvPr/>
        </p:nvGrpSpPr>
        <p:grpSpPr>
          <a:xfrm>
            <a:off x="759141" y="1664804"/>
            <a:ext cx="8377812" cy="2586713"/>
            <a:chOff x="704528" y="1448780"/>
            <a:chExt cx="7920880" cy="100811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2ED359D-37E1-46FE-80A5-A29E396A099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002F3BA-7E9C-4B42-B369-B94AAE72371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f():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global s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s ="I love London!"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print(s)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 ="I love Paris!"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f()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print(s)</a:t>
              </a: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A97292CD-8A31-4028-8A06-8F8A82E05D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1149" y="1017999"/>
            <a:ext cx="647208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</a:t>
            </a:r>
            <a:r>
              <a:rPr lang="ko-KR" altLang="en-US" b="1">
                <a:latin typeface="+mj-ea"/>
                <a:ea typeface="+mj-ea"/>
              </a:rPr>
              <a:t>함수 내에서 전역변수 사용 시 </a:t>
            </a:r>
            <a:r>
              <a:rPr lang="en-US" altLang="ko-KR" b="1">
                <a:latin typeface="+mj-ea"/>
                <a:ea typeface="+mj-ea"/>
              </a:rPr>
              <a:t>global </a:t>
            </a:r>
            <a:r>
              <a:rPr lang="ko-KR" altLang="en-US" b="1">
                <a:latin typeface="+mj-ea"/>
                <a:ea typeface="+mj-ea"/>
              </a:rPr>
              <a:t>키워드 사용</a:t>
            </a:r>
            <a:endParaRPr lang="en-US" altLang="ko-KR" b="1">
              <a:latin typeface="+mj-ea"/>
              <a:ea typeface="+mj-ea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A9BE887-25AD-4455-A8E7-857B85D29427}"/>
              </a:ext>
            </a:extLst>
          </p:cNvPr>
          <p:cNvSpPr/>
          <p:nvPr/>
        </p:nvSpPr>
        <p:spPr>
          <a:xfrm>
            <a:off x="1820652" y="4566678"/>
            <a:ext cx="2268252" cy="1034389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C90EE64-C2C0-4A20-AA70-4D31BD2EC157}"/>
              </a:ext>
            </a:extLst>
          </p:cNvPr>
          <p:cNvSpPr/>
          <p:nvPr/>
        </p:nvSpPr>
        <p:spPr>
          <a:xfrm>
            <a:off x="1337982" y="4401109"/>
            <a:ext cx="2930942" cy="2234348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FCBAFF0-8962-48F9-ACA9-BF0AEDB0F65B}"/>
              </a:ext>
            </a:extLst>
          </p:cNvPr>
          <p:cNvSpPr txBox="1"/>
          <p:nvPr/>
        </p:nvSpPr>
        <p:spPr>
          <a:xfrm>
            <a:off x="1386454" y="4952995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f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D1DCBC7-AAED-4571-BA62-76703428FD71}"/>
              </a:ext>
            </a:extLst>
          </p:cNvPr>
          <p:cNvSpPr txBox="1"/>
          <p:nvPr/>
        </p:nvSpPr>
        <p:spPr>
          <a:xfrm>
            <a:off x="641149" y="5929749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main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AC7B95FD-3F9A-4AD6-8768-C53726541645}"/>
              </a:ext>
            </a:extLst>
          </p:cNvPr>
          <p:cNvSpPr/>
          <p:nvPr/>
        </p:nvSpPr>
        <p:spPr>
          <a:xfrm>
            <a:off x="2468724" y="5898391"/>
            <a:ext cx="1080120" cy="432048"/>
          </a:xfrm>
          <a:prstGeom prst="round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s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F667F665-5439-4FCB-9CAD-4E13F84170B9}"/>
              </a:ext>
            </a:extLst>
          </p:cNvPr>
          <p:cNvCxnSpPr>
            <a:cxnSpLocks/>
            <a:stCxn id="15" idx="3"/>
            <a:endCxn id="18" idx="1"/>
          </p:cNvCxnSpPr>
          <p:nvPr/>
        </p:nvCxnSpPr>
        <p:spPr>
          <a:xfrm flipV="1">
            <a:off x="3548844" y="5989930"/>
            <a:ext cx="1620180" cy="1244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C0390673-EDD8-4C8D-B28C-1893C0DCCA2A}"/>
              </a:ext>
            </a:extLst>
          </p:cNvPr>
          <p:cNvCxnSpPr>
            <a:cxnSpLocks/>
            <a:stCxn id="15" idx="3"/>
            <a:endCxn id="19" idx="1"/>
          </p:cNvCxnSpPr>
          <p:nvPr/>
        </p:nvCxnSpPr>
        <p:spPr>
          <a:xfrm flipV="1">
            <a:off x="3548844" y="4964893"/>
            <a:ext cx="1620180" cy="11495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7EC63D4-3ABB-41DD-9A0D-C62FF3367240}"/>
              </a:ext>
            </a:extLst>
          </p:cNvPr>
          <p:cNvSpPr txBox="1"/>
          <p:nvPr/>
        </p:nvSpPr>
        <p:spPr>
          <a:xfrm>
            <a:off x="5169024" y="5805264"/>
            <a:ext cx="2084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"I love Paris!"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A724D2D-AD6E-406F-8C8C-0B1138ABBFD4}"/>
              </a:ext>
            </a:extLst>
          </p:cNvPr>
          <p:cNvSpPr txBox="1"/>
          <p:nvPr/>
        </p:nvSpPr>
        <p:spPr>
          <a:xfrm>
            <a:off x="5169024" y="4780227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"I love London!"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02730D50-14BC-41CF-AE14-BF1BA03AA937}"/>
              </a:ext>
            </a:extLst>
          </p:cNvPr>
          <p:cNvCxnSpPr>
            <a:cxnSpLocks/>
          </p:cNvCxnSpPr>
          <p:nvPr/>
        </p:nvCxnSpPr>
        <p:spPr>
          <a:xfrm flipH="1">
            <a:off x="4546263" y="5898391"/>
            <a:ext cx="108012" cy="23845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5499853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 sz="2400" b="1">
                <a:latin typeface="+mj-ea"/>
                <a:ea typeface="+mj-ea"/>
              </a:rPr>
              <a:t>변수의 범위 </a:t>
            </a:r>
            <a:r>
              <a:rPr lang="en-US" altLang="ko-KR" sz="2400" b="1">
                <a:latin typeface="+mj-ea"/>
                <a:ea typeface="+mj-ea"/>
              </a:rPr>
              <a:t>(Scoping Rule)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8-1 </a:t>
            </a:r>
            <a:r>
              <a:rPr lang="ko-KR" altLang="en-US">
                <a:latin typeface="+mj-ea"/>
                <a:ea typeface="+mj-ea"/>
              </a:rPr>
              <a:t>함수 기본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41AFE80-7FE1-4C5A-B47D-BE2FDAF7714A}"/>
              </a:ext>
            </a:extLst>
          </p:cNvPr>
          <p:cNvGrpSpPr/>
          <p:nvPr/>
        </p:nvGrpSpPr>
        <p:grpSpPr>
          <a:xfrm>
            <a:off x="759141" y="1664804"/>
            <a:ext cx="8377812" cy="2586713"/>
            <a:chOff x="704528" y="1448780"/>
            <a:chExt cx="7920880" cy="100811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2ED359D-37E1-46FE-80A5-A29E396A099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002F3BA-7E9C-4B42-B369-B94AAE72371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foo():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print(a)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a=10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foo()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print(a)</a:t>
              </a: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A97292CD-8A31-4028-8A06-8F8A82E05D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1149" y="1017999"/>
            <a:ext cx="701215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</a:t>
            </a:r>
            <a:r>
              <a:rPr lang="ko-KR" altLang="en-US" b="1">
                <a:latin typeface="+mj-ea"/>
                <a:ea typeface="+mj-ea"/>
              </a:rPr>
              <a:t>함수 내에서 전역변수 읽기만할 경우는 </a:t>
            </a:r>
            <a:r>
              <a:rPr lang="en-US" altLang="ko-KR" b="1">
                <a:latin typeface="+mj-ea"/>
                <a:ea typeface="+mj-ea"/>
              </a:rPr>
              <a:t>global </a:t>
            </a:r>
            <a:r>
              <a:rPr lang="ko-KR" altLang="en-US" b="1">
                <a:latin typeface="+mj-ea"/>
                <a:ea typeface="+mj-ea"/>
              </a:rPr>
              <a:t>키워드 없어도 됨</a:t>
            </a:r>
            <a:endParaRPr lang="en-US" altLang="ko-KR" b="1">
              <a:latin typeface="+mj-ea"/>
              <a:ea typeface="+mj-ea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A9BE887-25AD-4455-A8E7-857B85D29427}"/>
              </a:ext>
            </a:extLst>
          </p:cNvPr>
          <p:cNvSpPr/>
          <p:nvPr/>
        </p:nvSpPr>
        <p:spPr>
          <a:xfrm>
            <a:off x="2476474" y="4566678"/>
            <a:ext cx="2137872" cy="1034389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C90EE64-C2C0-4A20-AA70-4D31BD2EC157}"/>
              </a:ext>
            </a:extLst>
          </p:cNvPr>
          <p:cNvSpPr/>
          <p:nvPr/>
        </p:nvSpPr>
        <p:spPr>
          <a:xfrm>
            <a:off x="1863424" y="4401109"/>
            <a:ext cx="2930942" cy="2234348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FCBAFF0-8962-48F9-ACA9-BF0AEDB0F65B}"/>
              </a:ext>
            </a:extLst>
          </p:cNvPr>
          <p:cNvSpPr txBox="1"/>
          <p:nvPr/>
        </p:nvSpPr>
        <p:spPr>
          <a:xfrm>
            <a:off x="1911896" y="4952995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foo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D1DCBC7-AAED-4571-BA62-76703428FD71}"/>
              </a:ext>
            </a:extLst>
          </p:cNvPr>
          <p:cNvSpPr txBox="1"/>
          <p:nvPr/>
        </p:nvSpPr>
        <p:spPr>
          <a:xfrm>
            <a:off x="1166591" y="5929749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main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AC7B95FD-3F9A-4AD6-8768-C53726541645}"/>
              </a:ext>
            </a:extLst>
          </p:cNvPr>
          <p:cNvSpPr/>
          <p:nvPr/>
        </p:nvSpPr>
        <p:spPr>
          <a:xfrm>
            <a:off x="2994166" y="5898391"/>
            <a:ext cx="1080120" cy="432048"/>
          </a:xfrm>
          <a:prstGeom prst="round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a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F667F665-5439-4FCB-9CAD-4E13F84170B9}"/>
              </a:ext>
            </a:extLst>
          </p:cNvPr>
          <p:cNvCxnSpPr>
            <a:cxnSpLocks/>
            <a:stCxn id="15" idx="3"/>
          </p:cNvCxnSpPr>
          <p:nvPr/>
        </p:nvCxnSpPr>
        <p:spPr>
          <a:xfrm flipV="1">
            <a:off x="4074286" y="5989930"/>
            <a:ext cx="1620180" cy="1244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8FC1A0B6-7551-44C7-B652-9ADF84F9243D}"/>
              </a:ext>
            </a:extLst>
          </p:cNvPr>
          <p:cNvSpPr/>
          <p:nvPr/>
        </p:nvSpPr>
        <p:spPr>
          <a:xfrm>
            <a:off x="5694466" y="5805264"/>
            <a:ext cx="590682" cy="36933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6191206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함수 인자 처리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8-2 </a:t>
            </a:r>
            <a:r>
              <a:rPr lang="ko-KR" altLang="en-US">
                <a:latin typeface="+mj-ea"/>
                <a:ea typeface="+mj-ea"/>
              </a:rPr>
              <a:t>함수 인자 처리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 b="1">
                <a:latin typeface="+mj-ea"/>
                <a:ea typeface="+mj-ea"/>
              </a:rPr>
              <a:t>Keyword arguments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41AFE80-7FE1-4C5A-B47D-BE2FDAF7714A}"/>
              </a:ext>
            </a:extLst>
          </p:cNvPr>
          <p:cNvGrpSpPr/>
          <p:nvPr/>
        </p:nvGrpSpPr>
        <p:grpSpPr>
          <a:xfrm>
            <a:off x="560512" y="1700808"/>
            <a:ext cx="8712968" cy="1728192"/>
            <a:chOff x="704528" y="1448780"/>
            <a:chExt cx="7920880" cy="100811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2ED359D-37E1-46FE-80A5-A29E396A099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002F3BA-7E9C-4B42-B369-B94AAE72371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print_somthing(my_name,your_name):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print("Hello {0}, My name is {1}".format(your_name,my_name))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print_somthing("Hong","group")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print_somthing(your_name="group",my_name="Hong")</a:t>
              </a: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4F0574FD-C939-46D7-9B96-4AE986E004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2136" y="1264679"/>
            <a:ext cx="916395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</a:t>
            </a:r>
            <a:r>
              <a:rPr lang="ko-KR" altLang="en-US" b="1">
                <a:latin typeface="+mj-ea"/>
                <a:ea typeface="+mj-ea"/>
              </a:rPr>
              <a:t>함수에 입력되는 </a:t>
            </a:r>
            <a:r>
              <a:rPr lang="en-US" altLang="ko-KR" b="1">
                <a:latin typeface="+mj-ea"/>
                <a:ea typeface="+mj-ea"/>
              </a:rPr>
              <a:t>parameter</a:t>
            </a:r>
            <a:r>
              <a:rPr lang="ko-KR" altLang="en-US" b="1">
                <a:latin typeface="+mj-ea"/>
                <a:ea typeface="+mj-ea"/>
              </a:rPr>
              <a:t>의 변수명을 사용</a:t>
            </a:r>
            <a:r>
              <a:rPr lang="en-US" altLang="ko-KR" b="1">
                <a:latin typeface="+mj-ea"/>
                <a:ea typeface="+mj-ea"/>
              </a:rPr>
              <a:t>, arguments</a:t>
            </a:r>
            <a:r>
              <a:rPr lang="ko-KR" altLang="en-US" b="1">
                <a:latin typeface="+mj-ea"/>
                <a:ea typeface="+mj-ea"/>
              </a:rPr>
              <a:t>를 넘김</a:t>
            </a:r>
            <a:endParaRPr lang="en-US" altLang="ko-KR" b="1">
              <a:latin typeface="+mj-ea"/>
              <a:ea typeface="+mj-ea"/>
            </a:endParaRPr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39A3AF94-7B71-4265-8708-351B1ECD02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6166" y="3505089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 b="1">
                <a:latin typeface="+mj-ea"/>
                <a:ea typeface="+mj-ea"/>
              </a:rPr>
              <a:t>Default arguments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4EF1905A-57B0-456F-86AF-638434B50FD6}"/>
              </a:ext>
            </a:extLst>
          </p:cNvPr>
          <p:cNvGrpSpPr/>
          <p:nvPr/>
        </p:nvGrpSpPr>
        <p:grpSpPr>
          <a:xfrm>
            <a:off x="573358" y="4473116"/>
            <a:ext cx="8712968" cy="1728192"/>
            <a:chOff x="704528" y="1448780"/>
            <a:chExt cx="7920880" cy="1008112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8CD19FE8-5B24-4D3B-8E13-B71E9924B4D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1EE4B14F-15BC-4921-A528-D7F7ECA08BD2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print_somthing(my_name,your_name="none name"):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print("Hello {0}, My name is {1}".format(your_name,my_name))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print_somthing("Hong","group")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print_somthing(your_name="group",my_name="Hong")</a:t>
              </a:r>
            </a:p>
          </p:txBody>
        </p:sp>
      </p:grpSp>
      <p:sp>
        <p:nvSpPr>
          <p:cNvPr id="14" name="Rectangle 8">
            <a:extLst>
              <a:ext uri="{FF2B5EF4-FFF2-40B4-BE49-F238E27FC236}">
                <a16:creationId xmlns:a16="http://schemas.microsoft.com/office/drawing/2014/main" id="{328F2B1C-4134-4CFE-A7F4-DBEFCFCA20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4983" y="4005064"/>
            <a:ext cx="717030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parameter</a:t>
            </a:r>
            <a:r>
              <a:rPr lang="ko-KR" altLang="en-US" b="1">
                <a:latin typeface="+mj-ea"/>
                <a:ea typeface="+mj-ea"/>
              </a:rPr>
              <a:t>의 기본값을 사용</a:t>
            </a:r>
            <a:r>
              <a:rPr lang="en-US" altLang="ko-KR" b="1">
                <a:latin typeface="+mj-ea"/>
                <a:ea typeface="+mj-ea"/>
              </a:rPr>
              <a:t>, </a:t>
            </a:r>
            <a:r>
              <a:rPr lang="ko-KR" altLang="en-US" b="1">
                <a:latin typeface="+mj-ea"/>
                <a:ea typeface="+mj-ea"/>
              </a:rPr>
              <a:t>입력하지 않을 경우 기본값 출력</a:t>
            </a:r>
            <a:endParaRPr lang="en-US" altLang="ko-KR" b="1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862505865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함수 인자 처리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8-2 </a:t>
            </a:r>
            <a:r>
              <a:rPr lang="ko-KR" altLang="en-US">
                <a:latin typeface="+mj-ea"/>
                <a:ea typeface="+mj-ea"/>
              </a:rPr>
              <a:t>함수 인자 처리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가변인자</a:t>
            </a:r>
            <a:r>
              <a:rPr lang="en-US" altLang="ko-KR" sz="2000" b="1">
                <a:latin typeface="+mj-ea"/>
                <a:ea typeface="+mj-ea"/>
              </a:rPr>
              <a:t>(Variable-length)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F0574FD-C939-46D7-9B96-4AE986E004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2136" y="1264679"/>
            <a:ext cx="9163955" cy="2862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</a:t>
            </a:r>
            <a:r>
              <a:rPr lang="ko-KR" altLang="en-US" b="1">
                <a:latin typeface="+mj-ea"/>
                <a:ea typeface="+mj-ea"/>
              </a:rPr>
              <a:t>개수가 정해지지 않은 변수를 함수의 </a:t>
            </a:r>
            <a:r>
              <a:rPr lang="en-US" altLang="ko-KR" b="1">
                <a:latin typeface="+mj-ea"/>
                <a:ea typeface="+mj-ea"/>
              </a:rPr>
              <a:t>parameter</a:t>
            </a:r>
            <a:r>
              <a:rPr lang="ko-KR" altLang="en-US" b="1">
                <a:latin typeface="+mj-ea"/>
                <a:ea typeface="+mj-ea"/>
              </a:rPr>
              <a:t>로 사용하는 법</a:t>
            </a: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Keyword arguments</a:t>
            </a:r>
            <a:r>
              <a:rPr lang="ko-KR" altLang="en-US" b="1">
                <a:latin typeface="+mj-ea"/>
                <a:ea typeface="+mj-ea"/>
              </a:rPr>
              <a:t>와 함께</a:t>
            </a:r>
            <a:r>
              <a:rPr lang="en-US" altLang="ko-KR" b="1">
                <a:latin typeface="+mj-ea"/>
                <a:ea typeface="+mj-ea"/>
              </a:rPr>
              <a:t>, argument </a:t>
            </a:r>
            <a:r>
              <a:rPr lang="ko-KR" altLang="en-US" b="1">
                <a:latin typeface="+mj-ea"/>
                <a:ea typeface="+mj-ea"/>
              </a:rPr>
              <a:t>추가가 가능</a:t>
            </a: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Asterisk(*) </a:t>
            </a:r>
            <a:r>
              <a:rPr lang="ko-KR" altLang="en-US" b="1">
                <a:latin typeface="+mj-ea"/>
                <a:ea typeface="+mj-ea"/>
              </a:rPr>
              <a:t>기호를 사용하여 함수의 </a:t>
            </a:r>
            <a:r>
              <a:rPr lang="en-US" altLang="ko-KR" b="1">
                <a:latin typeface="+mj-ea"/>
                <a:ea typeface="+mj-ea"/>
              </a:rPr>
              <a:t>parameter</a:t>
            </a:r>
            <a:r>
              <a:rPr lang="ko-KR" altLang="en-US" b="1">
                <a:latin typeface="+mj-ea"/>
                <a:ea typeface="+mj-ea"/>
              </a:rPr>
              <a:t>를 표시함</a:t>
            </a: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</a:t>
            </a:r>
            <a:r>
              <a:rPr lang="ko-KR" altLang="en-US" b="1">
                <a:latin typeface="+mj-ea"/>
                <a:ea typeface="+mj-ea"/>
              </a:rPr>
              <a:t>입력된 값은 </a:t>
            </a:r>
            <a:r>
              <a:rPr lang="en-US" altLang="ko-KR" b="1">
                <a:latin typeface="+mj-ea"/>
                <a:ea typeface="+mj-ea"/>
              </a:rPr>
              <a:t>tupletype</a:t>
            </a:r>
            <a:r>
              <a:rPr lang="ko-KR" altLang="en-US" b="1">
                <a:latin typeface="+mj-ea"/>
                <a:ea typeface="+mj-ea"/>
              </a:rPr>
              <a:t>으로 사용할 수 있음</a:t>
            </a: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</a:t>
            </a:r>
            <a:r>
              <a:rPr lang="ko-KR" altLang="en-US" b="1">
                <a:latin typeface="+mj-ea"/>
                <a:ea typeface="+mj-ea"/>
              </a:rPr>
              <a:t>가변인자는 오직 한개만 맨 마지막 </a:t>
            </a:r>
            <a:r>
              <a:rPr lang="en-US" altLang="ko-KR" b="1">
                <a:latin typeface="+mj-ea"/>
                <a:ea typeface="+mj-ea"/>
              </a:rPr>
              <a:t>parameter </a:t>
            </a:r>
            <a:r>
              <a:rPr lang="ko-KR" altLang="en-US" b="1">
                <a:latin typeface="+mj-ea"/>
                <a:ea typeface="+mj-ea"/>
              </a:rPr>
              <a:t>위치에 사용 가능</a:t>
            </a:r>
            <a:endParaRPr lang="en-US" altLang="ko-KR" b="1">
              <a:latin typeface="+mj-ea"/>
              <a:ea typeface="+mj-ea"/>
            </a:endParaRP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</a:t>
            </a:r>
            <a:r>
              <a:rPr lang="ko-KR" altLang="en-US" b="1">
                <a:latin typeface="+mj-ea"/>
                <a:ea typeface="+mj-ea"/>
              </a:rPr>
              <a:t>가변인자는 일반적으로 *</a:t>
            </a:r>
            <a:r>
              <a:rPr lang="en-US" altLang="ko-KR" b="1">
                <a:latin typeface="+mj-ea"/>
                <a:ea typeface="+mj-ea"/>
              </a:rPr>
              <a:t>args</a:t>
            </a:r>
            <a:r>
              <a:rPr lang="ko-KR" altLang="en-US" b="1">
                <a:latin typeface="+mj-ea"/>
                <a:ea typeface="+mj-ea"/>
              </a:rPr>
              <a:t>를 변수명으로 사용</a:t>
            </a: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</a:t>
            </a:r>
            <a:r>
              <a:rPr lang="ko-KR" altLang="en-US" b="1">
                <a:latin typeface="+mj-ea"/>
                <a:ea typeface="+mj-ea"/>
              </a:rPr>
              <a:t>기존 </a:t>
            </a:r>
            <a:r>
              <a:rPr lang="en-US" altLang="ko-KR" b="1">
                <a:latin typeface="+mj-ea"/>
                <a:ea typeface="+mj-ea"/>
              </a:rPr>
              <a:t>parameter </a:t>
            </a:r>
            <a:r>
              <a:rPr lang="ko-KR" altLang="en-US" b="1">
                <a:latin typeface="+mj-ea"/>
                <a:ea typeface="+mj-ea"/>
              </a:rPr>
              <a:t>이후에 나오는 값을 </a:t>
            </a:r>
            <a:r>
              <a:rPr lang="en-US" altLang="ko-KR" b="1">
                <a:latin typeface="+mj-ea"/>
                <a:ea typeface="+mj-ea"/>
              </a:rPr>
              <a:t>tuple</a:t>
            </a:r>
            <a:r>
              <a:rPr lang="ko-KR" altLang="en-US" b="1">
                <a:latin typeface="+mj-ea"/>
                <a:ea typeface="+mj-ea"/>
              </a:rPr>
              <a:t>로 저장함</a:t>
            </a:r>
            <a:endParaRPr lang="en-US" altLang="ko-KR" b="1">
              <a:latin typeface="+mj-ea"/>
              <a:ea typeface="+mj-ea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86D5BA5A-334E-45A2-88CF-96BC46842BDC}"/>
              </a:ext>
            </a:extLst>
          </p:cNvPr>
          <p:cNvGrpSpPr/>
          <p:nvPr/>
        </p:nvGrpSpPr>
        <p:grpSpPr>
          <a:xfrm>
            <a:off x="652567" y="4473116"/>
            <a:ext cx="8620913" cy="1872208"/>
            <a:chOff x="704528" y="1448780"/>
            <a:chExt cx="7920880" cy="1008112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D721C299-B9DC-4552-9065-8743DD35B97D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F922C7E1-E1C9-4246-B73E-7B64DCEC7029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asterisk_test(a, b, *args):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print(args)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return a + b + sum(args)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ret = asterisk_test(1,2,3,4,5)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print(ret)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12081868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함수 인자 처리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8-2 </a:t>
            </a:r>
            <a:r>
              <a:rPr lang="ko-KR" altLang="en-US">
                <a:latin typeface="+mj-ea"/>
                <a:ea typeface="+mj-ea"/>
              </a:rPr>
              <a:t>함수 인자 처리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키워드 가변인자</a:t>
            </a:r>
            <a:r>
              <a:rPr lang="en-US" altLang="ko-KR" sz="2000" b="1">
                <a:latin typeface="+mj-ea"/>
                <a:ea typeface="+mj-ea"/>
              </a:rPr>
              <a:t>(Keyword variable-length 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F0574FD-C939-46D7-9B96-4AE986E004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2136" y="1264679"/>
            <a:ext cx="9163955" cy="16158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Parameter </a:t>
            </a:r>
            <a:r>
              <a:rPr lang="ko-KR" altLang="en-US" b="1">
                <a:latin typeface="+mj-ea"/>
                <a:ea typeface="+mj-ea"/>
              </a:rPr>
              <a:t>이름을 따로 지정하지 않고 입력하는 방법</a:t>
            </a: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Asterisk(*) </a:t>
            </a:r>
            <a:r>
              <a:rPr lang="ko-KR" altLang="en-US" b="1">
                <a:latin typeface="+mj-ea"/>
                <a:ea typeface="+mj-ea"/>
              </a:rPr>
              <a:t>두개를 사용하여 함수의 </a:t>
            </a:r>
            <a:r>
              <a:rPr lang="en-US" altLang="ko-KR" b="1">
                <a:latin typeface="+mj-ea"/>
                <a:ea typeface="+mj-ea"/>
              </a:rPr>
              <a:t>parameter</a:t>
            </a:r>
            <a:r>
              <a:rPr lang="ko-KR" altLang="en-US" b="1">
                <a:latin typeface="+mj-ea"/>
                <a:ea typeface="+mj-ea"/>
              </a:rPr>
              <a:t>를 표시함</a:t>
            </a: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</a:t>
            </a:r>
            <a:r>
              <a:rPr lang="ko-KR" altLang="en-US" b="1">
                <a:latin typeface="+mj-ea"/>
                <a:ea typeface="+mj-ea"/>
              </a:rPr>
              <a:t>입력된 값은 </a:t>
            </a:r>
            <a:r>
              <a:rPr lang="en-US" altLang="ko-KR" b="1">
                <a:latin typeface="+mj-ea"/>
                <a:ea typeface="+mj-ea"/>
              </a:rPr>
              <a:t>dicttype</a:t>
            </a:r>
            <a:r>
              <a:rPr lang="ko-KR" altLang="en-US" b="1">
                <a:latin typeface="+mj-ea"/>
                <a:ea typeface="+mj-ea"/>
              </a:rPr>
              <a:t>으로 사용할 수 있음</a:t>
            </a: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</a:t>
            </a:r>
            <a:r>
              <a:rPr lang="ko-KR" altLang="en-US" b="1">
                <a:latin typeface="+mj-ea"/>
                <a:ea typeface="+mj-ea"/>
              </a:rPr>
              <a:t>가변인자는 오직 한개만 기존 가변인자 다음에 사용</a:t>
            </a:r>
            <a:endParaRPr lang="en-US" altLang="ko-KR" b="1">
              <a:latin typeface="+mj-ea"/>
              <a:ea typeface="+mj-ea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86D5BA5A-334E-45A2-88CF-96BC46842BDC}"/>
              </a:ext>
            </a:extLst>
          </p:cNvPr>
          <p:cNvGrpSpPr/>
          <p:nvPr/>
        </p:nvGrpSpPr>
        <p:grpSpPr>
          <a:xfrm>
            <a:off x="652567" y="3248980"/>
            <a:ext cx="8620913" cy="2494838"/>
            <a:chOff x="704528" y="1448780"/>
            <a:chExt cx="7920880" cy="1008112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D721C299-B9DC-4552-9065-8743DD35B97D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F922C7E1-E1C9-4246-B73E-7B64DCEC7029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cheeseshop(kind, *arguments, **keywords):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print("-- Do you have any", kind, "?")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print("-- I'm sorry, we're all out of", kind)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for arg in arguments: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print(arg)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print("-" * 40)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for kw in keywords: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print(kw, ":", keywords[kw])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49771067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함수 인자 처리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8-2 </a:t>
            </a:r>
            <a:r>
              <a:rPr lang="ko-KR" altLang="en-US">
                <a:latin typeface="+mj-ea"/>
                <a:ea typeface="+mj-ea"/>
              </a:rPr>
              <a:t>함수 인자 처리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키워드가변인자</a:t>
            </a:r>
            <a:r>
              <a:rPr lang="en-US" altLang="ko-KR" sz="2000" b="1">
                <a:latin typeface="+mj-ea"/>
                <a:ea typeface="+mj-ea"/>
              </a:rPr>
              <a:t>(Keyword variable-length )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86D5BA5A-334E-45A2-88CF-96BC46842BDC}"/>
              </a:ext>
            </a:extLst>
          </p:cNvPr>
          <p:cNvGrpSpPr/>
          <p:nvPr/>
        </p:nvGrpSpPr>
        <p:grpSpPr>
          <a:xfrm>
            <a:off x="636092" y="1304764"/>
            <a:ext cx="8620913" cy="2494838"/>
            <a:chOff x="704528" y="1448780"/>
            <a:chExt cx="7920880" cy="1008112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D721C299-B9DC-4552-9065-8743DD35B97D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F922C7E1-E1C9-4246-B73E-7B64DCEC7029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cheeseshop(kind, *arguments, **keywords):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print("-- Do you have any", kind, "?")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print("-- I'm sorry, we're all out of", kind)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for arg in arguments: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print(arg)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print("-" * 40)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for kw in keywords: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print(kw, ":", keywords[kw])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005EA6B-4BF2-4074-B43B-C17D7980ACFC}"/>
              </a:ext>
            </a:extLst>
          </p:cNvPr>
          <p:cNvGrpSpPr/>
          <p:nvPr/>
        </p:nvGrpSpPr>
        <p:grpSpPr>
          <a:xfrm>
            <a:off x="636092" y="3933056"/>
            <a:ext cx="8620913" cy="1692188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601B8424-FFBD-48CF-A73B-526F230987A3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FD1A5C9C-166F-4F6A-AA1F-0AC5E556A774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cheeseshop("Limburger", "It's very runny, sir.",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   "It's really very, VERY runny, sir.",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   shopkeeper="Michael Palin",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   client="John Cleese",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   sketch="Cheese Shop Sketch")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80414238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함수에서 재귀호출 사용하기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8-3 </a:t>
            </a:r>
            <a:r>
              <a:rPr lang="ko-KR" altLang="en-US">
                <a:latin typeface="+mj-ea"/>
                <a:ea typeface="+mj-ea"/>
              </a:rPr>
              <a:t>재귀 호출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재귀호출 사용하기</a:t>
            </a:r>
            <a:endParaRPr lang="en-US" altLang="ko-KR" sz="2000" b="1">
              <a:latin typeface="+mj-ea"/>
              <a:ea typeface="+mj-ea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9CB5988-0AE4-4C4B-AEE2-301D01E9A801}"/>
              </a:ext>
            </a:extLst>
          </p:cNvPr>
          <p:cNvGrpSpPr/>
          <p:nvPr/>
        </p:nvGrpSpPr>
        <p:grpSpPr>
          <a:xfrm>
            <a:off x="560512" y="1340768"/>
            <a:ext cx="8620913" cy="1548172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0CEBFFB-8FC1-41CA-9E7A-0D59D00BF11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EEEB638-8882-4ED1-BE26-753D83CCCC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hello():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print('Hello world!')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hello()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hello()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9A42DD7-1359-4A65-A68E-C76B9BF9A237}"/>
              </a:ext>
            </a:extLst>
          </p:cNvPr>
          <p:cNvSpPr txBox="1"/>
          <p:nvPr/>
        </p:nvSpPr>
        <p:spPr>
          <a:xfrm>
            <a:off x="638884" y="3375865"/>
            <a:ext cx="335059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def hello():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print('Hello world!')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hello()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86D7747-3BDF-4E0D-A0C9-662770A6BFF8}"/>
              </a:ext>
            </a:extLst>
          </p:cNvPr>
          <p:cNvSpPr txBox="1"/>
          <p:nvPr/>
        </p:nvSpPr>
        <p:spPr>
          <a:xfrm>
            <a:off x="2036676" y="4416788"/>
            <a:ext cx="12516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hello()</a:t>
            </a:r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70C904C-2BEE-4683-95D4-7332E5DF4FAF}"/>
              </a:ext>
            </a:extLst>
          </p:cNvPr>
          <p:cNvSpPr txBox="1"/>
          <p:nvPr/>
        </p:nvSpPr>
        <p:spPr>
          <a:xfrm>
            <a:off x="2902217" y="4786120"/>
            <a:ext cx="12516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hello()</a:t>
            </a:r>
            <a:endParaRPr lang="ko-KR" altLang="en-US"/>
          </a:p>
        </p:txBody>
      </p:sp>
      <p:cxnSp>
        <p:nvCxnSpPr>
          <p:cNvPr id="7" name="연결선: 꺾임 6">
            <a:extLst>
              <a:ext uri="{FF2B5EF4-FFF2-40B4-BE49-F238E27FC236}">
                <a16:creationId xmlns:a16="http://schemas.microsoft.com/office/drawing/2014/main" id="{C858E58B-8F66-4B22-A0B3-BCBDFCFFDC6F}"/>
              </a:ext>
            </a:extLst>
          </p:cNvPr>
          <p:cNvCxnSpPr>
            <a:cxnSpLocks/>
            <a:stCxn id="8" idx="4"/>
            <a:endCxn id="14" idx="1"/>
          </p:cNvCxnSpPr>
          <p:nvPr/>
        </p:nvCxnSpPr>
        <p:spPr>
          <a:xfrm rot="16200000" flipH="1">
            <a:off x="1635044" y="4199821"/>
            <a:ext cx="302259" cy="501006"/>
          </a:xfrm>
          <a:prstGeom prst="bent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타원 7">
            <a:extLst>
              <a:ext uri="{FF2B5EF4-FFF2-40B4-BE49-F238E27FC236}">
                <a16:creationId xmlns:a16="http://schemas.microsoft.com/office/drawing/2014/main" id="{19B51E24-0256-479F-B4BE-55C98E0473CD}"/>
              </a:ext>
            </a:extLst>
          </p:cNvPr>
          <p:cNvSpPr/>
          <p:nvPr/>
        </p:nvSpPr>
        <p:spPr>
          <a:xfrm>
            <a:off x="1496616" y="4221088"/>
            <a:ext cx="78107" cy="7810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51EFED52-6117-44BB-906B-4E003EE609B3}"/>
              </a:ext>
            </a:extLst>
          </p:cNvPr>
          <p:cNvCxnSpPr>
            <a:cxnSpLocks/>
            <a:stCxn id="14" idx="2"/>
            <a:endCxn id="18" idx="1"/>
          </p:cNvCxnSpPr>
          <p:nvPr/>
        </p:nvCxnSpPr>
        <p:spPr>
          <a:xfrm rot="16200000" flipH="1">
            <a:off x="2690025" y="4758594"/>
            <a:ext cx="184666" cy="239718"/>
          </a:xfrm>
          <a:prstGeom prst="bent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E3C0D16C-8F3D-4282-BC4E-844431339579}"/>
              </a:ext>
            </a:extLst>
          </p:cNvPr>
          <p:cNvSpPr txBox="1"/>
          <p:nvPr/>
        </p:nvSpPr>
        <p:spPr>
          <a:xfrm>
            <a:off x="3732659" y="5149131"/>
            <a:ext cx="12516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hello()</a:t>
            </a:r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B3F9C9E-7ACD-4C84-A9CC-8E77DC329BA7}"/>
              </a:ext>
            </a:extLst>
          </p:cNvPr>
          <p:cNvSpPr txBox="1"/>
          <p:nvPr/>
        </p:nvSpPr>
        <p:spPr>
          <a:xfrm>
            <a:off x="4563101" y="5512142"/>
            <a:ext cx="12516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hello()</a:t>
            </a:r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3246F5C-6D74-4DA5-9372-7C2921165FBF}"/>
              </a:ext>
            </a:extLst>
          </p:cNvPr>
          <p:cNvSpPr txBox="1"/>
          <p:nvPr/>
        </p:nvSpPr>
        <p:spPr>
          <a:xfrm>
            <a:off x="5393543" y="5875153"/>
            <a:ext cx="12516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hello()</a:t>
            </a:r>
            <a:endParaRPr lang="ko-KR" altLang="en-US"/>
          </a:p>
        </p:txBody>
      </p: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379B62BC-EA9D-4782-8325-5F953DB3CA2F}"/>
              </a:ext>
            </a:extLst>
          </p:cNvPr>
          <p:cNvCxnSpPr>
            <a:cxnSpLocks/>
            <a:stCxn id="18" idx="2"/>
            <a:endCxn id="28" idx="1"/>
          </p:cNvCxnSpPr>
          <p:nvPr/>
        </p:nvCxnSpPr>
        <p:spPr>
          <a:xfrm rot="16200000" flipH="1">
            <a:off x="3541177" y="5142314"/>
            <a:ext cx="178345" cy="204619"/>
          </a:xfrm>
          <a:prstGeom prst="bent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4F6C8A27-096A-4FFE-A3C0-1E4154D2B445}"/>
              </a:ext>
            </a:extLst>
          </p:cNvPr>
          <p:cNvCxnSpPr>
            <a:cxnSpLocks/>
            <a:stCxn id="28" idx="2"/>
            <a:endCxn id="29" idx="1"/>
          </p:cNvCxnSpPr>
          <p:nvPr/>
        </p:nvCxnSpPr>
        <p:spPr>
          <a:xfrm rot="16200000" flipH="1">
            <a:off x="4371619" y="5505325"/>
            <a:ext cx="178345" cy="204619"/>
          </a:xfrm>
          <a:prstGeom prst="bent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연결선: 꺾임 36">
            <a:extLst>
              <a:ext uri="{FF2B5EF4-FFF2-40B4-BE49-F238E27FC236}">
                <a16:creationId xmlns:a16="http://schemas.microsoft.com/office/drawing/2014/main" id="{BF1916D6-41A3-48A0-9156-EF7C4B35301E}"/>
              </a:ext>
            </a:extLst>
          </p:cNvPr>
          <p:cNvCxnSpPr>
            <a:cxnSpLocks/>
            <a:stCxn id="29" idx="2"/>
            <a:endCxn id="30" idx="1"/>
          </p:cNvCxnSpPr>
          <p:nvPr/>
        </p:nvCxnSpPr>
        <p:spPr>
          <a:xfrm rot="16200000" flipH="1">
            <a:off x="5202061" y="5868336"/>
            <a:ext cx="178345" cy="204619"/>
          </a:xfrm>
          <a:prstGeom prst="bent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화살표: 왼쪽 39">
            <a:extLst>
              <a:ext uri="{FF2B5EF4-FFF2-40B4-BE49-F238E27FC236}">
                <a16:creationId xmlns:a16="http://schemas.microsoft.com/office/drawing/2014/main" id="{37B16378-01C0-4F00-AF36-A7ECD486F0BC}"/>
              </a:ext>
            </a:extLst>
          </p:cNvPr>
          <p:cNvSpPr/>
          <p:nvPr/>
        </p:nvSpPr>
        <p:spPr>
          <a:xfrm>
            <a:off x="6447599" y="5922898"/>
            <a:ext cx="396044" cy="273840"/>
          </a:xfrm>
          <a:prstGeom prst="leftArrow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7BA6B7F-43CD-45FC-A726-18E4C17668C6}"/>
              </a:ext>
            </a:extLst>
          </p:cNvPr>
          <p:cNvSpPr txBox="1"/>
          <p:nvPr/>
        </p:nvSpPr>
        <p:spPr>
          <a:xfrm>
            <a:off x="6937702" y="5598153"/>
            <a:ext cx="254589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latin typeface="Consolas" panose="020B0609020204030204" pitchFamily="49" charset="0"/>
              </a:rPr>
              <a:t>최대 재귀 깊이를 </a:t>
            </a:r>
            <a:endParaRPr lang="en-US" altLang="ko-KR">
              <a:latin typeface="Consolas" panose="020B0609020204030204" pitchFamily="49" charset="0"/>
            </a:endParaRPr>
          </a:p>
          <a:p>
            <a:pPr algn="l"/>
            <a:r>
              <a:rPr lang="ko-KR" altLang="en-US">
                <a:latin typeface="Consolas" panose="020B0609020204030204" pitchFamily="49" charset="0"/>
              </a:rPr>
              <a:t>초과하면</a:t>
            </a:r>
            <a:endParaRPr lang="en-US" altLang="ko-KR"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RecursionError </a:t>
            </a:r>
            <a:r>
              <a:rPr lang="ko-KR" altLang="en-US">
                <a:latin typeface="Consolas" panose="020B0609020204030204" pitchFamily="49" charset="0"/>
              </a:rPr>
              <a:t>발생</a:t>
            </a:r>
          </a:p>
        </p:txBody>
      </p:sp>
    </p:spTree>
    <p:extLst>
      <p:ext uri="{BB962C8B-B14F-4D97-AF65-F5344CB8AC3E}">
        <p14:creationId xmlns:p14="http://schemas.microsoft.com/office/powerpoint/2010/main" val="1401421788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함수에서 재귀호출 사용하기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8-3 </a:t>
            </a:r>
            <a:r>
              <a:rPr lang="ko-KR" altLang="en-US">
                <a:latin typeface="+mj-ea"/>
                <a:ea typeface="+mj-ea"/>
              </a:rPr>
              <a:t>재귀 호출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sz="2000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재귀호출에 종료 조건 만들기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9CB5988-0AE4-4C4B-AEE2-301D01E9A801}"/>
              </a:ext>
            </a:extLst>
          </p:cNvPr>
          <p:cNvGrpSpPr/>
          <p:nvPr/>
        </p:nvGrpSpPr>
        <p:grpSpPr>
          <a:xfrm>
            <a:off x="560512" y="1340768"/>
            <a:ext cx="8620913" cy="2510988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0CEBFFB-8FC1-41CA-9E7A-0D59D00BF11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EEEB638-8882-4ED1-BE26-753D83CCCC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hello(count):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if count == 0: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return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print('Hello world!', count)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count -= 1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hello(count)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hello(5)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9A42DD7-1359-4A65-A68E-C76B9BF9A237}"/>
              </a:ext>
            </a:extLst>
          </p:cNvPr>
          <p:cNvSpPr txBox="1"/>
          <p:nvPr/>
        </p:nvSpPr>
        <p:spPr>
          <a:xfrm>
            <a:off x="677937" y="4016908"/>
            <a:ext cx="25907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def hello(count=5):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count -= 1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hello(4)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86D7747-3BDF-4E0D-A0C9-662770A6BFF8}"/>
              </a:ext>
            </a:extLst>
          </p:cNvPr>
          <p:cNvSpPr txBox="1"/>
          <p:nvPr/>
        </p:nvSpPr>
        <p:spPr>
          <a:xfrm>
            <a:off x="2075729" y="5057831"/>
            <a:ext cx="12516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hello(3)</a:t>
            </a:r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70C904C-2BEE-4683-95D4-7332E5DF4FAF}"/>
              </a:ext>
            </a:extLst>
          </p:cNvPr>
          <p:cNvSpPr txBox="1"/>
          <p:nvPr/>
        </p:nvSpPr>
        <p:spPr>
          <a:xfrm>
            <a:off x="2941270" y="5427163"/>
            <a:ext cx="12516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hello(2)</a:t>
            </a:r>
            <a:endParaRPr lang="ko-KR" altLang="en-US"/>
          </a:p>
        </p:txBody>
      </p:sp>
      <p:cxnSp>
        <p:nvCxnSpPr>
          <p:cNvPr id="7" name="연결선: 꺾임 6">
            <a:extLst>
              <a:ext uri="{FF2B5EF4-FFF2-40B4-BE49-F238E27FC236}">
                <a16:creationId xmlns:a16="http://schemas.microsoft.com/office/drawing/2014/main" id="{C858E58B-8F66-4B22-A0B3-BCBDFCFFDC6F}"/>
              </a:ext>
            </a:extLst>
          </p:cNvPr>
          <p:cNvCxnSpPr>
            <a:cxnSpLocks/>
            <a:stCxn id="8" idx="4"/>
            <a:endCxn id="14" idx="1"/>
          </p:cNvCxnSpPr>
          <p:nvPr/>
        </p:nvCxnSpPr>
        <p:spPr>
          <a:xfrm rot="16200000" flipH="1">
            <a:off x="1674097" y="4840864"/>
            <a:ext cx="302259" cy="501006"/>
          </a:xfrm>
          <a:prstGeom prst="bent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타원 7">
            <a:extLst>
              <a:ext uri="{FF2B5EF4-FFF2-40B4-BE49-F238E27FC236}">
                <a16:creationId xmlns:a16="http://schemas.microsoft.com/office/drawing/2014/main" id="{19B51E24-0256-479F-B4BE-55C98E0473CD}"/>
              </a:ext>
            </a:extLst>
          </p:cNvPr>
          <p:cNvSpPr/>
          <p:nvPr/>
        </p:nvSpPr>
        <p:spPr>
          <a:xfrm>
            <a:off x="1535669" y="4862131"/>
            <a:ext cx="78107" cy="7810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51EFED52-6117-44BB-906B-4E003EE609B3}"/>
              </a:ext>
            </a:extLst>
          </p:cNvPr>
          <p:cNvCxnSpPr>
            <a:cxnSpLocks/>
            <a:stCxn id="14" idx="2"/>
            <a:endCxn id="18" idx="1"/>
          </p:cNvCxnSpPr>
          <p:nvPr/>
        </p:nvCxnSpPr>
        <p:spPr>
          <a:xfrm rot="16200000" flipH="1">
            <a:off x="2729078" y="5399637"/>
            <a:ext cx="184666" cy="239718"/>
          </a:xfrm>
          <a:prstGeom prst="bent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E3C0D16C-8F3D-4282-BC4E-844431339579}"/>
              </a:ext>
            </a:extLst>
          </p:cNvPr>
          <p:cNvSpPr txBox="1"/>
          <p:nvPr/>
        </p:nvSpPr>
        <p:spPr>
          <a:xfrm>
            <a:off x="3771712" y="5790174"/>
            <a:ext cx="12516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hello(1)</a:t>
            </a:r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B3F9C9E-7ACD-4C84-A9CC-8E77DC329BA7}"/>
              </a:ext>
            </a:extLst>
          </p:cNvPr>
          <p:cNvSpPr txBox="1"/>
          <p:nvPr/>
        </p:nvSpPr>
        <p:spPr>
          <a:xfrm>
            <a:off x="4602154" y="6153185"/>
            <a:ext cx="12516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hello(0)</a:t>
            </a:r>
            <a:endParaRPr lang="ko-KR" altLang="en-US"/>
          </a:p>
        </p:txBody>
      </p: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379B62BC-EA9D-4782-8325-5F953DB3CA2F}"/>
              </a:ext>
            </a:extLst>
          </p:cNvPr>
          <p:cNvCxnSpPr>
            <a:cxnSpLocks/>
            <a:stCxn id="18" idx="2"/>
            <a:endCxn id="28" idx="1"/>
          </p:cNvCxnSpPr>
          <p:nvPr/>
        </p:nvCxnSpPr>
        <p:spPr>
          <a:xfrm rot="16200000" flipH="1">
            <a:off x="3580230" y="5783357"/>
            <a:ext cx="178345" cy="204619"/>
          </a:xfrm>
          <a:prstGeom prst="bent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4F6C8A27-096A-4FFE-A3C0-1E4154D2B445}"/>
              </a:ext>
            </a:extLst>
          </p:cNvPr>
          <p:cNvCxnSpPr>
            <a:cxnSpLocks/>
            <a:stCxn id="28" idx="2"/>
            <a:endCxn id="29" idx="1"/>
          </p:cNvCxnSpPr>
          <p:nvPr/>
        </p:nvCxnSpPr>
        <p:spPr>
          <a:xfrm rot="16200000" flipH="1">
            <a:off x="4410672" y="6146368"/>
            <a:ext cx="178345" cy="204619"/>
          </a:xfrm>
          <a:prstGeom prst="bent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화살표: 왼쪽 39">
            <a:extLst>
              <a:ext uri="{FF2B5EF4-FFF2-40B4-BE49-F238E27FC236}">
                <a16:creationId xmlns:a16="http://schemas.microsoft.com/office/drawing/2014/main" id="{37B16378-01C0-4F00-AF36-A7ECD486F0BC}"/>
              </a:ext>
            </a:extLst>
          </p:cNvPr>
          <p:cNvSpPr/>
          <p:nvPr/>
        </p:nvSpPr>
        <p:spPr>
          <a:xfrm>
            <a:off x="5840847" y="6200931"/>
            <a:ext cx="396044" cy="273840"/>
          </a:xfrm>
          <a:prstGeom prst="leftArrow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7BA6B7F-43CD-45FC-A726-18E4C17668C6}"/>
              </a:ext>
            </a:extLst>
          </p:cNvPr>
          <p:cNvSpPr txBox="1"/>
          <p:nvPr/>
        </p:nvSpPr>
        <p:spPr>
          <a:xfrm>
            <a:off x="6330950" y="6014684"/>
            <a:ext cx="27462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latin typeface="Consolas" panose="020B0609020204030204" pitchFamily="49" charset="0"/>
              </a:rPr>
              <a:t>종료 조건을 만족하므로</a:t>
            </a:r>
            <a:endParaRPr lang="en-US" altLang="ko-KR">
              <a:latin typeface="Consolas" panose="020B0609020204030204" pitchFamily="49" charset="0"/>
            </a:endParaRPr>
          </a:p>
          <a:p>
            <a:pPr algn="l"/>
            <a:r>
              <a:rPr lang="ko-KR" altLang="en-US">
                <a:latin typeface="Consolas" panose="020B0609020204030204" pitchFamily="49" charset="0"/>
              </a:rPr>
              <a:t>재귀호출을 끝냄</a:t>
            </a:r>
          </a:p>
        </p:txBody>
      </p:sp>
    </p:spTree>
    <p:extLst>
      <p:ext uri="{BB962C8B-B14F-4D97-AF65-F5344CB8AC3E}">
        <p14:creationId xmlns:p14="http://schemas.microsoft.com/office/powerpoint/2010/main" val="20648475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 sz="2400" b="1">
                <a:latin typeface="+mj-ea"/>
                <a:ea typeface="+mj-ea"/>
              </a:rPr>
              <a:t>제곱승과 나머지 구하기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2-2 </a:t>
            </a:r>
            <a:r>
              <a:rPr lang="ko-KR" altLang="en-US">
                <a:latin typeface="+mj-ea"/>
                <a:ea typeface="+mj-ea"/>
              </a:rPr>
              <a:t>변수와 연산</a:t>
            </a:r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4D1C4DFE-135E-4552-98A0-C1E7E14EAF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0532" y="1124744"/>
            <a:ext cx="56898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"**" </a:t>
            </a:r>
            <a:r>
              <a:rPr lang="ko-KR" altLang="en-US" b="1">
                <a:latin typeface="+mj-ea"/>
                <a:ea typeface="+mj-ea"/>
              </a:rPr>
              <a:t>는 제곱승 계산 연산자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6F7CC7A8-1029-43C9-B7F7-A60BA61FED6C}"/>
              </a:ext>
            </a:extLst>
          </p:cNvPr>
          <p:cNvGrpSpPr/>
          <p:nvPr/>
        </p:nvGrpSpPr>
        <p:grpSpPr>
          <a:xfrm>
            <a:off x="781446" y="1592796"/>
            <a:ext cx="8460940" cy="468052"/>
            <a:chOff x="704528" y="1448780"/>
            <a:chExt cx="7920880" cy="1008112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4CBC85DE-58F0-409A-AEA1-F85ED5A559B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24B1BAA4-932F-4E0D-AD64-CCADCFE8B90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print(3 * 3 * 3 * 3 * 3)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27EB9E1D-ACF6-4EF4-B8F3-86C88426171B}"/>
              </a:ext>
            </a:extLst>
          </p:cNvPr>
          <p:cNvGrpSpPr/>
          <p:nvPr/>
        </p:nvGrpSpPr>
        <p:grpSpPr>
          <a:xfrm>
            <a:off x="781446" y="2439116"/>
            <a:ext cx="8460940" cy="468052"/>
            <a:chOff x="704528" y="1448780"/>
            <a:chExt cx="7920880" cy="1008112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A91F39A9-C7A6-4D8C-ADEF-65D0A347BF72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19E5684-661A-4A70-92D5-35E1060FA9B0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print(3 ** 5)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5" name="Rectangle 8">
            <a:extLst>
              <a:ext uri="{FF2B5EF4-FFF2-40B4-BE49-F238E27FC236}">
                <a16:creationId xmlns:a16="http://schemas.microsoft.com/office/drawing/2014/main" id="{112DCD9F-78E6-4285-A48B-C64D65B241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5730" y="3482559"/>
            <a:ext cx="56898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"%"</a:t>
            </a:r>
            <a:r>
              <a:rPr lang="ko-KR" altLang="en-US" b="1">
                <a:latin typeface="+mj-ea"/>
                <a:ea typeface="+mj-ea"/>
              </a:rPr>
              <a:t>는 나머지를 구하는 연산자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41FBE8E0-04BD-41E5-91C2-4177D14FEBE3}"/>
              </a:ext>
            </a:extLst>
          </p:cNvPr>
          <p:cNvGrpSpPr/>
          <p:nvPr/>
        </p:nvGrpSpPr>
        <p:grpSpPr>
          <a:xfrm>
            <a:off x="786644" y="3950611"/>
            <a:ext cx="8460940" cy="468052"/>
            <a:chOff x="704528" y="1448780"/>
            <a:chExt cx="7920880" cy="1008112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C3D28B40-0416-4183-B15C-EA4DB754015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FCCA20C4-4EBB-4B18-AA04-53C5FFFBBAEA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print(7 / 2)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F78CCA16-8864-4C94-B084-85F593C9000D}"/>
              </a:ext>
            </a:extLst>
          </p:cNvPr>
          <p:cNvGrpSpPr/>
          <p:nvPr/>
        </p:nvGrpSpPr>
        <p:grpSpPr>
          <a:xfrm>
            <a:off x="786644" y="4823867"/>
            <a:ext cx="8460940" cy="468052"/>
            <a:chOff x="704528" y="1448780"/>
            <a:chExt cx="7920880" cy="1008112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7718991A-2F74-49B2-999E-EFB7B8E9A90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99043A95-2433-4137-AB86-DEAE2301CE8E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print(7 % 2)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74B4624A-69BB-4AEE-B8FD-EC0D110166BF}"/>
              </a:ext>
            </a:extLst>
          </p:cNvPr>
          <p:cNvGrpSpPr/>
          <p:nvPr/>
        </p:nvGrpSpPr>
        <p:grpSpPr>
          <a:xfrm>
            <a:off x="790439" y="5697123"/>
            <a:ext cx="8460940" cy="468052"/>
            <a:chOff x="704528" y="1448780"/>
            <a:chExt cx="7920880" cy="1008112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47CD74BA-E8DA-4B99-96E5-C78D85B0CA3C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D05BCF5E-4A77-4B3B-94F4-E76898B28554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print(7 // 2)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66794850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D93F1C62-7F14-4B31-A221-9E03E4D1691A}"/>
              </a:ext>
            </a:extLst>
          </p:cNvPr>
          <p:cNvSpPr/>
          <p:nvPr/>
        </p:nvSpPr>
        <p:spPr>
          <a:xfrm>
            <a:off x="848544" y="6061358"/>
            <a:ext cx="1296144" cy="318284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 + my_sum(4)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함수에서 재귀호출 사용하기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8-3 </a:t>
            </a:r>
            <a:r>
              <a:rPr lang="ko-KR" altLang="en-US">
                <a:latin typeface="+mj-ea"/>
                <a:ea typeface="+mj-ea"/>
              </a:rPr>
              <a:t>재귀 호출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sz="2000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재귀호출로 합 구하기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9CB5988-0AE4-4C4B-AEE2-301D01E9A801}"/>
              </a:ext>
            </a:extLst>
          </p:cNvPr>
          <p:cNvGrpSpPr/>
          <p:nvPr/>
        </p:nvGrpSpPr>
        <p:grpSpPr>
          <a:xfrm>
            <a:off x="560512" y="1340768"/>
            <a:ext cx="8620913" cy="1800200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0CEBFFB-8FC1-41CA-9E7A-0D59D00BF11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EEEB638-8882-4ED1-BE26-753D83CCCC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my_sum(n):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if n == 0: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return 0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return n + my_sum(n-1)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my_sum(5)</a:t>
              </a:r>
            </a:p>
          </p:txBody>
        </p:sp>
      </p:grp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DCF2D7A0-4FD8-4A12-85A3-0FA6C6CA5F2F}"/>
              </a:ext>
            </a:extLst>
          </p:cNvPr>
          <p:cNvCxnSpPr>
            <a:cxnSpLocks/>
          </p:cNvCxnSpPr>
          <p:nvPr/>
        </p:nvCxnSpPr>
        <p:spPr>
          <a:xfrm>
            <a:off x="848544" y="3973126"/>
            <a:ext cx="0" cy="24122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DEF032DF-4CBA-48D0-9607-AC214BD578E6}"/>
              </a:ext>
            </a:extLst>
          </p:cNvPr>
          <p:cNvCxnSpPr>
            <a:cxnSpLocks/>
          </p:cNvCxnSpPr>
          <p:nvPr/>
        </p:nvCxnSpPr>
        <p:spPr>
          <a:xfrm>
            <a:off x="2144688" y="3973126"/>
            <a:ext cx="0" cy="24122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F060988-FBE5-4C70-BB59-42623FDB9012}"/>
              </a:ext>
            </a:extLst>
          </p:cNvPr>
          <p:cNvSpPr/>
          <p:nvPr/>
        </p:nvSpPr>
        <p:spPr>
          <a:xfrm>
            <a:off x="2504728" y="6055606"/>
            <a:ext cx="1296144" cy="31828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 + my_sum(4)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C45E5B6F-0D52-4192-B329-425B8F058A43}"/>
              </a:ext>
            </a:extLst>
          </p:cNvPr>
          <p:cNvSpPr/>
          <p:nvPr/>
        </p:nvSpPr>
        <p:spPr>
          <a:xfrm>
            <a:off x="4160912" y="6049854"/>
            <a:ext cx="1296144" cy="31828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 + my_sum(4)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84428BCA-7BEC-49AF-88E7-FE85CD8A20D0}"/>
              </a:ext>
            </a:extLst>
          </p:cNvPr>
          <p:cNvSpPr/>
          <p:nvPr/>
        </p:nvSpPr>
        <p:spPr>
          <a:xfrm>
            <a:off x="5817096" y="6044102"/>
            <a:ext cx="1296144" cy="31828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 + my_sum(4)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793B85BB-4B86-4234-8037-720C29B72673}"/>
              </a:ext>
            </a:extLst>
          </p:cNvPr>
          <p:cNvSpPr/>
          <p:nvPr/>
        </p:nvSpPr>
        <p:spPr>
          <a:xfrm>
            <a:off x="7473280" y="6038350"/>
            <a:ext cx="1296144" cy="31828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 + my_sum(4)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BF2FCCB6-A0EC-4FC7-86E1-37E345A6C1EB}"/>
              </a:ext>
            </a:extLst>
          </p:cNvPr>
          <p:cNvSpPr/>
          <p:nvPr/>
        </p:nvSpPr>
        <p:spPr>
          <a:xfrm>
            <a:off x="2504727" y="5737612"/>
            <a:ext cx="1296144" cy="318284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 + my_sum(3)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3F90EFB7-0279-4477-8B0E-4154C769FE55}"/>
              </a:ext>
            </a:extLst>
          </p:cNvPr>
          <p:cNvSpPr/>
          <p:nvPr/>
        </p:nvSpPr>
        <p:spPr>
          <a:xfrm>
            <a:off x="4160912" y="5737612"/>
            <a:ext cx="1296144" cy="31828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 + my_sum(3)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368DE7B4-64FF-432B-AC6F-30F76980E4D5}"/>
              </a:ext>
            </a:extLst>
          </p:cNvPr>
          <p:cNvSpPr/>
          <p:nvPr/>
        </p:nvSpPr>
        <p:spPr>
          <a:xfrm>
            <a:off x="4160910" y="5425370"/>
            <a:ext cx="1296144" cy="318284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 + my_sum(2)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28B5E673-A9D4-40AD-9E7C-4C1F5448E30D}"/>
              </a:ext>
            </a:extLst>
          </p:cNvPr>
          <p:cNvSpPr/>
          <p:nvPr/>
        </p:nvSpPr>
        <p:spPr>
          <a:xfrm>
            <a:off x="5817096" y="5725680"/>
            <a:ext cx="1296144" cy="31828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 + my_sum(3)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D81E1240-1BDF-44DB-895D-2B0C9E99F2B8}"/>
              </a:ext>
            </a:extLst>
          </p:cNvPr>
          <p:cNvSpPr/>
          <p:nvPr/>
        </p:nvSpPr>
        <p:spPr>
          <a:xfrm>
            <a:off x="5817433" y="5425370"/>
            <a:ext cx="1296144" cy="31828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 + my_sum(2)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E87E3C76-1BC8-46D3-8482-CB46841ABBA4}"/>
              </a:ext>
            </a:extLst>
          </p:cNvPr>
          <p:cNvSpPr/>
          <p:nvPr/>
        </p:nvSpPr>
        <p:spPr>
          <a:xfrm>
            <a:off x="7472943" y="5720067"/>
            <a:ext cx="1296144" cy="31828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 + my_sum(3)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F446FB2D-9CC3-4C88-8038-7E4D09E73B26}"/>
              </a:ext>
            </a:extLst>
          </p:cNvPr>
          <p:cNvSpPr/>
          <p:nvPr/>
        </p:nvSpPr>
        <p:spPr>
          <a:xfrm>
            <a:off x="7472943" y="5401645"/>
            <a:ext cx="1296144" cy="31828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 + my_sum(2)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357E4885-5041-433B-BC74-F814A8963FAE}"/>
              </a:ext>
            </a:extLst>
          </p:cNvPr>
          <p:cNvSpPr/>
          <p:nvPr/>
        </p:nvSpPr>
        <p:spPr>
          <a:xfrm>
            <a:off x="7473280" y="5084082"/>
            <a:ext cx="1296144" cy="31828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 + my_sum(1)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06D4B4BA-5010-4888-B9C1-B76F4438F4BA}"/>
              </a:ext>
            </a:extLst>
          </p:cNvPr>
          <p:cNvSpPr/>
          <p:nvPr/>
        </p:nvSpPr>
        <p:spPr>
          <a:xfrm>
            <a:off x="7472943" y="4766899"/>
            <a:ext cx="1296144" cy="318284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 + my_sum(0)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2C6DB96C-F56F-4DBE-B672-668CFFD2DF17}"/>
              </a:ext>
            </a:extLst>
          </p:cNvPr>
          <p:cNvSpPr/>
          <p:nvPr/>
        </p:nvSpPr>
        <p:spPr>
          <a:xfrm>
            <a:off x="5817433" y="5103850"/>
            <a:ext cx="1296144" cy="318284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 + my_sum(1)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FDB080BB-1382-4C9D-A9C8-E6C2C03EBCC3}"/>
              </a:ext>
            </a:extLst>
          </p:cNvPr>
          <p:cNvCxnSpPr>
            <a:cxnSpLocks/>
          </p:cNvCxnSpPr>
          <p:nvPr/>
        </p:nvCxnSpPr>
        <p:spPr>
          <a:xfrm flipH="1">
            <a:off x="848544" y="6379643"/>
            <a:ext cx="129614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E6B4CA3C-E1B0-4B97-A6B0-B42228F64814}"/>
              </a:ext>
            </a:extLst>
          </p:cNvPr>
          <p:cNvCxnSpPr>
            <a:cxnSpLocks/>
          </p:cNvCxnSpPr>
          <p:nvPr/>
        </p:nvCxnSpPr>
        <p:spPr>
          <a:xfrm flipH="1">
            <a:off x="2504728" y="6373891"/>
            <a:ext cx="129614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9459E920-F397-4667-BCE4-B6345D21F7FD}"/>
              </a:ext>
            </a:extLst>
          </p:cNvPr>
          <p:cNvCxnSpPr>
            <a:cxnSpLocks/>
          </p:cNvCxnSpPr>
          <p:nvPr/>
        </p:nvCxnSpPr>
        <p:spPr>
          <a:xfrm flipH="1">
            <a:off x="4160912" y="6368139"/>
            <a:ext cx="129614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CB639B7A-4649-4E1E-957E-9C4EF458A606}"/>
              </a:ext>
            </a:extLst>
          </p:cNvPr>
          <p:cNvCxnSpPr>
            <a:cxnSpLocks/>
          </p:cNvCxnSpPr>
          <p:nvPr/>
        </p:nvCxnSpPr>
        <p:spPr>
          <a:xfrm flipH="1">
            <a:off x="5817096" y="6362387"/>
            <a:ext cx="129614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6EE37702-2451-4529-90A1-8563EA41E357}"/>
              </a:ext>
            </a:extLst>
          </p:cNvPr>
          <p:cNvCxnSpPr>
            <a:cxnSpLocks/>
          </p:cNvCxnSpPr>
          <p:nvPr/>
        </p:nvCxnSpPr>
        <p:spPr>
          <a:xfrm flipH="1">
            <a:off x="7473280" y="6356635"/>
            <a:ext cx="129614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5FE7FA06-60EB-4B49-9449-206105F52201}"/>
              </a:ext>
            </a:extLst>
          </p:cNvPr>
          <p:cNvCxnSpPr>
            <a:cxnSpLocks/>
          </p:cNvCxnSpPr>
          <p:nvPr/>
        </p:nvCxnSpPr>
        <p:spPr>
          <a:xfrm>
            <a:off x="2504728" y="3967374"/>
            <a:ext cx="0" cy="24122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7F4D960A-929B-43CD-A22B-C460EAE089A1}"/>
              </a:ext>
            </a:extLst>
          </p:cNvPr>
          <p:cNvCxnSpPr>
            <a:cxnSpLocks/>
          </p:cNvCxnSpPr>
          <p:nvPr/>
        </p:nvCxnSpPr>
        <p:spPr>
          <a:xfrm>
            <a:off x="3800872" y="3967374"/>
            <a:ext cx="0" cy="24122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31FEF500-2387-49F1-A1CE-CF07AB4C2D5B}"/>
              </a:ext>
            </a:extLst>
          </p:cNvPr>
          <p:cNvCxnSpPr>
            <a:cxnSpLocks/>
          </p:cNvCxnSpPr>
          <p:nvPr/>
        </p:nvCxnSpPr>
        <p:spPr>
          <a:xfrm>
            <a:off x="4160912" y="3961622"/>
            <a:ext cx="0" cy="24122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63E64835-0B9E-4A71-B644-89E3B472E752}"/>
              </a:ext>
            </a:extLst>
          </p:cNvPr>
          <p:cNvCxnSpPr>
            <a:cxnSpLocks/>
          </p:cNvCxnSpPr>
          <p:nvPr/>
        </p:nvCxnSpPr>
        <p:spPr>
          <a:xfrm>
            <a:off x="5457056" y="3961622"/>
            <a:ext cx="0" cy="24122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EB923845-EF64-4333-88C2-321D9638D710}"/>
              </a:ext>
            </a:extLst>
          </p:cNvPr>
          <p:cNvCxnSpPr>
            <a:cxnSpLocks/>
          </p:cNvCxnSpPr>
          <p:nvPr/>
        </p:nvCxnSpPr>
        <p:spPr>
          <a:xfrm>
            <a:off x="5817096" y="3955870"/>
            <a:ext cx="0" cy="24122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430377A2-011D-4B42-A193-34DCA29DB9B1}"/>
              </a:ext>
            </a:extLst>
          </p:cNvPr>
          <p:cNvCxnSpPr>
            <a:cxnSpLocks/>
          </p:cNvCxnSpPr>
          <p:nvPr/>
        </p:nvCxnSpPr>
        <p:spPr>
          <a:xfrm>
            <a:off x="7113240" y="3955870"/>
            <a:ext cx="0" cy="24122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40A17C1E-CCD4-4633-AC90-0B9E08962C8B}"/>
              </a:ext>
            </a:extLst>
          </p:cNvPr>
          <p:cNvCxnSpPr>
            <a:cxnSpLocks/>
          </p:cNvCxnSpPr>
          <p:nvPr/>
        </p:nvCxnSpPr>
        <p:spPr>
          <a:xfrm>
            <a:off x="7473280" y="3950118"/>
            <a:ext cx="0" cy="24122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1FFB0BA0-0726-4432-8409-1025013AF329}"/>
              </a:ext>
            </a:extLst>
          </p:cNvPr>
          <p:cNvCxnSpPr>
            <a:cxnSpLocks/>
          </p:cNvCxnSpPr>
          <p:nvPr/>
        </p:nvCxnSpPr>
        <p:spPr>
          <a:xfrm>
            <a:off x="8769424" y="3950118"/>
            <a:ext cx="0" cy="24122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9645923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함수에서 재귀호출 사용하기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8-3 </a:t>
            </a:r>
            <a:r>
              <a:rPr lang="ko-KR" altLang="en-US">
                <a:latin typeface="+mj-ea"/>
                <a:ea typeface="+mj-ea"/>
              </a:rPr>
              <a:t>재귀 호출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sz="2000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재귀호출로 합 구하기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9CB5988-0AE4-4C4B-AEE2-301D01E9A801}"/>
              </a:ext>
            </a:extLst>
          </p:cNvPr>
          <p:cNvGrpSpPr/>
          <p:nvPr/>
        </p:nvGrpSpPr>
        <p:grpSpPr>
          <a:xfrm>
            <a:off x="560512" y="1340768"/>
            <a:ext cx="8620913" cy="1800200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0CEBFFB-8FC1-41CA-9E7A-0D59D00BF11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EEEB638-8882-4ED1-BE26-753D83CCCC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my_sum(n):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if n == 0: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return 0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return n + my_sum(n-1)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my_sum(5)</a:t>
              </a:r>
            </a:p>
          </p:txBody>
        </p:sp>
      </p:grp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793B85BB-4B86-4234-8037-720C29B72673}"/>
              </a:ext>
            </a:extLst>
          </p:cNvPr>
          <p:cNvSpPr/>
          <p:nvPr/>
        </p:nvSpPr>
        <p:spPr>
          <a:xfrm>
            <a:off x="573657" y="6081520"/>
            <a:ext cx="1296144" cy="31828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 + my_sum(4)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E87E3C76-1BC8-46D3-8482-CB46841ABBA4}"/>
              </a:ext>
            </a:extLst>
          </p:cNvPr>
          <p:cNvSpPr/>
          <p:nvPr/>
        </p:nvSpPr>
        <p:spPr>
          <a:xfrm>
            <a:off x="573320" y="5763237"/>
            <a:ext cx="1296144" cy="31828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 + my_sum(3)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F446FB2D-9CC3-4C88-8038-7E4D09E73B26}"/>
              </a:ext>
            </a:extLst>
          </p:cNvPr>
          <p:cNvSpPr/>
          <p:nvPr/>
        </p:nvSpPr>
        <p:spPr>
          <a:xfrm>
            <a:off x="573320" y="5444815"/>
            <a:ext cx="1296144" cy="31828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 + my_sum(2)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357E4885-5041-433B-BC74-F814A8963FAE}"/>
              </a:ext>
            </a:extLst>
          </p:cNvPr>
          <p:cNvSpPr/>
          <p:nvPr/>
        </p:nvSpPr>
        <p:spPr>
          <a:xfrm>
            <a:off x="573657" y="5127252"/>
            <a:ext cx="1296144" cy="31828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 + my_sum(1)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06D4B4BA-5010-4888-B9C1-B76F4438F4BA}"/>
              </a:ext>
            </a:extLst>
          </p:cNvPr>
          <p:cNvSpPr/>
          <p:nvPr/>
        </p:nvSpPr>
        <p:spPr>
          <a:xfrm>
            <a:off x="573320" y="4810069"/>
            <a:ext cx="1296144" cy="318284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my_sum(0) return 1 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6EE37702-2451-4529-90A1-8563EA41E357}"/>
              </a:ext>
            </a:extLst>
          </p:cNvPr>
          <p:cNvCxnSpPr>
            <a:cxnSpLocks/>
          </p:cNvCxnSpPr>
          <p:nvPr/>
        </p:nvCxnSpPr>
        <p:spPr>
          <a:xfrm flipH="1">
            <a:off x="573657" y="6399805"/>
            <a:ext cx="129614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93F1C62-7F14-4B31-A221-9E03E4D1691A}"/>
              </a:ext>
            </a:extLst>
          </p:cNvPr>
          <p:cNvSpPr/>
          <p:nvPr/>
        </p:nvSpPr>
        <p:spPr>
          <a:xfrm>
            <a:off x="7599371" y="6057378"/>
            <a:ext cx="1296144" cy="318284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 + my_sum(4)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DCF2D7A0-4FD8-4A12-85A3-0FA6C6CA5F2F}"/>
              </a:ext>
            </a:extLst>
          </p:cNvPr>
          <p:cNvCxnSpPr>
            <a:cxnSpLocks/>
          </p:cNvCxnSpPr>
          <p:nvPr/>
        </p:nvCxnSpPr>
        <p:spPr>
          <a:xfrm>
            <a:off x="7599371" y="3969146"/>
            <a:ext cx="0" cy="24122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DEF032DF-4CBA-48D0-9607-AC214BD578E6}"/>
              </a:ext>
            </a:extLst>
          </p:cNvPr>
          <p:cNvCxnSpPr>
            <a:cxnSpLocks/>
          </p:cNvCxnSpPr>
          <p:nvPr/>
        </p:nvCxnSpPr>
        <p:spPr>
          <a:xfrm>
            <a:off x="8895515" y="3969146"/>
            <a:ext cx="0" cy="24122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F060988-FBE5-4C70-BB59-42623FDB9012}"/>
              </a:ext>
            </a:extLst>
          </p:cNvPr>
          <p:cNvSpPr/>
          <p:nvPr/>
        </p:nvSpPr>
        <p:spPr>
          <a:xfrm>
            <a:off x="5817215" y="6063130"/>
            <a:ext cx="1296144" cy="31828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 + my_sum(4)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C45E5B6F-0D52-4192-B329-425B8F058A43}"/>
              </a:ext>
            </a:extLst>
          </p:cNvPr>
          <p:cNvSpPr/>
          <p:nvPr/>
        </p:nvSpPr>
        <p:spPr>
          <a:xfrm>
            <a:off x="4069590" y="6068881"/>
            <a:ext cx="1296144" cy="31828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 + my_sum(4)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84428BCA-7BEC-49AF-88E7-FE85CD8A20D0}"/>
              </a:ext>
            </a:extLst>
          </p:cNvPr>
          <p:cNvSpPr/>
          <p:nvPr/>
        </p:nvSpPr>
        <p:spPr>
          <a:xfrm>
            <a:off x="2321624" y="6081520"/>
            <a:ext cx="1296144" cy="31828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 + my_sum(4)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BF2FCCB6-A0EC-4FC7-86E1-37E345A6C1EB}"/>
              </a:ext>
            </a:extLst>
          </p:cNvPr>
          <p:cNvSpPr/>
          <p:nvPr/>
        </p:nvSpPr>
        <p:spPr>
          <a:xfrm>
            <a:off x="5817214" y="5745136"/>
            <a:ext cx="1296144" cy="318284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 + my_sum(3)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3F90EFB7-0279-4477-8B0E-4154C769FE55}"/>
              </a:ext>
            </a:extLst>
          </p:cNvPr>
          <p:cNvSpPr/>
          <p:nvPr/>
        </p:nvSpPr>
        <p:spPr>
          <a:xfrm>
            <a:off x="4069590" y="5756639"/>
            <a:ext cx="1296144" cy="31828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 + my_sum(3)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368DE7B4-64FF-432B-AC6F-30F76980E4D5}"/>
              </a:ext>
            </a:extLst>
          </p:cNvPr>
          <p:cNvSpPr/>
          <p:nvPr/>
        </p:nvSpPr>
        <p:spPr>
          <a:xfrm>
            <a:off x="4069588" y="5444397"/>
            <a:ext cx="1296144" cy="318284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 + my_sum(2)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28B5E673-A9D4-40AD-9E7C-4C1F5448E30D}"/>
              </a:ext>
            </a:extLst>
          </p:cNvPr>
          <p:cNvSpPr/>
          <p:nvPr/>
        </p:nvSpPr>
        <p:spPr>
          <a:xfrm>
            <a:off x="2321624" y="5763098"/>
            <a:ext cx="1296144" cy="31828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 + my_sum(3)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D81E1240-1BDF-44DB-895D-2B0C9E99F2B8}"/>
              </a:ext>
            </a:extLst>
          </p:cNvPr>
          <p:cNvSpPr/>
          <p:nvPr/>
        </p:nvSpPr>
        <p:spPr>
          <a:xfrm>
            <a:off x="2321961" y="5462788"/>
            <a:ext cx="1296144" cy="31828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 + my_sum(2)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2C6DB96C-F56F-4DBE-B672-668CFFD2DF17}"/>
              </a:ext>
            </a:extLst>
          </p:cNvPr>
          <p:cNvSpPr/>
          <p:nvPr/>
        </p:nvSpPr>
        <p:spPr>
          <a:xfrm>
            <a:off x="2321961" y="5141268"/>
            <a:ext cx="1296144" cy="318284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 + my_sum(1)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FDB080BB-1382-4C9D-A9C8-E6C2C03EBCC3}"/>
              </a:ext>
            </a:extLst>
          </p:cNvPr>
          <p:cNvCxnSpPr>
            <a:cxnSpLocks/>
          </p:cNvCxnSpPr>
          <p:nvPr/>
        </p:nvCxnSpPr>
        <p:spPr>
          <a:xfrm flipH="1">
            <a:off x="7599371" y="6375663"/>
            <a:ext cx="129614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E6B4CA3C-E1B0-4B97-A6B0-B42228F64814}"/>
              </a:ext>
            </a:extLst>
          </p:cNvPr>
          <p:cNvCxnSpPr>
            <a:cxnSpLocks/>
          </p:cNvCxnSpPr>
          <p:nvPr/>
        </p:nvCxnSpPr>
        <p:spPr>
          <a:xfrm flipH="1">
            <a:off x="5817215" y="6381415"/>
            <a:ext cx="129614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9459E920-F397-4667-BCE4-B6345D21F7FD}"/>
              </a:ext>
            </a:extLst>
          </p:cNvPr>
          <p:cNvCxnSpPr>
            <a:cxnSpLocks/>
          </p:cNvCxnSpPr>
          <p:nvPr/>
        </p:nvCxnSpPr>
        <p:spPr>
          <a:xfrm flipH="1">
            <a:off x="4069590" y="6387166"/>
            <a:ext cx="129614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CB639B7A-4649-4E1E-957E-9C4EF458A606}"/>
              </a:ext>
            </a:extLst>
          </p:cNvPr>
          <p:cNvCxnSpPr>
            <a:cxnSpLocks/>
          </p:cNvCxnSpPr>
          <p:nvPr/>
        </p:nvCxnSpPr>
        <p:spPr>
          <a:xfrm flipH="1">
            <a:off x="2321624" y="6399805"/>
            <a:ext cx="129614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5FE7FA06-60EB-4B49-9449-206105F52201}"/>
              </a:ext>
            </a:extLst>
          </p:cNvPr>
          <p:cNvCxnSpPr>
            <a:cxnSpLocks/>
          </p:cNvCxnSpPr>
          <p:nvPr/>
        </p:nvCxnSpPr>
        <p:spPr>
          <a:xfrm>
            <a:off x="5817215" y="3974898"/>
            <a:ext cx="0" cy="24122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7F4D960A-929B-43CD-A22B-C460EAE089A1}"/>
              </a:ext>
            </a:extLst>
          </p:cNvPr>
          <p:cNvCxnSpPr>
            <a:cxnSpLocks/>
          </p:cNvCxnSpPr>
          <p:nvPr/>
        </p:nvCxnSpPr>
        <p:spPr>
          <a:xfrm>
            <a:off x="7113359" y="3974898"/>
            <a:ext cx="0" cy="24122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31FEF500-2387-49F1-A1CE-CF07AB4C2D5B}"/>
              </a:ext>
            </a:extLst>
          </p:cNvPr>
          <p:cNvCxnSpPr>
            <a:cxnSpLocks/>
          </p:cNvCxnSpPr>
          <p:nvPr/>
        </p:nvCxnSpPr>
        <p:spPr>
          <a:xfrm>
            <a:off x="4069590" y="3980649"/>
            <a:ext cx="0" cy="24122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63E64835-0B9E-4A71-B644-89E3B472E752}"/>
              </a:ext>
            </a:extLst>
          </p:cNvPr>
          <p:cNvCxnSpPr>
            <a:cxnSpLocks/>
          </p:cNvCxnSpPr>
          <p:nvPr/>
        </p:nvCxnSpPr>
        <p:spPr>
          <a:xfrm>
            <a:off x="5365734" y="3980649"/>
            <a:ext cx="0" cy="24122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EB923845-EF64-4333-88C2-321D9638D710}"/>
              </a:ext>
            </a:extLst>
          </p:cNvPr>
          <p:cNvCxnSpPr>
            <a:cxnSpLocks/>
          </p:cNvCxnSpPr>
          <p:nvPr/>
        </p:nvCxnSpPr>
        <p:spPr>
          <a:xfrm>
            <a:off x="2321624" y="3993288"/>
            <a:ext cx="0" cy="24122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430377A2-011D-4B42-A193-34DCA29DB9B1}"/>
              </a:ext>
            </a:extLst>
          </p:cNvPr>
          <p:cNvCxnSpPr>
            <a:cxnSpLocks/>
          </p:cNvCxnSpPr>
          <p:nvPr/>
        </p:nvCxnSpPr>
        <p:spPr>
          <a:xfrm>
            <a:off x="3617768" y="3993288"/>
            <a:ext cx="0" cy="24122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40A17C1E-CCD4-4633-AC90-0B9E08962C8B}"/>
              </a:ext>
            </a:extLst>
          </p:cNvPr>
          <p:cNvCxnSpPr>
            <a:cxnSpLocks/>
          </p:cNvCxnSpPr>
          <p:nvPr/>
        </p:nvCxnSpPr>
        <p:spPr>
          <a:xfrm>
            <a:off x="573657" y="3993288"/>
            <a:ext cx="0" cy="24122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1FFB0BA0-0726-4432-8409-1025013AF329}"/>
              </a:ext>
            </a:extLst>
          </p:cNvPr>
          <p:cNvCxnSpPr>
            <a:cxnSpLocks/>
          </p:cNvCxnSpPr>
          <p:nvPr/>
        </p:nvCxnSpPr>
        <p:spPr>
          <a:xfrm>
            <a:off x="1869801" y="3993288"/>
            <a:ext cx="0" cy="24122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연결선: 구부러짐 6">
            <a:extLst>
              <a:ext uri="{FF2B5EF4-FFF2-40B4-BE49-F238E27FC236}">
                <a16:creationId xmlns:a16="http://schemas.microsoft.com/office/drawing/2014/main" id="{0FB96567-1315-4425-A7EF-A899D71E7AB9}"/>
              </a:ext>
            </a:extLst>
          </p:cNvPr>
          <p:cNvCxnSpPr>
            <a:stCxn id="59" idx="3"/>
            <a:endCxn id="58" idx="3"/>
          </p:cNvCxnSpPr>
          <p:nvPr/>
        </p:nvCxnSpPr>
        <p:spPr>
          <a:xfrm>
            <a:off x="1869464" y="4969211"/>
            <a:ext cx="337" cy="317183"/>
          </a:xfrm>
          <a:prstGeom prst="curvedConnector3">
            <a:avLst>
              <a:gd name="adj1" fmla="val 67933828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5113516-90CA-48D3-8AE7-14B3E2F2E0DC}"/>
              </a:ext>
            </a:extLst>
          </p:cNvPr>
          <p:cNvSpPr txBox="1"/>
          <p:nvPr/>
        </p:nvSpPr>
        <p:spPr>
          <a:xfrm>
            <a:off x="2022576" y="4992633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1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cxnSp>
        <p:nvCxnSpPr>
          <p:cNvPr id="56" name="연결선: 구부러짐 55">
            <a:extLst>
              <a:ext uri="{FF2B5EF4-FFF2-40B4-BE49-F238E27FC236}">
                <a16:creationId xmlns:a16="http://schemas.microsoft.com/office/drawing/2014/main" id="{3DA07A3B-58E7-480D-9573-6900078FF297}"/>
              </a:ext>
            </a:extLst>
          </p:cNvPr>
          <p:cNvCxnSpPr/>
          <p:nvPr/>
        </p:nvCxnSpPr>
        <p:spPr>
          <a:xfrm>
            <a:off x="3601198" y="5297771"/>
            <a:ext cx="337" cy="317183"/>
          </a:xfrm>
          <a:prstGeom prst="curvedConnector3">
            <a:avLst>
              <a:gd name="adj1" fmla="val 67933828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2DE62EB1-0043-4C1D-9080-99AF068302D5}"/>
              </a:ext>
            </a:extLst>
          </p:cNvPr>
          <p:cNvSpPr txBox="1"/>
          <p:nvPr/>
        </p:nvSpPr>
        <p:spPr>
          <a:xfrm>
            <a:off x="3754310" y="5321193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3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cxnSp>
        <p:nvCxnSpPr>
          <p:cNvPr id="62" name="연결선: 구부러짐 61">
            <a:extLst>
              <a:ext uri="{FF2B5EF4-FFF2-40B4-BE49-F238E27FC236}">
                <a16:creationId xmlns:a16="http://schemas.microsoft.com/office/drawing/2014/main" id="{15DE8A11-9D2E-4B3E-8F6C-9645A1658431}"/>
              </a:ext>
            </a:extLst>
          </p:cNvPr>
          <p:cNvCxnSpPr/>
          <p:nvPr/>
        </p:nvCxnSpPr>
        <p:spPr>
          <a:xfrm>
            <a:off x="5348822" y="5620755"/>
            <a:ext cx="337" cy="317183"/>
          </a:xfrm>
          <a:prstGeom prst="curvedConnector3">
            <a:avLst>
              <a:gd name="adj1" fmla="val 67933828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6754A494-3CCF-4BDD-965D-0925CEF6ED65}"/>
              </a:ext>
            </a:extLst>
          </p:cNvPr>
          <p:cNvSpPr txBox="1"/>
          <p:nvPr/>
        </p:nvSpPr>
        <p:spPr>
          <a:xfrm>
            <a:off x="5501934" y="5644177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5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cxnSp>
        <p:nvCxnSpPr>
          <p:cNvPr id="64" name="연결선: 구부러짐 63">
            <a:extLst>
              <a:ext uri="{FF2B5EF4-FFF2-40B4-BE49-F238E27FC236}">
                <a16:creationId xmlns:a16="http://schemas.microsoft.com/office/drawing/2014/main" id="{AF624974-A24A-4D8F-8E74-D8C3307F6215}"/>
              </a:ext>
            </a:extLst>
          </p:cNvPr>
          <p:cNvCxnSpPr/>
          <p:nvPr/>
        </p:nvCxnSpPr>
        <p:spPr>
          <a:xfrm>
            <a:off x="7105683" y="5914516"/>
            <a:ext cx="337" cy="317183"/>
          </a:xfrm>
          <a:prstGeom prst="curvedConnector3">
            <a:avLst>
              <a:gd name="adj1" fmla="val 67933828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DF9A0F6D-D38F-4DA5-90DE-27DD817E5D22}"/>
              </a:ext>
            </a:extLst>
          </p:cNvPr>
          <p:cNvSpPr txBox="1"/>
          <p:nvPr/>
        </p:nvSpPr>
        <p:spPr>
          <a:xfrm>
            <a:off x="7258795" y="5937938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10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cxnSp>
        <p:nvCxnSpPr>
          <p:cNvPr id="66" name="연결선: 구부러짐 65">
            <a:extLst>
              <a:ext uri="{FF2B5EF4-FFF2-40B4-BE49-F238E27FC236}">
                <a16:creationId xmlns:a16="http://schemas.microsoft.com/office/drawing/2014/main" id="{12E788E5-B13A-4CF8-B20C-5CAB2A4D02F1}"/>
              </a:ext>
            </a:extLst>
          </p:cNvPr>
          <p:cNvCxnSpPr/>
          <p:nvPr/>
        </p:nvCxnSpPr>
        <p:spPr>
          <a:xfrm>
            <a:off x="8877436" y="6222293"/>
            <a:ext cx="337" cy="317183"/>
          </a:xfrm>
          <a:prstGeom prst="curvedConnector3">
            <a:avLst>
              <a:gd name="adj1" fmla="val 67933828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0DB95B46-C4A3-44FD-A5A7-BFD63E091C1E}"/>
              </a:ext>
            </a:extLst>
          </p:cNvPr>
          <p:cNvSpPr txBox="1"/>
          <p:nvPr/>
        </p:nvSpPr>
        <p:spPr>
          <a:xfrm>
            <a:off x="9030548" y="6245715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15</a:t>
            </a:r>
            <a:endParaRPr lang="ko-KR" altLang="en-US" sz="140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1855327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함수에서 재귀호출 사용하기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8-3 </a:t>
            </a:r>
            <a:r>
              <a:rPr lang="ko-KR" altLang="en-US">
                <a:latin typeface="+mj-ea"/>
                <a:ea typeface="+mj-ea"/>
              </a:rPr>
              <a:t>재귀 호출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sz="2000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재귀호출로 팩토리얼 구하기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9CB5988-0AE4-4C4B-AEE2-301D01E9A801}"/>
              </a:ext>
            </a:extLst>
          </p:cNvPr>
          <p:cNvGrpSpPr/>
          <p:nvPr/>
        </p:nvGrpSpPr>
        <p:grpSpPr>
          <a:xfrm>
            <a:off x="560512" y="1232756"/>
            <a:ext cx="8620913" cy="1800200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0CEBFFB-8FC1-41CA-9E7A-0D59D00BF11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EEEB638-8882-4ED1-BE26-753D83CCCC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my_fact(n):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if n == 1: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return 1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return n * my_fact(n-1)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my_fact(5)</a:t>
              </a:r>
            </a:p>
          </p:txBody>
        </p:sp>
      </p:grpSp>
      <p:sp>
        <p:nvSpPr>
          <p:cNvPr id="68" name="Rectangle 8">
            <a:extLst>
              <a:ext uri="{FF2B5EF4-FFF2-40B4-BE49-F238E27FC236}">
                <a16:creationId xmlns:a16="http://schemas.microsoft.com/office/drawing/2014/main" id="{A90E3959-A50B-4ACC-BDCD-43F2175E2D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3248980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sz="2000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재귀호출로 피보나치 수 구하기</a:t>
            </a:r>
          </a:p>
        </p:txBody>
      </p: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F29637DC-2AAF-482C-ACA6-955404BF6C5D}"/>
              </a:ext>
            </a:extLst>
          </p:cNvPr>
          <p:cNvGrpSpPr/>
          <p:nvPr/>
        </p:nvGrpSpPr>
        <p:grpSpPr>
          <a:xfrm>
            <a:off x="560512" y="3681028"/>
            <a:ext cx="8620913" cy="2916324"/>
            <a:chOff x="704528" y="1448780"/>
            <a:chExt cx="7920880" cy="1008112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6CF4A142-6E31-4537-BC79-60B4B7E9F34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B8A1007D-6D35-4876-97BC-675626A42289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fibo(n):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if n == 0 or n == 1: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return 1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return fibo(n-2) + fibo(n-1)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my_fibo(n):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for i in range(n):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print(fibo(i), end=" ")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my_fibo(5)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19315769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22A6E8E3-678B-459B-81AA-8A85C98D1482}"/>
              </a:ext>
            </a:extLst>
          </p:cNvPr>
          <p:cNvCxnSpPr/>
          <p:nvPr/>
        </p:nvCxnSpPr>
        <p:spPr>
          <a:xfrm>
            <a:off x="4953000" y="1772816"/>
            <a:ext cx="0" cy="3132348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3B1AE048-3C6E-42BC-AB05-23F17B4E3619}"/>
              </a:ext>
            </a:extLst>
          </p:cNvPr>
          <p:cNvCxnSpPr/>
          <p:nvPr/>
        </p:nvCxnSpPr>
        <p:spPr>
          <a:xfrm>
            <a:off x="7725308" y="1772816"/>
            <a:ext cx="0" cy="3132348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3EE57733-CE48-4BE9-8174-8FEF1CA61FC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9C79D6E-1A9C-4B4B-BF5C-422F779D7C6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6920E5-F110-4D70-986E-0D9A0FD45126}"/>
              </a:ext>
            </a:extLst>
          </p:cNvPr>
          <p:cNvSpPr txBox="1"/>
          <p:nvPr/>
        </p:nvSpPr>
        <p:spPr>
          <a:xfrm>
            <a:off x="2000672" y="836712"/>
            <a:ext cx="18934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latin typeface="Consolas" panose="020B0609020204030204" pitchFamily="49" charset="0"/>
              </a:rPr>
              <a:t>하노이의 탑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183C528F-704C-4A23-937B-A04EB4E6BDFE}"/>
              </a:ext>
            </a:extLst>
          </p:cNvPr>
          <p:cNvCxnSpPr/>
          <p:nvPr/>
        </p:nvCxnSpPr>
        <p:spPr>
          <a:xfrm>
            <a:off x="2216696" y="1808820"/>
            <a:ext cx="0" cy="3132348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원통형 4">
            <a:extLst>
              <a:ext uri="{FF2B5EF4-FFF2-40B4-BE49-F238E27FC236}">
                <a16:creationId xmlns:a16="http://schemas.microsoft.com/office/drawing/2014/main" id="{C6462EF8-499D-4344-A47C-B639175A7DFA}"/>
              </a:ext>
            </a:extLst>
          </p:cNvPr>
          <p:cNvSpPr/>
          <p:nvPr/>
        </p:nvSpPr>
        <p:spPr>
          <a:xfrm>
            <a:off x="1052933" y="4591292"/>
            <a:ext cx="2376264" cy="540060"/>
          </a:xfrm>
          <a:prstGeom prst="can">
            <a:avLst>
              <a:gd name="adj" fmla="val 39293"/>
            </a:avLst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원통형 7">
            <a:extLst>
              <a:ext uri="{FF2B5EF4-FFF2-40B4-BE49-F238E27FC236}">
                <a16:creationId xmlns:a16="http://schemas.microsoft.com/office/drawing/2014/main" id="{5E4D4A32-6B80-4D3E-9511-3A876D6BF50F}"/>
              </a:ext>
            </a:extLst>
          </p:cNvPr>
          <p:cNvSpPr/>
          <p:nvPr/>
        </p:nvSpPr>
        <p:spPr>
          <a:xfrm>
            <a:off x="1358967" y="4220923"/>
            <a:ext cx="1764195" cy="540060"/>
          </a:xfrm>
          <a:prstGeom prst="can">
            <a:avLst>
              <a:gd name="adj" fmla="val 39293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원통형 8">
            <a:extLst>
              <a:ext uri="{FF2B5EF4-FFF2-40B4-BE49-F238E27FC236}">
                <a16:creationId xmlns:a16="http://schemas.microsoft.com/office/drawing/2014/main" id="{6F1961BF-9A95-4830-812D-BB5FFDB14597}"/>
              </a:ext>
            </a:extLst>
          </p:cNvPr>
          <p:cNvSpPr/>
          <p:nvPr/>
        </p:nvSpPr>
        <p:spPr>
          <a:xfrm>
            <a:off x="1601994" y="3822496"/>
            <a:ext cx="1116124" cy="540060"/>
          </a:xfrm>
          <a:prstGeom prst="can">
            <a:avLst>
              <a:gd name="adj" fmla="val 39293"/>
            </a:avLst>
          </a:prstGeom>
          <a:solidFill>
            <a:schemeClr val="accent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8C44664-1E1C-475C-BCBE-B5B5B75C31FD}"/>
              </a:ext>
            </a:extLst>
          </p:cNvPr>
          <p:cNvSpPr txBox="1"/>
          <p:nvPr/>
        </p:nvSpPr>
        <p:spPr>
          <a:xfrm>
            <a:off x="2000672" y="5022608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latin typeface="Consolas" panose="020B0609020204030204" pitchFamily="49" charset="0"/>
              </a:rPr>
              <a:t>a</a:t>
            </a:r>
            <a:endParaRPr lang="ko-KR" altLang="en-US" sz="2800"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D37AA8B-3E14-43BF-90F2-53BB2F367BD5}"/>
              </a:ext>
            </a:extLst>
          </p:cNvPr>
          <p:cNvSpPr txBox="1"/>
          <p:nvPr/>
        </p:nvSpPr>
        <p:spPr>
          <a:xfrm>
            <a:off x="4797348" y="5022608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latin typeface="Consolas" panose="020B0609020204030204" pitchFamily="49" charset="0"/>
              </a:rPr>
              <a:t>b</a:t>
            </a:r>
            <a:endParaRPr lang="ko-KR" altLang="en-US" sz="2800"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D84ABF9-5890-4A51-972A-8FA66D32D4B1}"/>
              </a:ext>
            </a:extLst>
          </p:cNvPr>
          <p:cNvSpPr txBox="1"/>
          <p:nvPr/>
        </p:nvSpPr>
        <p:spPr>
          <a:xfrm>
            <a:off x="7524038" y="5022608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latin typeface="Consolas" panose="020B0609020204030204" pitchFamily="49" charset="0"/>
              </a:rPr>
              <a:t>c</a:t>
            </a:r>
            <a:endParaRPr lang="ko-KR" altLang="en-US" sz="2800"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7CE8B76-A1CD-4B62-9AA2-114CBC8C628A}"/>
              </a:ext>
            </a:extLst>
          </p:cNvPr>
          <p:cNvSpPr txBox="1"/>
          <p:nvPr/>
        </p:nvSpPr>
        <p:spPr>
          <a:xfrm>
            <a:off x="8589404" y="734587"/>
            <a:ext cx="2223686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latin typeface="Consolas" panose="020B0609020204030204" pitchFamily="49" charset="0"/>
              </a:rPr>
              <a:t>2 -&gt; 2^2-1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3 -&gt; 2^3-1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4 -&gt; 2^4-1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...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32 -&gt; 2^32-1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...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64 -&gt; 2^64-1</a:t>
            </a:r>
            <a:endParaRPr lang="ko-KR" altLang="en-US" sz="2400">
              <a:latin typeface="Consolas" panose="020B0609020204030204" pitchFamily="49" charset="0"/>
            </a:endParaRPr>
          </a:p>
        </p:txBody>
      </p:sp>
      <p:sp>
        <p:nvSpPr>
          <p:cNvPr id="16" name="원통형 15">
            <a:extLst>
              <a:ext uri="{FF2B5EF4-FFF2-40B4-BE49-F238E27FC236}">
                <a16:creationId xmlns:a16="http://schemas.microsoft.com/office/drawing/2014/main" id="{13DD4580-377C-41AB-A1DB-E5DD421725A1}"/>
              </a:ext>
            </a:extLst>
          </p:cNvPr>
          <p:cNvSpPr/>
          <p:nvPr/>
        </p:nvSpPr>
        <p:spPr>
          <a:xfrm>
            <a:off x="1856655" y="3452127"/>
            <a:ext cx="648072" cy="540060"/>
          </a:xfrm>
          <a:prstGeom prst="can">
            <a:avLst>
              <a:gd name="adj" fmla="val 39293"/>
            </a:avLst>
          </a:prstGeom>
          <a:solidFill>
            <a:schemeClr val="accent2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8809718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22A6E8E3-678B-459B-81AA-8A85C98D1482}"/>
              </a:ext>
            </a:extLst>
          </p:cNvPr>
          <p:cNvCxnSpPr/>
          <p:nvPr/>
        </p:nvCxnSpPr>
        <p:spPr>
          <a:xfrm>
            <a:off x="4953000" y="1772816"/>
            <a:ext cx="0" cy="3132348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3B1AE048-3C6E-42BC-AB05-23F17B4E3619}"/>
              </a:ext>
            </a:extLst>
          </p:cNvPr>
          <p:cNvCxnSpPr/>
          <p:nvPr/>
        </p:nvCxnSpPr>
        <p:spPr>
          <a:xfrm>
            <a:off x="7725308" y="1772816"/>
            <a:ext cx="0" cy="3132348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3EE57733-CE48-4BE9-8174-8FEF1CA61FC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9C79D6E-1A9C-4B4B-BF5C-422F779D7C6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6920E5-F110-4D70-986E-0D9A0FD45126}"/>
              </a:ext>
            </a:extLst>
          </p:cNvPr>
          <p:cNvSpPr txBox="1"/>
          <p:nvPr/>
        </p:nvSpPr>
        <p:spPr>
          <a:xfrm>
            <a:off x="2000672" y="836712"/>
            <a:ext cx="18934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latin typeface="Consolas" panose="020B0609020204030204" pitchFamily="49" charset="0"/>
              </a:rPr>
              <a:t>하노이의 탑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183C528F-704C-4A23-937B-A04EB4E6BDFE}"/>
              </a:ext>
            </a:extLst>
          </p:cNvPr>
          <p:cNvCxnSpPr/>
          <p:nvPr/>
        </p:nvCxnSpPr>
        <p:spPr>
          <a:xfrm>
            <a:off x="2216696" y="1808820"/>
            <a:ext cx="0" cy="3132348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원통형 4">
            <a:extLst>
              <a:ext uri="{FF2B5EF4-FFF2-40B4-BE49-F238E27FC236}">
                <a16:creationId xmlns:a16="http://schemas.microsoft.com/office/drawing/2014/main" id="{C6462EF8-499D-4344-A47C-B639175A7DFA}"/>
              </a:ext>
            </a:extLst>
          </p:cNvPr>
          <p:cNvSpPr/>
          <p:nvPr/>
        </p:nvSpPr>
        <p:spPr>
          <a:xfrm>
            <a:off x="6600518" y="4635134"/>
            <a:ext cx="2376264" cy="540060"/>
          </a:xfrm>
          <a:prstGeom prst="can">
            <a:avLst>
              <a:gd name="adj" fmla="val 39293"/>
            </a:avLst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원통형 7">
            <a:extLst>
              <a:ext uri="{FF2B5EF4-FFF2-40B4-BE49-F238E27FC236}">
                <a16:creationId xmlns:a16="http://schemas.microsoft.com/office/drawing/2014/main" id="{5E4D4A32-6B80-4D3E-9511-3A876D6BF50F}"/>
              </a:ext>
            </a:extLst>
          </p:cNvPr>
          <p:cNvSpPr/>
          <p:nvPr/>
        </p:nvSpPr>
        <p:spPr>
          <a:xfrm>
            <a:off x="6906552" y="4280391"/>
            <a:ext cx="1764195" cy="540060"/>
          </a:xfrm>
          <a:prstGeom prst="can">
            <a:avLst>
              <a:gd name="adj" fmla="val 39293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원통형 8">
            <a:extLst>
              <a:ext uri="{FF2B5EF4-FFF2-40B4-BE49-F238E27FC236}">
                <a16:creationId xmlns:a16="http://schemas.microsoft.com/office/drawing/2014/main" id="{6F1961BF-9A95-4830-812D-BB5FFDB14597}"/>
              </a:ext>
            </a:extLst>
          </p:cNvPr>
          <p:cNvSpPr/>
          <p:nvPr/>
        </p:nvSpPr>
        <p:spPr>
          <a:xfrm>
            <a:off x="7230587" y="3925648"/>
            <a:ext cx="1116124" cy="540060"/>
          </a:xfrm>
          <a:prstGeom prst="can">
            <a:avLst>
              <a:gd name="adj" fmla="val 39293"/>
            </a:avLst>
          </a:prstGeom>
          <a:solidFill>
            <a:schemeClr val="accent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8C44664-1E1C-475C-BCBE-B5B5B75C31FD}"/>
              </a:ext>
            </a:extLst>
          </p:cNvPr>
          <p:cNvSpPr txBox="1"/>
          <p:nvPr/>
        </p:nvSpPr>
        <p:spPr>
          <a:xfrm>
            <a:off x="2000672" y="5022608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latin typeface="Consolas" panose="020B0609020204030204" pitchFamily="49" charset="0"/>
              </a:rPr>
              <a:t>a</a:t>
            </a:r>
            <a:endParaRPr lang="ko-KR" altLang="en-US" sz="2800"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D37AA8B-3E14-43BF-90F2-53BB2F367BD5}"/>
              </a:ext>
            </a:extLst>
          </p:cNvPr>
          <p:cNvSpPr txBox="1"/>
          <p:nvPr/>
        </p:nvSpPr>
        <p:spPr>
          <a:xfrm>
            <a:off x="4797348" y="5022608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latin typeface="Consolas" panose="020B0609020204030204" pitchFamily="49" charset="0"/>
              </a:rPr>
              <a:t>b</a:t>
            </a:r>
            <a:endParaRPr lang="ko-KR" altLang="en-US" sz="2800"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D84ABF9-5890-4A51-972A-8FA66D32D4B1}"/>
              </a:ext>
            </a:extLst>
          </p:cNvPr>
          <p:cNvSpPr txBox="1"/>
          <p:nvPr/>
        </p:nvSpPr>
        <p:spPr>
          <a:xfrm>
            <a:off x="7524038" y="5022608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latin typeface="Consolas" panose="020B0609020204030204" pitchFamily="49" charset="0"/>
              </a:rPr>
              <a:t>c</a:t>
            </a:r>
            <a:endParaRPr lang="ko-KR" altLang="en-US" sz="2800"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7CE8B76-A1CD-4B62-9AA2-114CBC8C628A}"/>
              </a:ext>
            </a:extLst>
          </p:cNvPr>
          <p:cNvSpPr txBox="1"/>
          <p:nvPr/>
        </p:nvSpPr>
        <p:spPr>
          <a:xfrm>
            <a:off x="8589404" y="734587"/>
            <a:ext cx="1883849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latin typeface="Consolas" panose="020B0609020204030204" pitchFamily="49" charset="0"/>
              </a:rPr>
              <a:t>1 : a -&gt; c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2 : a -&gt; b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1 : c -&gt; b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3 : a -&gt; c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1 : b -&gt; a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2 : b -&gt; c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1 : a -&gt; c</a:t>
            </a:r>
            <a:endParaRPr lang="ko-KR" altLang="en-US" sz="240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29277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22A6E8E3-678B-459B-81AA-8A85C98D1482}"/>
              </a:ext>
            </a:extLst>
          </p:cNvPr>
          <p:cNvCxnSpPr/>
          <p:nvPr/>
        </p:nvCxnSpPr>
        <p:spPr>
          <a:xfrm>
            <a:off x="4953000" y="1772816"/>
            <a:ext cx="0" cy="3132348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3B1AE048-3C6E-42BC-AB05-23F17B4E3619}"/>
              </a:ext>
            </a:extLst>
          </p:cNvPr>
          <p:cNvCxnSpPr/>
          <p:nvPr/>
        </p:nvCxnSpPr>
        <p:spPr>
          <a:xfrm>
            <a:off x="7725308" y="1772816"/>
            <a:ext cx="0" cy="3132348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3EE57733-CE48-4BE9-8174-8FEF1CA61FC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9C79D6E-1A9C-4B4B-BF5C-422F779D7C6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6920E5-F110-4D70-986E-0D9A0FD45126}"/>
              </a:ext>
            </a:extLst>
          </p:cNvPr>
          <p:cNvSpPr txBox="1"/>
          <p:nvPr/>
        </p:nvSpPr>
        <p:spPr>
          <a:xfrm>
            <a:off x="2000672" y="836712"/>
            <a:ext cx="18934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latin typeface="Consolas" panose="020B0609020204030204" pitchFamily="49" charset="0"/>
              </a:rPr>
              <a:t>하노이의 탑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183C528F-704C-4A23-937B-A04EB4E6BDFE}"/>
              </a:ext>
            </a:extLst>
          </p:cNvPr>
          <p:cNvCxnSpPr/>
          <p:nvPr/>
        </p:nvCxnSpPr>
        <p:spPr>
          <a:xfrm>
            <a:off x="2216696" y="1808820"/>
            <a:ext cx="0" cy="3132348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원통형 7">
            <a:extLst>
              <a:ext uri="{FF2B5EF4-FFF2-40B4-BE49-F238E27FC236}">
                <a16:creationId xmlns:a16="http://schemas.microsoft.com/office/drawing/2014/main" id="{5E4D4A32-6B80-4D3E-9511-3A876D6BF50F}"/>
              </a:ext>
            </a:extLst>
          </p:cNvPr>
          <p:cNvSpPr/>
          <p:nvPr/>
        </p:nvSpPr>
        <p:spPr>
          <a:xfrm>
            <a:off x="1424608" y="4671138"/>
            <a:ext cx="1764195" cy="540060"/>
          </a:xfrm>
          <a:prstGeom prst="can">
            <a:avLst>
              <a:gd name="adj" fmla="val 39293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원통형 8">
            <a:extLst>
              <a:ext uri="{FF2B5EF4-FFF2-40B4-BE49-F238E27FC236}">
                <a16:creationId xmlns:a16="http://schemas.microsoft.com/office/drawing/2014/main" id="{6F1961BF-9A95-4830-812D-BB5FFDB14597}"/>
              </a:ext>
            </a:extLst>
          </p:cNvPr>
          <p:cNvSpPr/>
          <p:nvPr/>
        </p:nvSpPr>
        <p:spPr>
          <a:xfrm>
            <a:off x="1850242" y="4341527"/>
            <a:ext cx="1116124" cy="540060"/>
          </a:xfrm>
          <a:prstGeom prst="can">
            <a:avLst>
              <a:gd name="adj" fmla="val 39293"/>
            </a:avLst>
          </a:prstGeom>
          <a:solidFill>
            <a:schemeClr val="accent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8C44664-1E1C-475C-BCBE-B5B5B75C31FD}"/>
              </a:ext>
            </a:extLst>
          </p:cNvPr>
          <p:cNvSpPr txBox="1"/>
          <p:nvPr/>
        </p:nvSpPr>
        <p:spPr>
          <a:xfrm>
            <a:off x="2000672" y="5022608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latin typeface="Consolas" panose="020B0609020204030204" pitchFamily="49" charset="0"/>
              </a:rPr>
              <a:t>a</a:t>
            </a:r>
            <a:endParaRPr lang="ko-KR" altLang="en-US" sz="2800"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D37AA8B-3E14-43BF-90F2-53BB2F367BD5}"/>
              </a:ext>
            </a:extLst>
          </p:cNvPr>
          <p:cNvSpPr txBox="1"/>
          <p:nvPr/>
        </p:nvSpPr>
        <p:spPr>
          <a:xfrm>
            <a:off x="4797348" y="5022608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latin typeface="Consolas" panose="020B0609020204030204" pitchFamily="49" charset="0"/>
              </a:rPr>
              <a:t>b</a:t>
            </a:r>
            <a:endParaRPr lang="ko-KR" altLang="en-US" sz="2800"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D84ABF9-5890-4A51-972A-8FA66D32D4B1}"/>
              </a:ext>
            </a:extLst>
          </p:cNvPr>
          <p:cNvSpPr txBox="1"/>
          <p:nvPr/>
        </p:nvSpPr>
        <p:spPr>
          <a:xfrm>
            <a:off x="7524038" y="5022608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latin typeface="Consolas" panose="020B0609020204030204" pitchFamily="49" charset="0"/>
              </a:rPr>
              <a:t>c</a:t>
            </a:r>
            <a:endParaRPr lang="ko-KR" altLang="en-US" sz="2800"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7CE8B76-A1CD-4B62-9AA2-114CBC8C628A}"/>
              </a:ext>
            </a:extLst>
          </p:cNvPr>
          <p:cNvSpPr txBox="1"/>
          <p:nvPr/>
        </p:nvSpPr>
        <p:spPr>
          <a:xfrm>
            <a:off x="8589404" y="734587"/>
            <a:ext cx="1883849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latin typeface="Consolas" panose="020B0609020204030204" pitchFamily="49" charset="0"/>
              </a:rPr>
              <a:t>1 : a -&gt; c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2 : a -&gt; b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1 : c -&gt; b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3 : a -&gt; c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1 : b -&gt; a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2 : b -&gt; c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1 : a -&gt; c</a:t>
            </a:r>
            <a:endParaRPr lang="ko-KR" altLang="en-US" sz="2400"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1FC4F6A-D4CD-4AEF-8EE8-251AF9B1E9DB}"/>
              </a:ext>
            </a:extLst>
          </p:cNvPr>
          <p:cNvSpPr txBox="1"/>
          <p:nvPr/>
        </p:nvSpPr>
        <p:spPr>
          <a:xfrm>
            <a:off x="1770534" y="1376787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latin typeface="Consolas" panose="020B0609020204030204" pitchFamily="49" charset="0"/>
              </a:rPr>
              <a:t>from</a:t>
            </a:r>
            <a:endParaRPr lang="ko-KR" altLang="en-US" sz="2800">
              <a:latin typeface="Consolas" panose="020B060902020403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A39C1E9-90FD-446A-98E8-D7C72CDD3443}"/>
              </a:ext>
            </a:extLst>
          </p:cNvPr>
          <p:cNvSpPr txBox="1"/>
          <p:nvPr/>
        </p:nvSpPr>
        <p:spPr>
          <a:xfrm>
            <a:off x="7238636" y="1376787"/>
            <a:ext cx="5790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latin typeface="Consolas" panose="020B0609020204030204" pitchFamily="49" charset="0"/>
              </a:rPr>
              <a:t>to</a:t>
            </a:r>
            <a:endParaRPr lang="ko-KR" altLang="en-US" sz="2800">
              <a:latin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CAF125A-FDA1-4C14-B70D-30CCA442B199}"/>
              </a:ext>
            </a:extLst>
          </p:cNvPr>
          <p:cNvSpPr txBox="1"/>
          <p:nvPr/>
        </p:nvSpPr>
        <p:spPr>
          <a:xfrm>
            <a:off x="4698763" y="1274379"/>
            <a:ext cx="5790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latin typeface="Consolas" panose="020B0609020204030204" pitchFamily="49" charset="0"/>
              </a:rPr>
              <a:t>by</a:t>
            </a:r>
            <a:endParaRPr lang="ko-KR" altLang="en-US" sz="280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001848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22A6E8E3-678B-459B-81AA-8A85C98D1482}"/>
              </a:ext>
            </a:extLst>
          </p:cNvPr>
          <p:cNvCxnSpPr/>
          <p:nvPr/>
        </p:nvCxnSpPr>
        <p:spPr>
          <a:xfrm>
            <a:off x="4953000" y="1772816"/>
            <a:ext cx="0" cy="3132348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3B1AE048-3C6E-42BC-AB05-23F17B4E3619}"/>
              </a:ext>
            </a:extLst>
          </p:cNvPr>
          <p:cNvCxnSpPr/>
          <p:nvPr/>
        </p:nvCxnSpPr>
        <p:spPr>
          <a:xfrm>
            <a:off x="7725308" y="1772816"/>
            <a:ext cx="0" cy="3132348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3EE57733-CE48-4BE9-8174-8FEF1CA61FC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9C79D6E-1A9C-4B4B-BF5C-422F779D7C6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6920E5-F110-4D70-986E-0D9A0FD45126}"/>
              </a:ext>
            </a:extLst>
          </p:cNvPr>
          <p:cNvSpPr txBox="1"/>
          <p:nvPr/>
        </p:nvSpPr>
        <p:spPr>
          <a:xfrm>
            <a:off x="2000672" y="836712"/>
            <a:ext cx="18934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latin typeface="Consolas" panose="020B0609020204030204" pitchFamily="49" charset="0"/>
              </a:rPr>
              <a:t>하노이의 탑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183C528F-704C-4A23-937B-A04EB4E6BDFE}"/>
              </a:ext>
            </a:extLst>
          </p:cNvPr>
          <p:cNvCxnSpPr/>
          <p:nvPr/>
        </p:nvCxnSpPr>
        <p:spPr>
          <a:xfrm>
            <a:off x="2216696" y="1808820"/>
            <a:ext cx="0" cy="3132348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8C44664-1E1C-475C-BCBE-B5B5B75C31FD}"/>
              </a:ext>
            </a:extLst>
          </p:cNvPr>
          <p:cNvSpPr txBox="1"/>
          <p:nvPr/>
        </p:nvSpPr>
        <p:spPr>
          <a:xfrm>
            <a:off x="2000672" y="5022608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latin typeface="Consolas" panose="020B0609020204030204" pitchFamily="49" charset="0"/>
              </a:rPr>
              <a:t>a</a:t>
            </a:r>
            <a:endParaRPr lang="ko-KR" altLang="en-US" sz="2800"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D37AA8B-3E14-43BF-90F2-53BB2F367BD5}"/>
              </a:ext>
            </a:extLst>
          </p:cNvPr>
          <p:cNvSpPr txBox="1"/>
          <p:nvPr/>
        </p:nvSpPr>
        <p:spPr>
          <a:xfrm>
            <a:off x="4797348" y="5022608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latin typeface="Consolas" panose="020B0609020204030204" pitchFamily="49" charset="0"/>
              </a:rPr>
              <a:t>b</a:t>
            </a:r>
            <a:endParaRPr lang="ko-KR" altLang="en-US" sz="2800"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D84ABF9-5890-4A51-972A-8FA66D32D4B1}"/>
              </a:ext>
            </a:extLst>
          </p:cNvPr>
          <p:cNvSpPr txBox="1"/>
          <p:nvPr/>
        </p:nvSpPr>
        <p:spPr>
          <a:xfrm>
            <a:off x="7524038" y="5022608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latin typeface="Consolas" panose="020B0609020204030204" pitchFamily="49" charset="0"/>
              </a:rPr>
              <a:t>c</a:t>
            </a:r>
            <a:endParaRPr lang="ko-KR" altLang="en-US" sz="2800"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7CE8B76-A1CD-4B62-9AA2-114CBC8C628A}"/>
              </a:ext>
            </a:extLst>
          </p:cNvPr>
          <p:cNvSpPr txBox="1"/>
          <p:nvPr/>
        </p:nvSpPr>
        <p:spPr>
          <a:xfrm>
            <a:off x="8993662" y="935824"/>
            <a:ext cx="6641562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latin typeface="Consolas" panose="020B0609020204030204" pitchFamily="49" charset="0"/>
              </a:rPr>
              <a:t>if n==1: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    print( "%d : %c -&gt; %c"%(n,fr,to) )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    return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hanoi( n-1 , fr, to, by)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print( "%d : %c -&gt; %c"%(n,fr,to) )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hanoi( n-1 , by, fr, to)</a:t>
            </a:r>
            <a:endParaRPr lang="ko-KR" altLang="en-US" sz="2400"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1FC4F6A-D4CD-4AEF-8EE8-251AF9B1E9DB}"/>
              </a:ext>
            </a:extLst>
          </p:cNvPr>
          <p:cNvSpPr txBox="1"/>
          <p:nvPr/>
        </p:nvSpPr>
        <p:spPr>
          <a:xfrm>
            <a:off x="2000672" y="1376787"/>
            <a:ext cx="5790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latin typeface="Consolas" panose="020B0609020204030204" pitchFamily="49" charset="0"/>
              </a:rPr>
              <a:t>fr</a:t>
            </a:r>
            <a:endParaRPr lang="ko-KR" altLang="en-US" sz="2800">
              <a:latin typeface="Consolas" panose="020B060902020403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A39C1E9-90FD-446A-98E8-D7C72CDD3443}"/>
              </a:ext>
            </a:extLst>
          </p:cNvPr>
          <p:cNvSpPr txBox="1"/>
          <p:nvPr/>
        </p:nvSpPr>
        <p:spPr>
          <a:xfrm>
            <a:off x="7238636" y="1376787"/>
            <a:ext cx="5790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latin typeface="Consolas" panose="020B0609020204030204" pitchFamily="49" charset="0"/>
              </a:rPr>
              <a:t>to</a:t>
            </a:r>
            <a:endParaRPr lang="ko-KR" altLang="en-US" sz="2800">
              <a:latin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CAF125A-FDA1-4C14-B70D-30CCA442B199}"/>
              </a:ext>
            </a:extLst>
          </p:cNvPr>
          <p:cNvSpPr txBox="1"/>
          <p:nvPr/>
        </p:nvSpPr>
        <p:spPr>
          <a:xfrm>
            <a:off x="4698763" y="1274379"/>
            <a:ext cx="5790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latin typeface="Consolas" panose="020B0609020204030204" pitchFamily="49" charset="0"/>
              </a:rPr>
              <a:t>by</a:t>
            </a:r>
            <a:endParaRPr lang="ko-KR" altLang="en-US" sz="2800">
              <a:latin typeface="Consolas" panose="020B0609020204030204" pitchFamily="49" charset="0"/>
            </a:endParaRPr>
          </a:p>
        </p:txBody>
      </p:sp>
      <p:sp>
        <p:nvSpPr>
          <p:cNvPr id="19" name="원통형 18">
            <a:extLst>
              <a:ext uri="{FF2B5EF4-FFF2-40B4-BE49-F238E27FC236}">
                <a16:creationId xmlns:a16="http://schemas.microsoft.com/office/drawing/2014/main" id="{344C9D7D-C17C-4F00-81D9-83F6839CA691}"/>
              </a:ext>
            </a:extLst>
          </p:cNvPr>
          <p:cNvSpPr/>
          <p:nvPr/>
        </p:nvSpPr>
        <p:spPr>
          <a:xfrm>
            <a:off x="6556695" y="4492864"/>
            <a:ext cx="2376264" cy="540060"/>
          </a:xfrm>
          <a:prstGeom prst="can">
            <a:avLst>
              <a:gd name="adj" fmla="val 39293"/>
            </a:avLst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원통형 19">
            <a:extLst>
              <a:ext uri="{FF2B5EF4-FFF2-40B4-BE49-F238E27FC236}">
                <a16:creationId xmlns:a16="http://schemas.microsoft.com/office/drawing/2014/main" id="{3B18BAA4-703A-4A3B-838D-1DAAC9857746}"/>
              </a:ext>
            </a:extLst>
          </p:cNvPr>
          <p:cNvSpPr/>
          <p:nvPr/>
        </p:nvSpPr>
        <p:spPr>
          <a:xfrm>
            <a:off x="6853243" y="4144363"/>
            <a:ext cx="1764195" cy="540060"/>
          </a:xfrm>
          <a:prstGeom prst="can">
            <a:avLst>
              <a:gd name="adj" fmla="val 39293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원통형 20">
            <a:extLst>
              <a:ext uri="{FF2B5EF4-FFF2-40B4-BE49-F238E27FC236}">
                <a16:creationId xmlns:a16="http://schemas.microsoft.com/office/drawing/2014/main" id="{82A83472-3CD7-4D52-B486-F1CBB80D9E2E}"/>
              </a:ext>
            </a:extLst>
          </p:cNvPr>
          <p:cNvSpPr/>
          <p:nvPr/>
        </p:nvSpPr>
        <p:spPr>
          <a:xfrm>
            <a:off x="7192057" y="3730037"/>
            <a:ext cx="1116124" cy="540060"/>
          </a:xfrm>
          <a:prstGeom prst="can">
            <a:avLst>
              <a:gd name="adj" fmla="val 39293"/>
            </a:avLst>
          </a:prstGeom>
          <a:solidFill>
            <a:schemeClr val="accent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727FEC8-7B16-4FDB-AAEA-16206701EA3C}"/>
              </a:ext>
            </a:extLst>
          </p:cNvPr>
          <p:cNvSpPr txBox="1"/>
          <p:nvPr/>
        </p:nvSpPr>
        <p:spPr>
          <a:xfrm>
            <a:off x="9509568" y="3836366"/>
            <a:ext cx="1883849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latin typeface="Consolas" panose="020B0609020204030204" pitchFamily="49" charset="0"/>
              </a:rPr>
              <a:t>1 : a -&gt; c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2 : a -&gt; b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1 : c -&gt; b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3 : a -&gt; c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1 : b -&gt; a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2 : b -&gt; c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1 : a -&gt; c</a:t>
            </a:r>
            <a:endParaRPr lang="ko-KR" altLang="en-US" sz="240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782890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람다 표현식 사용하기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8-4 </a:t>
            </a:r>
            <a:r>
              <a:rPr lang="ko-KR" altLang="en-US">
                <a:latin typeface="+mj-ea"/>
                <a:ea typeface="+mj-ea"/>
              </a:rPr>
              <a:t>람다 표현식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sz="2000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람다 표현식으로 함수 만들기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9CB5988-0AE4-4C4B-AEE2-301D01E9A801}"/>
              </a:ext>
            </a:extLst>
          </p:cNvPr>
          <p:cNvGrpSpPr/>
          <p:nvPr/>
        </p:nvGrpSpPr>
        <p:grpSpPr>
          <a:xfrm>
            <a:off x="740532" y="3140968"/>
            <a:ext cx="8620913" cy="1339858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0CEBFFB-8FC1-41CA-9E7A-0D59D00BF11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EEEB638-8882-4ED1-BE26-753D83CCCC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plus_ten(x):</a:t>
              </a:r>
            </a:p>
            <a:p>
              <a:r>
                <a:rPr lang="fr-F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return x + 10</a:t>
              </a:r>
            </a:p>
            <a:p>
              <a:endParaRPr lang="fr-FR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fr-F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plus_ten(1)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68" name="Rectangle 8">
            <a:extLst>
              <a:ext uri="{FF2B5EF4-FFF2-40B4-BE49-F238E27FC236}">
                <a16:creationId xmlns:a16="http://schemas.microsoft.com/office/drawing/2014/main" id="{A90E3959-A50B-4ACC-BDCD-43F2175E2D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3340" y="4621198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altLang="ko-KR" sz="2000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lambda </a:t>
            </a:r>
            <a:r>
              <a:rPr lang="ko-KR" altLang="en-US" sz="2000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매개변수들</a:t>
            </a:r>
            <a:r>
              <a:rPr lang="en-US" altLang="ko-KR" sz="2000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ko-KR" altLang="en-US" sz="2000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식</a:t>
            </a:r>
          </a:p>
        </p:txBody>
      </p: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F29637DC-2AAF-482C-ACA6-955404BF6C5D}"/>
              </a:ext>
            </a:extLst>
          </p:cNvPr>
          <p:cNvGrpSpPr/>
          <p:nvPr/>
        </p:nvGrpSpPr>
        <p:grpSpPr>
          <a:xfrm>
            <a:off x="740532" y="5085184"/>
            <a:ext cx="8620913" cy="432048"/>
            <a:chOff x="704528" y="1448780"/>
            <a:chExt cx="7920880" cy="1008112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6CF4A142-6E31-4537-BC79-60B4B7E9F34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B8A1007D-6D35-4876-97BC-675626A42289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lambda x : x + 10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4B719088-EC35-4EBD-89E2-E9E3B59B28F6}"/>
              </a:ext>
            </a:extLst>
          </p:cNvPr>
          <p:cNvGrpSpPr/>
          <p:nvPr/>
        </p:nvGrpSpPr>
        <p:grpSpPr>
          <a:xfrm>
            <a:off x="740532" y="5657604"/>
            <a:ext cx="8620913" cy="763793"/>
            <a:chOff x="704528" y="1448780"/>
            <a:chExt cx="7920880" cy="100811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9919AD34-21A7-4C96-A8DC-52FD6EE9288E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3A8EEC4B-ACC2-49BA-8FCC-6E68C29E4602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plus_ten = lambda x : x + 10</a:t>
              </a:r>
            </a:p>
            <a:p>
              <a:r>
                <a:rPr lang="fr-F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plus_ten(1)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E64A96F-B8B6-4C99-8FFE-D50B9410E15E}"/>
              </a:ext>
            </a:extLst>
          </p:cNvPr>
          <p:cNvSpPr txBox="1"/>
          <p:nvPr/>
        </p:nvSpPr>
        <p:spPr>
          <a:xfrm>
            <a:off x="818904" y="1269129"/>
            <a:ext cx="649087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latin typeface="+mj-ea"/>
                <a:ea typeface="+mj-ea"/>
              </a:rPr>
              <a:t>lambda </a:t>
            </a:r>
            <a:r>
              <a:rPr lang="ko-KR" altLang="en-US" sz="1600">
                <a:latin typeface="+mj-ea"/>
                <a:ea typeface="+mj-ea"/>
              </a:rPr>
              <a:t>키워드들 사용해서 작고 이름 없는 함수를 만들 수 있다</a:t>
            </a:r>
            <a:r>
              <a:rPr lang="en-US" altLang="ko-KR" sz="1600">
                <a:latin typeface="+mj-ea"/>
                <a:ea typeface="+mj-ea"/>
              </a:rPr>
              <a:t>. </a:t>
            </a:r>
          </a:p>
          <a:p>
            <a:pPr algn="l"/>
            <a:endParaRPr lang="en-US" altLang="ko-KR" sz="1600">
              <a:latin typeface="+mj-ea"/>
              <a:ea typeface="+mj-ea"/>
            </a:endParaRPr>
          </a:p>
          <a:p>
            <a:pPr algn="l"/>
            <a:r>
              <a:rPr lang="ko-KR" altLang="en-US" sz="1600">
                <a:latin typeface="+mj-ea"/>
                <a:ea typeface="+mj-ea"/>
              </a:rPr>
              <a:t>이 함수는 두 인자의 합을 돌려준다</a:t>
            </a:r>
            <a:r>
              <a:rPr lang="en-US" altLang="ko-KR" sz="1600">
                <a:latin typeface="+mj-ea"/>
                <a:ea typeface="+mj-ea"/>
              </a:rPr>
              <a:t>: </a:t>
            </a:r>
          </a:p>
          <a:p>
            <a:pPr algn="l"/>
            <a:r>
              <a:rPr lang="en-US" altLang="ko-KR" sz="1600">
                <a:latin typeface="+mj-ea"/>
                <a:ea typeface="+mj-ea"/>
              </a:rPr>
              <a:t>     lambda a, b: a+b </a:t>
            </a:r>
          </a:p>
          <a:p>
            <a:pPr algn="l"/>
            <a:endParaRPr lang="en-US" altLang="ko-KR" sz="1600">
              <a:latin typeface="+mj-ea"/>
              <a:ea typeface="+mj-ea"/>
            </a:endParaRPr>
          </a:p>
          <a:p>
            <a:pPr algn="l"/>
            <a:r>
              <a:rPr lang="ko-KR" altLang="en-US" sz="1600">
                <a:latin typeface="+mj-ea"/>
                <a:ea typeface="+mj-ea"/>
              </a:rPr>
              <a:t>함수 객체가 있어야 하는 곳이면 어디나 람다 함수가 사용될 수 있다</a:t>
            </a:r>
            <a:r>
              <a:rPr lang="en-US" altLang="ko-KR" sz="1600">
                <a:latin typeface="+mj-ea"/>
                <a:ea typeface="+mj-ea"/>
              </a:rPr>
              <a:t>.</a:t>
            </a:r>
            <a:endParaRPr lang="ko-KR" altLang="en-US" sz="160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561694832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람다 표현식 사용하기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8-4 </a:t>
            </a:r>
            <a:r>
              <a:rPr lang="ko-KR" altLang="en-US">
                <a:latin typeface="+mj-ea"/>
                <a:ea typeface="+mj-ea"/>
              </a:rPr>
              <a:t>람다 표현식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sz="2000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람다 표현식을 인수로 사용하기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9CB5988-0AE4-4C4B-AEE2-301D01E9A801}"/>
              </a:ext>
            </a:extLst>
          </p:cNvPr>
          <p:cNvGrpSpPr/>
          <p:nvPr/>
        </p:nvGrpSpPr>
        <p:grpSpPr>
          <a:xfrm>
            <a:off x="740532" y="1261050"/>
            <a:ext cx="8620913" cy="1339858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0CEBFFB-8FC1-41CA-9E7A-0D59D00BF11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EEEB638-8882-4ED1-BE26-753D83CCCC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plus_ten(x):</a:t>
              </a:r>
            </a:p>
            <a:p>
              <a:r>
                <a:rPr lang="fr-F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return x + 10</a:t>
              </a:r>
            </a:p>
            <a:p>
              <a:endParaRPr lang="fr-FR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fr-F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list(map(plus_ten, [1, 2, 3]))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68" name="Rectangle 8">
            <a:extLst>
              <a:ext uri="{FF2B5EF4-FFF2-40B4-BE49-F238E27FC236}">
                <a16:creationId xmlns:a16="http://schemas.microsoft.com/office/drawing/2014/main" id="{A90E3959-A50B-4ACC-BDCD-43F2175E2D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3856982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sz="2000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람다 표현식에 조건부 표현식 사용하기</a:t>
            </a:r>
          </a:p>
        </p:txBody>
      </p: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F29637DC-2AAF-482C-ACA6-955404BF6C5D}"/>
              </a:ext>
            </a:extLst>
          </p:cNvPr>
          <p:cNvGrpSpPr/>
          <p:nvPr/>
        </p:nvGrpSpPr>
        <p:grpSpPr>
          <a:xfrm>
            <a:off x="740532" y="2816932"/>
            <a:ext cx="8620913" cy="432048"/>
            <a:chOff x="704528" y="1448780"/>
            <a:chExt cx="7920880" cy="1008112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6CF4A142-6E31-4537-BC79-60B4B7E9F34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B8A1007D-6D35-4876-97BC-675626A42289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list(map(lambda x : x + 10, [1, 2, 3]))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4B719088-EC35-4EBD-89E2-E9E3B59B28F6}"/>
              </a:ext>
            </a:extLst>
          </p:cNvPr>
          <p:cNvGrpSpPr/>
          <p:nvPr/>
        </p:nvGrpSpPr>
        <p:grpSpPr>
          <a:xfrm>
            <a:off x="740532" y="4401108"/>
            <a:ext cx="8620913" cy="763793"/>
            <a:chOff x="704528" y="1448780"/>
            <a:chExt cx="7920880" cy="100811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9919AD34-21A7-4C96-A8DC-52FD6EE9288E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3A8EEC4B-ACC2-49BA-8FCC-6E68C29E4602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 [1, 2, 3, 4, 5, 6, 7, 8, 9, 10]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list(map(lambda x : str(x) if x%3 == 0 else x, a))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50331709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람다 표현식 사용하기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8-4 </a:t>
            </a:r>
            <a:r>
              <a:rPr lang="ko-KR" altLang="en-US">
                <a:latin typeface="+mj-ea"/>
                <a:ea typeface="+mj-ea"/>
              </a:rPr>
              <a:t>람다 표현식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altLang="ko-KR" sz="2000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map</a:t>
            </a:r>
            <a:r>
              <a:rPr lang="ko-KR" altLang="en-US" sz="2000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에 객체를 여러 개 넣기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9CB5988-0AE4-4C4B-AEE2-301D01E9A801}"/>
              </a:ext>
            </a:extLst>
          </p:cNvPr>
          <p:cNvGrpSpPr/>
          <p:nvPr/>
        </p:nvGrpSpPr>
        <p:grpSpPr>
          <a:xfrm>
            <a:off x="740532" y="1261050"/>
            <a:ext cx="8620913" cy="1123834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0CEBFFB-8FC1-41CA-9E7A-0D59D00BF11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EEEB638-8882-4ED1-BE26-753D83CCCC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E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 [1, 2, 3, 4, 5]</a:t>
              </a:r>
            </a:p>
            <a:p>
              <a:r>
                <a:rPr lang="es-E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b = [6, 7, 8, 9, 10]</a:t>
              </a:r>
            </a:p>
            <a:p>
              <a:r>
                <a:rPr lang="es-E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list(map(lambda x,y : x * y, a, b))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68" name="Rectangle 8">
            <a:extLst>
              <a:ext uri="{FF2B5EF4-FFF2-40B4-BE49-F238E27FC236}">
                <a16:creationId xmlns:a16="http://schemas.microsoft.com/office/drawing/2014/main" id="{A90E3959-A50B-4ACC-BDCD-43F2175E2D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2816932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altLang="ko-KR" sz="2000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filter </a:t>
            </a:r>
            <a:r>
              <a:rPr lang="ko-KR" altLang="en-US" sz="2000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사용하기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4B719088-EC35-4EBD-89E2-E9E3B59B28F6}"/>
              </a:ext>
            </a:extLst>
          </p:cNvPr>
          <p:cNvGrpSpPr/>
          <p:nvPr/>
        </p:nvGrpSpPr>
        <p:grpSpPr>
          <a:xfrm>
            <a:off x="740532" y="3361058"/>
            <a:ext cx="8620913" cy="1548172"/>
            <a:chOff x="704528" y="1448780"/>
            <a:chExt cx="7920880" cy="100811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9919AD34-21A7-4C96-A8DC-52FD6EE9288E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3A8EEC4B-ACC2-49BA-8FCC-6E68C29E4602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f(x):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return x &gt; 5 and x &lt; 10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 [8, 3, 2, 10, 15, 7, 1, 9, 0, 11]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list(filter(f, a))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479F251D-7429-474E-8D36-13DD89F75536}"/>
              </a:ext>
            </a:extLst>
          </p:cNvPr>
          <p:cNvGrpSpPr/>
          <p:nvPr/>
        </p:nvGrpSpPr>
        <p:grpSpPr>
          <a:xfrm>
            <a:off x="738774" y="5208505"/>
            <a:ext cx="8620913" cy="776779"/>
            <a:chOff x="704528" y="1448780"/>
            <a:chExt cx="7920880" cy="1008112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9E1B4217-1C99-4F99-92A7-913286D1BE4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9E2CEC8-EB5C-497B-8B3E-1E0A0BE282C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 [8, 3, 2, 10, 15, 7, 1, 9, 0, 11]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list(filter(lambda x : x &gt; 5 and x &lt; 10, a))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752158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 sz="2400" b="1">
                <a:latin typeface="+mj-ea"/>
                <a:ea typeface="+mj-ea"/>
              </a:rPr>
              <a:t>증가 또는 감소 연산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2-2 </a:t>
            </a:r>
            <a:r>
              <a:rPr lang="ko-KR" altLang="en-US">
                <a:latin typeface="+mj-ea"/>
                <a:ea typeface="+mj-ea"/>
              </a:rPr>
              <a:t>변수와 연산</a:t>
            </a:r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4D1C4DFE-135E-4552-98A0-C1E7E14EAF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0532" y="1196752"/>
            <a:ext cx="56898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R="0" algn="l"/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a += 1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는 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a = a + 1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과 같은 의미로 증가 연산</a:t>
            </a:r>
            <a:endParaRPr lang="ko-KR" altLang="en-US" b="1">
              <a:latin typeface="+mj-ea"/>
              <a:ea typeface="+mj-ea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6F7CC7A8-1029-43C9-B7F7-A60BA61FED6C}"/>
              </a:ext>
            </a:extLst>
          </p:cNvPr>
          <p:cNvGrpSpPr/>
          <p:nvPr/>
        </p:nvGrpSpPr>
        <p:grpSpPr>
          <a:xfrm>
            <a:off x="781446" y="1664803"/>
            <a:ext cx="8460940" cy="1002301"/>
            <a:chOff x="704528" y="1448780"/>
            <a:chExt cx="7920880" cy="1008112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4CBC85DE-58F0-409A-AEA1-F85ED5A559B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24B1BAA4-932F-4E0D-AD64-CCADCFE8B90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a=1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a=a+1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print(a)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291E18E1-7BDF-481B-BC8F-CEB967217E48}"/>
              </a:ext>
            </a:extLst>
          </p:cNvPr>
          <p:cNvGrpSpPr/>
          <p:nvPr/>
        </p:nvGrpSpPr>
        <p:grpSpPr>
          <a:xfrm>
            <a:off x="781446" y="2888940"/>
            <a:ext cx="8460940" cy="751918"/>
            <a:chOff x="704528" y="1448780"/>
            <a:chExt cx="7920880" cy="1008112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F8D7B797-D7FD-4912-A9E6-9969E461ED1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EA328189-61E8-479E-8035-E0DC7543D28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a+=1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print(a)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6A346953-6AE3-42A3-B41F-85E0C34B0241}"/>
              </a:ext>
            </a:extLst>
          </p:cNvPr>
          <p:cNvGrpSpPr/>
          <p:nvPr/>
        </p:nvGrpSpPr>
        <p:grpSpPr>
          <a:xfrm>
            <a:off x="781446" y="4781107"/>
            <a:ext cx="8460940" cy="1002301"/>
            <a:chOff x="704528" y="1448780"/>
            <a:chExt cx="7920880" cy="1008112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4A288FC1-F6BA-4F42-A566-D30C23386439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061F4E4A-E2DD-4CC0-86ED-9713E39F0F8F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a=a-1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a-=1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print(a)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8" name="Rectangle 8">
            <a:extLst>
              <a:ext uri="{FF2B5EF4-FFF2-40B4-BE49-F238E27FC236}">
                <a16:creationId xmlns:a16="http://schemas.microsoft.com/office/drawing/2014/main" id="{63F6FA82-3AC5-415F-98C2-0B2736ADBC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0532" y="4365104"/>
            <a:ext cx="56898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R="0" algn="l"/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a -= 1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는 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a = a - 1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과 같은 의미로 증가 연산</a:t>
            </a:r>
            <a:endParaRPr lang="ko-KR" altLang="en-US" b="1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331052407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변수의 사용 범위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8-5 </a:t>
            </a:r>
            <a:r>
              <a:rPr lang="ko-KR" altLang="en-US">
                <a:latin typeface="+mj-ea"/>
                <a:ea typeface="+mj-ea"/>
              </a:rPr>
              <a:t>클로저 사용하기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9CB5988-0AE4-4C4B-AEE2-301D01E9A801}"/>
              </a:ext>
            </a:extLst>
          </p:cNvPr>
          <p:cNvGrpSpPr/>
          <p:nvPr/>
        </p:nvGrpSpPr>
        <p:grpSpPr>
          <a:xfrm>
            <a:off x="740532" y="1228690"/>
            <a:ext cx="8620913" cy="1800200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0CEBFFB-8FC1-41CA-9E7A-0D59D00BF11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EEEB638-8882-4ED1-BE26-753D83CCCC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x = 10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foo():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print(x)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foo()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print(x)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4B719088-EC35-4EBD-89E2-E9E3B59B28F6}"/>
              </a:ext>
            </a:extLst>
          </p:cNvPr>
          <p:cNvGrpSpPr/>
          <p:nvPr/>
        </p:nvGrpSpPr>
        <p:grpSpPr>
          <a:xfrm>
            <a:off x="740533" y="3632039"/>
            <a:ext cx="8620912" cy="1885193"/>
            <a:chOff x="704528" y="1448780"/>
            <a:chExt cx="7920873" cy="100811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9919AD34-21A7-4C96-A8DC-52FD6EE9288E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3A8EEC4B-ACC2-49BA-8FCC-6E68C29E4602}"/>
                </a:ext>
              </a:extLst>
            </p:cNvPr>
            <p:cNvSpPr/>
            <p:nvPr/>
          </p:nvSpPr>
          <p:spPr>
            <a:xfrm>
              <a:off x="776535" y="1448780"/>
              <a:ext cx="7848866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foo():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x = 10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print(x)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foo()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print(x)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8925842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함수 안에서 전역 변수 변경하기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8-5 </a:t>
            </a:r>
            <a:r>
              <a:rPr lang="ko-KR" altLang="en-US">
                <a:latin typeface="+mj-ea"/>
                <a:ea typeface="+mj-ea"/>
              </a:rPr>
              <a:t>클로저 사용하기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9CB5988-0AE4-4C4B-AEE2-301D01E9A801}"/>
              </a:ext>
            </a:extLst>
          </p:cNvPr>
          <p:cNvGrpSpPr/>
          <p:nvPr/>
        </p:nvGrpSpPr>
        <p:grpSpPr>
          <a:xfrm>
            <a:off x="740532" y="1052737"/>
            <a:ext cx="8620913" cy="2173224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0CEBFFB-8FC1-41CA-9E7A-0D59D00BF11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EEEB638-8882-4ED1-BE26-753D83CCCC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x = 10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foo():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x = 20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print(x)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foo()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print(x)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4B719088-EC35-4EBD-89E2-E9E3B59B28F6}"/>
              </a:ext>
            </a:extLst>
          </p:cNvPr>
          <p:cNvGrpSpPr/>
          <p:nvPr/>
        </p:nvGrpSpPr>
        <p:grpSpPr>
          <a:xfrm>
            <a:off x="740533" y="3632039"/>
            <a:ext cx="8620912" cy="2497261"/>
            <a:chOff x="704528" y="1448780"/>
            <a:chExt cx="7920873" cy="100811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9919AD34-21A7-4C96-A8DC-52FD6EE9288E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3A8EEC4B-ACC2-49BA-8FCC-6E68C29E4602}"/>
                </a:ext>
              </a:extLst>
            </p:cNvPr>
            <p:cNvSpPr/>
            <p:nvPr/>
          </p:nvSpPr>
          <p:spPr>
            <a:xfrm>
              <a:off x="776535" y="1448780"/>
              <a:ext cx="7848866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x = 10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foo():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global x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x = 20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print(x)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foo()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print(x)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68696707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함수 안에서 함수 만들기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8-5 </a:t>
            </a:r>
            <a:r>
              <a:rPr lang="ko-KR" altLang="en-US">
                <a:latin typeface="+mj-ea"/>
                <a:ea typeface="+mj-ea"/>
              </a:rPr>
              <a:t>클로저 사용하기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9CB5988-0AE4-4C4B-AEE2-301D01E9A801}"/>
              </a:ext>
            </a:extLst>
          </p:cNvPr>
          <p:cNvGrpSpPr/>
          <p:nvPr/>
        </p:nvGrpSpPr>
        <p:grpSpPr>
          <a:xfrm>
            <a:off x="740532" y="1052737"/>
            <a:ext cx="8620913" cy="2173224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0CEBFFB-8FC1-41CA-9E7A-0D59D00BF11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EEEB638-8882-4ED1-BE26-753D83CCCC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print_hello():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hello = 'Hello, world!'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def print_message():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print(hello)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print_message()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print_hello()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44459524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지역 변수 변경하기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8-5 </a:t>
            </a:r>
            <a:r>
              <a:rPr lang="ko-KR" altLang="en-US">
                <a:latin typeface="+mj-ea"/>
                <a:ea typeface="+mj-ea"/>
              </a:rPr>
              <a:t>클로저 사용하기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9CB5988-0AE4-4C4B-AEE2-301D01E9A801}"/>
              </a:ext>
            </a:extLst>
          </p:cNvPr>
          <p:cNvGrpSpPr/>
          <p:nvPr/>
        </p:nvGrpSpPr>
        <p:grpSpPr>
          <a:xfrm>
            <a:off x="740532" y="872716"/>
            <a:ext cx="8620913" cy="2664295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0CEBFFB-8FC1-41CA-9E7A-0D59D00BF11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EEEB638-8882-4ED1-BE26-753D83CCCC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A():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x = 10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def B():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x = 20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B()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print(x)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A()</a:t>
              </a: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FC8E85CA-9B08-4D6D-B038-EC6C8CE6BAEB}"/>
              </a:ext>
            </a:extLst>
          </p:cNvPr>
          <p:cNvGrpSpPr/>
          <p:nvPr/>
        </p:nvGrpSpPr>
        <p:grpSpPr>
          <a:xfrm>
            <a:off x="749990" y="3681028"/>
            <a:ext cx="8620913" cy="2969607"/>
            <a:chOff x="704528" y="1448780"/>
            <a:chExt cx="7920880" cy="1008112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6E5B6A86-BCFB-4C6F-93C6-1011B5B7FA20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F6077121-13FD-44CF-9062-F1BDD0F8236D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A():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x = 10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def B():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nonlocal x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x = 20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B()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print(x)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A()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37286146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en-US" altLang="ko-KR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nonlocal </a:t>
            </a:r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이 변수를 찾는 순서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8-5 </a:t>
            </a:r>
            <a:r>
              <a:rPr lang="ko-KR" altLang="en-US">
                <a:latin typeface="+mj-ea"/>
                <a:ea typeface="+mj-ea"/>
              </a:rPr>
              <a:t>클로저 사용하기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9CB5988-0AE4-4C4B-AEE2-301D01E9A801}"/>
              </a:ext>
            </a:extLst>
          </p:cNvPr>
          <p:cNvGrpSpPr/>
          <p:nvPr/>
        </p:nvGrpSpPr>
        <p:grpSpPr>
          <a:xfrm>
            <a:off x="740532" y="1268760"/>
            <a:ext cx="8620913" cy="4896544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0CEBFFB-8FC1-41CA-9E7A-0D59D00BF11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EEEB638-8882-4ED1-BE26-753D83CCCC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E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A():</a:t>
              </a:r>
            </a:p>
            <a:p>
              <a:r>
                <a:rPr lang="es-E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x = 10</a:t>
              </a:r>
            </a:p>
            <a:p>
              <a:r>
                <a:rPr lang="es-E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y = 100</a:t>
              </a:r>
            </a:p>
            <a:p>
              <a:r>
                <a:rPr lang="es-E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def B():</a:t>
              </a:r>
            </a:p>
            <a:p>
              <a:r>
                <a:rPr lang="es-E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x = 20</a:t>
              </a:r>
            </a:p>
            <a:p>
              <a:r>
                <a:rPr lang="es-E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def C():</a:t>
              </a:r>
            </a:p>
            <a:p>
              <a:r>
                <a:rPr lang="es-E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    nonlocal x</a:t>
              </a:r>
            </a:p>
            <a:p>
              <a:r>
                <a:rPr lang="es-E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    nonlocal y</a:t>
              </a:r>
            </a:p>
            <a:p>
              <a:r>
                <a:rPr lang="es-E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    x = x + 30</a:t>
              </a:r>
            </a:p>
            <a:p>
              <a:r>
                <a:rPr lang="es-E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    y = y + 300</a:t>
              </a:r>
            </a:p>
            <a:p>
              <a:r>
                <a:rPr lang="es-E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    print(x)</a:t>
              </a:r>
            </a:p>
            <a:p>
              <a:r>
                <a:rPr lang="es-E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    print(y)</a:t>
              </a:r>
            </a:p>
            <a:p>
              <a:endParaRPr lang="es-E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s-E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C()    </a:t>
              </a:r>
            </a:p>
            <a:p>
              <a:r>
                <a:rPr lang="es-E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B()</a:t>
              </a:r>
            </a:p>
            <a:p>
              <a:r>
                <a:rPr lang="es-E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A()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40401864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en-US" altLang="ko-KR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global</a:t>
            </a:r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로 전역 변수 사용하기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8-5 </a:t>
            </a:r>
            <a:r>
              <a:rPr lang="ko-KR" altLang="en-US">
                <a:latin typeface="+mj-ea"/>
                <a:ea typeface="+mj-ea"/>
              </a:rPr>
              <a:t>클로저 사용하기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9CB5988-0AE4-4C4B-AEE2-301D01E9A801}"/>
              </a:ext>
            </a:extLst>
          </p:cNvPr>
          <p:cNvGrpSpPr/>
          <p:nvPr/>
        </p:nvGrpSpPr>
        <p:grpSpPr>
          <a:xfrm>
            <a:off x="740532" y="1268760"/>
            <a:ext cx="8620913" cy="4248472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0CEBFFB-8FC1-41CA-9E7A-0D59D00BF11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EEEB638-8882-4ED1-BE26-753D83CCCC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E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x = 1</a:t>
              </a:r>
            </a:p>
            <a:p>
              <a:r>
                <a:rPr lang="es-E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A():</a:t>
              </a:r>
            </a:p>
            <a:p>
              <a:r>
                <a:rPr lang="es-E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x = 10</a:t>
              </a:r>
            </a:p>
            <a:p>
              <a:r>
                <a:rPr lang="es-E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y = 100</a:t>
              </a:r>
            </a:p>
            <a:p>
              <a:r>
                <a:rPr lang="es-E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def B():</a:t>
              </a:r>
            </a:p>
            <a:p>
              <a:r>
                <a:rPr lang="es-E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x = 20</a:t>
              </a:r>
            </a:p>
            <a:p>
              <a:r>
                <a:rPr lang="es-E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def C():</a:t>
              </a:r>
            </a:p>
            <a:p>
              <a:r>
                <a:rPr lang="es-E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    global x</a:t>
              </a:r>
            </a:p>
            <a:p>
              <a:r>
                <a:rPr lang="es-E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    x = x + 30</a:t>
              </a:r>
            </a:p>
            <a:p>
              <a:r>
                <a:rPr lang="es-E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    print(x)</a:t>
              </a:r>
            </a:p>
            <a:p>
              <a:endParaRPr lang="es-E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s-E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C()    </a:t>
              </a:r>
            </a:p>
            <a:p>
              <a:r>
                <a:rPr lang="es-E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B()</a:t>
              </a:r>
            </a:p>
            <a:p>
              <a:r>
                <a:rPr lang="es-E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A()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8937567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클로저 사용하기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8-5 </a:t>
            </a:r>
            <a:r>
              <a:rPr lang="ko-KR" altLang="en-US">
                <a:latin typeface="+mj-ea"/>
                <a:ea typeface="+mj-ea"/>
              </a:rPr>
              <a:t>클로저 사용하기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9CB5988-0AE4-4C4B-AEE2-301D01E9A801}"/>
              </a:ext>
            </a:extLst>
          </p:cNvPr>
          <p:cNvGrpSpPr/>
          <p:nvPr/>
        </p:nvGrpSpPr>
        <p:grpSpPr>
          <a:xfrm>
            <a:off x="740532" y="1268760"/>
            <a:ext cx="8620913" cy="2808312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0CEBFFB-8FC1-41CA-9E7A-0D59D00BF11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EEEB638-8882-4ED1-BE26-753D83CCCC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calc():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a = 3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b = 5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def mul_add(x):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return a*x + b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return mul_add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 = calc()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print(c(1),c(2),c(3))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70082404"/>
      </p:ext>
    </p:extLst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en-US" altLang="ko-KR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lambda</a:t>
            </a:r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로 클로저 만들기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8-5 </a:t>
            </a:r>
            <a:r>
              <a:rPr lang="ko-KR" altLang="en-US">
                <a:latin typeface="+mj-ea"/>
                <a:ea typeface="+mj-ea"/>
              </a:rPr>
              <a:t>클로저 사용하기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9CB5988-0AE4-4C4B-AEE2-301D01E9A801}"/>
              </a:ext>
            </a:extLst>
          </p:cNvPr>
          <p:cNvGrpSpPr/>
          <p:nvPr/>
        </p:nvGrpSpPr>
        <p:grpSpPr>
          <a:xfrm>
            <a:off x="642543" y="944724"/>
            <a:ext cx="8620913" cy="2088232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0CEBFFB-8FC1-41CA-9E7A-0D59D00BF11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EEEB638-8882-4ED1-BE26-753D83CCCC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calc():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a = 3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b = 5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return lambda x : a*x + b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 = calc()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print(c(1),c(2),c(3))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70796793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클로저의 지역 변수 변경하기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8-5 </a:t>
            </a:r>
            <a:r>
              <a:rPr lang="ko-KR" altLang="en-US">
                <a:latin typeface="+mj-ea"/>
                <a:ea typeface="+mj-ea"/>
              </a:rPr>
              <a:t>클로저 사용하기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9CB5988-0AE4-4C4B-AEE2-301D01E9A801}"/>
              </a:ext>
            </a:extLst>
          </p:cNvPr>
          <p:cNvGrpSpPr/>
          <p:nvPr/>
        </p:nvGrpSpPr>
        <p:grpSpPr>
          <a:xfrm>
            <a:off x="642543" y="944724"/>
            <a:ext cx="8620913" cy="3708412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0CEBFFB-8FC1-41CA-9E7A-0D59D00BF11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EEEB638-8882-4ED1-BE26-753D83CCCC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calc():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a = 3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b = 5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total = 0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def mul_add(x):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nonlocal total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total += a*x + b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return total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return mul_add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 = calc()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print(c(1),c(2),c(3))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20594886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호출 횟수를 세는 함수 만들기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8-5 </a:t>
            </a:r>
            <a:r>
              <a:rPr lang="ko-KR" altLang="en-US">
                <a:latin typeface="+mj-ea"/>
                <a:ea typeface="+mj-ea"/>
              </a:rPr>
              <a:t>클로저 사용하기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9CB5988-0AE4-4C4B-AEE2-301D01E9A801}"/>
              </a:ext>
            </a:extLst>
          </p:cNvPr>
          <p:cNvGrpSpPr/>
          <p:nvPr/>
        </p:nvGrpSpPr>
        <p:grpSpPr>
          <a:xfrm>
            <a:off x="642543" y="944724"/>
            <a:ext cx="8620913" cy="3348372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0CEBFFB-8FC1-41CA-9E7A-0D59D00BF11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EEEB638-8882-4ED1-BE26-753D83CCCC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counter():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i = 0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def count():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nonlocal i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i += 1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return i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return count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 = counter()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for i in range(10):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print(c(), end=' ')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251452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 sz="2400" b="1">
                <a:latin typeface="+mj-ea"/>
                <a:ea typeface="+mj-ea"/>
              </a:rPr>
              <a:t>증가 또는 감소 연산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2-2 </a:t>
            </a:r>
            <a:r>
              <a:rPr lang="ko-KR" altLang="en-US">
                <a:latin typeface="+mj-ea"/>
                <a:ea typeface="+mj-ea"/>
              </a:rPr>
              <a:t>변수와 연산</a:t>
            </a:r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4D1C4DFE-135E-4552-98A0-C1E7E14EAF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0532" y="935310"/>
            <a:ext cx="56898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R="0" algn="l"/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a = a + 1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의 의미는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?</a:t>
            </a:r>
            <a:endParaRPr lang="ko-KR" altLang="en-US" b="1">
              <a:latin typeface="+mj-ea"/>
              <a:ea typeface="+mj-ea"/>
            </a:endParaRPr>
          </a:p>
        </p:txBody>
      </p:sp>
      <p:sp>
        <p:nvSpPr>
          <p:cNvPr id="18" name="Rectangle 8">
            <a:extLst>
              <a:ext uri="{FF2B5EF4-FFF2-40B4-BE49-F238E27FC236}">
                <a16:creationId xmlns:a16="http://schemas.microsoft.com/office/drawing/2014/main" id="{2F378E20-14FF-486F-B5C3-F6080F437F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3790" y="1631289"/>
            <a:ext cx="8205653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R="0" algn="l"/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만약 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a = 4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일 때 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a = 4 + 1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로 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a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에 다시 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5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가할당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(assign)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됨</a:t>
            </a:r>
            <a:endParaRPr lang="en-US" altLang="ko-KR" sz="1800" b="1" i="0" u="none" strike="noStrike" baseline="0">
              <a:latin typeface="맑은 고딕" panose="020B0503020000020004" pitchFamily="50" charset="-127"/>
            </a:endParaRPr>
          </a:p>
          <a:p>
            <a:pPr marR="0" algn="l"/>
            <a:endParaRPr lang="ko-KR" altLang="en-US" sz="1800" b="1" i="0" u="none" strike="noStrike" baseline="0">
              <a:latin typeface="맑은 고딕" panose="020B0503020000020004" pitchFamily="50" charset="-127"/>
            </a:endParaRPr>
          </a:p>
          <a:p>
            <a:pPr marR="0" algn="l"/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즉 좌변에 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a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는 할당 받는 변수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(variable)</a:t>
            </a:r>
          </a:p>
          <a:p>
            <a:pPr marR="0" algn="l"/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우변에 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a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는 기존 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a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의 값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(value)</a:t>
            </a:r>
            <a:endParaRPr lang="ko-KR" altLang="en-US" b="1">
              <a:latin typeface="+mj-ea"/>
              <a:ea typeface="+mj-ea"/>
            </a:endParaRP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611B0DD5-97CC-4A1C-AB76-3CA6915D46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0532" y="3753036"/>
            <a:ext cx="351578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R="0" algn="l"/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++a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와 </a:t>
            </a:r>
            <a:r>
              <a:rPr lang="en-US" altLang="ko-KR" b="1">
                <a:latin typeface="맑은 고딕" panose="020B0503020000020004" pitchFamily="50" charset="-127"/>
              </a:rPr>
              <a:t>a++</a:t>
            </a:r>
            <a:r>
              <a:rPr lang="ko-KR" altLang="en-US" b="1">
                <a:latin typeface="맑은 고딕" panose="020B0503020000020004" pitchFamily="50" charset="-127"/>
              </a:rPr>
              <a:t>은 지원하지 않는다</a:t>
            </a:r>
            <a:r>
              <a:rPr lang="en-US" altLang="ko-KR" b="1">
                <a:latin typeface="맑은 고딕" panose="020B0503020000020004" pitchFamily="50" charset="-127"/>
              </a:rPr>
              <a:t>. </a:t>
            </a:r>
            <a:endParaRPr lang="ko-KR" altLang="en-US" b="1">
              <a:latin typeface="+mj-ea"/>
              <a:ea typeface="+mj-ea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93D66D19-A2EA-4B8C-8D73-26AA22AE4ACA}"/>
              </a:ext>
            </a:extLst>
          </p:cNvPr>
          <p:cNvGrpSpPr/>
          <p:nvPr/>
        </p:nvGrpSpPr>
        <p:grpSpPr>
          <a:xfrm>
            <a:off x="787665" y="4148705"/>
            <a:ext cx="8460940" cy="628113"/>
            <a:chOff x="704528" y="1448780"/>
            <a:chExt cx="7920880" cy="100811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D873BC9D-5F9A-4A96-85CC-8058932A6F23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9B8D19F-8039-449D-BD02-24FDA3EF47F3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a=1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print(a++)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608E108B-DEA9-40F2-A3DD-4C7C08CB05D9}"/>
              </a:ext>
            </a:extLst>
          </p:cNvPr>
          <p:cNvGrpSpPr/>
          <p:nvPr/>
        </p:nvGrpSpPr>
        <p:grpSpPr>
          <a:xfrm>
            <a:off x="787665" y="5060334"/>
            <a:ext cx="8460940" cy="628113"/>
            <a:chOff x="704528" y="1448780"/>
            <a:chExt cx="7920880" cy="1008112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DCC474B7-E765-49E3-ADC0-698EB7B537E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E756B15A-E44D-470E-BB49-777AA96BF417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a=1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print(++a)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77990283"/>
      </p:ext>
    </p:extLst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</a:rPr>
              <a:t>연습문제</a:t>
            </a:r>
            <a:endParaRPr lang="ko-KR" altLang="en-US" b="1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9CB5988-0AE4-4C4B-AEE2-301D01E9A801}"/>
              </a:ext>
            </a:extLst>
          </p:cNvPr>
          <p:cNvGrpSpPr/>
          <p:nvPr/>
        </p:nvGrpSpPr>
        <p:grpSpPr>
          <a:xfrm>
            <a:off x="712878" y="2060848"/>
            <a:ext cx="8620913" cy="2952328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0CEBFFB-8FC1-41CA-9E7A-0D59D00BF11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EEEB638-8882-4ED1-BE26-753D83CCCC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calc(score):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a = max(score)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b = min(score)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c = sum(score)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d = c / len(score)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return a, b, c, d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score = [ 67, 45, 89, 99, 65, 64, 56, 78, 88, 97 ]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a, b, c, d = calc(score)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최대값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=%d, 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최소값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=%d, 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총점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=%d, 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평균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=%5.2f"%(a,b,c,d))</a:t>
              </a: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458D6994-373E-4735-8D88-121CE4BD39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064" y="849262"/>
            <a:ext cx="8097371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altLang="ko-KR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1. </a:t>
            </a:r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다음 소스 코드를 완성하여 주어진 리스트의 최대값</a:t>
            </a:r>
            <a:r>
              <a:rPr lang="en-US" altLang="ko-KR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최소값</a:t>
            </a:r>
            <a:r>
              <a:rPr lang="en-US" altLang="ko-KR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총점</a:t>
            </a:r>
            <a:r>
              <a:rPr lang="en-US" altLang="ko-KR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평균을 리턴하는 함수를 구현하시오</a:t>
            </a:r>
            <a:r>
              <a:rPr lang="en-US" altLang="ko-KR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endParaRPr lang="ko-KR" altLang="en-US" b="1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35D812-07E6-4B6F-8CEF-B06C4F201401}"/>
              </a:ext>
            </a:extLst>
          </p:cNvPr>
          <p:cNvSpPr txBox="1"/>
          <p:nvPr/>
        </p:nvSpPr>
        <p:spPr>
          <a:xfrm>
            <a:off x="791250" y="170080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latin typeface="Consolas" panose="020B0609020204030204" pitchFamily="49" charset="0"/>
              </a:rPr>
              <a:t>구현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FDB6B0B-09CA-4B46-932E-C8336608932C}"/>
              </a:ext>
            </a:extLst>
          </p:cNvPr>
          <p:cNvSpPr/>
          <p:nvPr/>
        </p:nvSpPr>
        <p:spPr>
          <a:xfrm>
            <a:off x="1282573" y="2430180"/>
            <a:ext cx="2410287" cy="1440160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57411E3-627B-441F-97AC-40511CBD5AF7}"/>
              </a:ext>
            </a:extLst>
          </p:cNvPr>
          <p:cNvSpPr/>
          <p:nvPr/>
        </p:nvSpPr>
        <p:spPr>
          <a:xfrm>
            <a:off x="791250" y="4399610"/>
            <a:ext cx="3225646" cy="21602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8191439"/>
      </p:ext>
    </p:extLst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</a:rPr>
              <a:t>연습문제</a:t>
            </a:r>
            <a:endParaRPr lang="ko-KR" altLang="en-US" b="1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9CB5988-0AE4-4C4B-AEE2-301D01E9A801}"/>
              </a:ext>
            </a:extLst>
          </p:cNvPr>
          <p:cNvGrpSpPr/>
          <p:nvPr/>
        </p:nvGrpSpPr>
        <p:grpSpPr>
          <a:xfrm>
            <a:off x="712878" y="2060848"/>
            <a:ext cx="5165409" cy="2952328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0CEBFFB-8FC1-41CA-9E7A-0D59D00BF11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EEEB638-8882-4ED1-BE26-753D83CCCC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is_palindrome(word):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if len(word) &lt; 2: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return True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if word[0] != word[-1]: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return False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return is_palindrome(word[1:-1])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print(is_palindrome("hello"))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print(is_palindrome("level"))</a:t>
              </a: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458D6994-373E-4735-8D88-121CE4BD39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064" y="849262"/>
            <a:ext cx="8097371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altLang="ko-KR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2. </a:t>
            </a:r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다음 소스 코드를 완성하여 문자열이 회문인지 판별하고 결과를 </a:t>
            </a:r>
            <a:r>
              <a:rPr lang="en-US" altLang="ko-KR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True,</a:t>
            </a:r>
            <a:r>
              <a:rPr lang="ko-KR" altLang="en-US" b="1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b="1">
                <a:solidFill>
                  <a:srgbClr val="000000"/>
                </a:solidFill>
                <a:latin typeface="Consolas" panose="020B0609020204030204" pitchFamily="49" charset="0"/>
              </a:rPr>
              <a:t>False</a:t>
            </a:r>
            <a:r>
              <a:rPr lang="ko-KR" altLang="en-US" b="1">
                <a:solidFill>
                  <a:srgbClr val="000000"/>
                </a:solidFill>
                <a:latin typeface="Consolas" panose="020B0609020204030204" pitchFamily="49" charset="0"/>
              </a:rPr>
              <a:t>로 출력되게 만드시오</a:t>
            </a:r>
            <a:r>
              <a:rPr lang="en-US" altLang="ko-KR" b="1">
                <a:solidFill>
                  <a:srgbClr val="000000"/>
                </a:solidFill>
                <a:latin typeface="Consolas" panose="020B0609020204030204" pitchFamily="49" charset="0"/>
              </a:rPr>
              <a:t>.( </a:t>
            </a:r>
            <a:r>
              <a:rPr lang="ko-KR" altLang="en-US" b="1">
                <a:solidFill>
                  <a:srgbClr val="000000"/>
                </a:solidFill>
                <a:latin typeface="Consolas" panose="020B0609020204030204" pitchFamily="49" charset="0"/>
              </a:rPr>
              <a:t>재귀호출 이용 </a:t>
            </a:r>
            <a:r>
              <a:rPr lang="en-US" altLang="ko-KR" b="1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endParaRPr lang="ko-KR" altLang="en-US" b="1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35D812-07E6-4B6F-8CEF-B06C4F201401}"/>
              </a:ext>
            </a:extLst>
          </p:cNvPr>
          <p:cNvSpPr txBox="1"/>
          <p:nvPr/>
        </p:nvSpPr>
        <p:spPr>
          <a:xfrm>
            <a:off x="791250" y="170080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latin typeface="Consolas" panose="020B0609020204030204" pitchFamily="49" charset="0"/>
              </a:rPr>
              <a:t>구현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FDB6B0B-09CA-4B46-932E-C8336608932C}"/>
              </a:ext>
            </a:extLst>
          </p:cNvPr>
          <p:cNvSpPr/>
          <p:nvPr/>
        </p:nvSpPr>
        <p:spPr>
          <a:xfrm>
            <a:off x="869622" y="2576406"/>
            <a:ext cx="4587434" cy="1440160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4F52293-5A0D-473C-B37D-88E46FADC401}"/>
              </a:ext>
            </a:extLst>
          </p:cNvPr>
          <p:cNvSpPr/>
          <p:nvPr/>
        </p:nvSpPr>
        <p:spPr>
          <a:xfrm>
            <a:off x="6933220" y="2276872"/>
            <a:ext cx="576064" cy="57606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h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3E0B7D6-7C91-4D57-9F99-85825F81594B}"/>
              </a:ext>
            </a:extLst>
          </p:cNvPr>
          <p:cNvSpPr/>
          <p:nvPr/>
        </p:nvSpPr>
        <p:spPr>
          <a:xfrm>
            <a:off x="7500529" y="2276872"/>
            <a:ext cx="576064" cy="57606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e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782D55C-4EBC-470A-ACEB-435EDF720C2F}"/>
              </a:ext>
            </a:extLst>
          </p:cNvPr>
          <p:cNvSpPr/>
          <p:nvPr/>
        </p:nvSpPr>
        <p:spPr>
          <a:xfrm>
            <a:off x="8067838" y="2276872"/>
            <a:ext cx="576064" cy="57606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l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B54FBBA-198D-4328-B662-57E761F265AC}"/>
              </a:ext>
            </a:extLst>
          </p:cNvPr>
          <p:cNvSpPr/>
          <p:nvPr/>
        </p:nvSpPr>
        <p:spPr>
          <a:xfrm>
            <a:off x="8635147" y="2276872"/>
            <a:ext cx="576064" cy="57606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l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7CBEAE0-008B-4AEC-B5C2-E78C8FF9E15E}"/>
              </a:ext>
            </a:extLst>
          </p:cNvPr>
          <p:cNvSpPr/>
          <p:nvPr/>
        </p:nvSpPr>
        <p:spPr>
          <a:xfrm>
            <a:off x="9202456" y="2276872"/>
            <a:ext cx="576064" cy="57606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o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1C62FD0-D9B3-40B7-8716-116CCD3323B3}"/>
              </a:ext>
            </a:extLst>
          </p:cNvPr>
          <p:cNvSpPr/>
          <p:nvPr/>
        </p:nvSpPr>
        <p:spPr>
          <a:xfrm>
            <a:off x="6904251" y="1772816"/>
            <a:ext cx="576064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ADDAD4E-0701-4F0D-9369-C92BA8CB3092}"/>
              </a:ext>
            </a:extLst>
          </p:cNvPr>
          <p:cNvSpPr/>
          <p:nvPr/>
        </p:nvSpPr>
        <p:spPr>
          <a:xfrm>
            <a:off x="9211678" y="1772816"/>
            <a:ext cx="576064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0298281-F603-4C48-A30C-7E1EC534BA38}"/>
              </a:ext>
            </a:extLst>
          </p:cNvPr>
          <p:cNvSpPr/>
          <p:nvPr/>
        </p:nvSpPr>
        <p:spPr>
          <a:xfrm>
            <a:off x="6924465" y="3451993"/>
            <a:ext cx="576064" cy="57606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l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8215CC8-1D6A-4B15-8555-149DBAAA8845}"/>
              </a:ext>
            </a:extLst>
          </p:cNvPr>
          <p:cNvSpPr/>
          <p:nvPr/>
        </p:nvSpPr>
        <p:spPr>
          <a:xfrm>
            <a:off x="7491774" y="3451993"/>
            <a:ext cx="576064" cy="576064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e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2912F7F-51B7-4766-97F4-1B5A8DD1CF12}"/>
              </a:ext>
            </a:extLst>
          </p:cNvPr>
          <p:cNvSpPr/>
          <p:nvPr/>
        </p:nvSpPr>
        <p:spPr>
          <a:xfrm>
            <a:off x="8059083" y="3451993"/>
            <a:ext cx="576064" cy="576064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v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8AA69AE-A203-429F-AA33-31941A39458D}"/>
              </a:ext>
            </a:extLst>
          </p:cNvPr>
          <p:cNvSpPr/>
          <p:nvPr/>
        </p:nvSpPr>
        <p:spPr>
          <a:xfrm>
            <a:off x="8626392" y="3451993"/>
            <a:ext cx="576064" cy="576064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e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50E3475-FFC4-409B-8667-421C42EF6DDF}"/>
              </a:ext>
            </a:extLst>
          </p:cNvPr>
          <p:cNvSpPr/>
          <p:nvPr/>
        </p:nvSpPr>
        <p:spPr>
          <a:xfrm>
            <a:off x="9193701" y="3451993"/>
            <a:ext cx="576064" cy="57606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l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312675D-B669-48BF-A18E-6B86716DCA56}"/>
              </a:ext>
            </a:extLst>
          </p:cNvPr>
          <p:cNvSpPr/>
          <p:nvPr/>
        </p:nvSpPr>
        <p:spPr>
          <a:xfrm>
            <a:off x="6895496" y="2924944"/>
            <a:ext cx="576064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6881E167-40C3-48CD-AC9F-143C56189DE0}"/>
              </a:ext>
            </a:extLst>
          </p:cNvPr>
          <p:cNvSpPr/>
          <p:nvPr/>
        </p:nvSpPr>
        <p:spPr>
          <a:xfrm>
            <a:off x="9202923" y="2924944"/>
            <a:ext cx="576064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40BA2B1-3116-49E8-B0B0-C3ADD3B9112B}"/>
              </a:ext>
            </a:extLst>
          </p:cNvPr>
          <p:cNvSpPr/>
          <p:nvPr/>
        </p:nvSpPr>
        <p:spPr>
          <a:xfrm>
            <a:off x="7512064" y="4676128"/>
            <a:ext cx="576064" cy="57606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e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22FD590-F27A-4969-898D-15F60CC946BA}"/>
              </a:ext>
            </a:extLst>
          </p:cNvPr>
          <p:cNvSpPr/>
          <p:nvPr/>
        </p:nvSpPr>
        <p:spPr>
          <a:xfrm>
            <a:off x="8079373" y="4676128"/>
            <a:ext cx="576064" cy="576064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v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8710844-0B6A-4150-B353-8177D746F3FB}"/>
              </a:ext>
            </a:extLst>
          </p:cNvPr>
          <p:cNvSpPr/>
          <p:nvPr/>
        </p:nvSpPr>
        <p:spPr>
          <a:xfrm>
            <a:off x="8646682" y="4676128"/>
            <a:ext cx="576064" cy="57606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e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11F86AF-D0C0-4B1D-86D3-EA5ED0B431A7}"/>
              </a:ext>
            </a:extLst>
          </p:cNvPr>
          <p:cNvSpPr/>
          <p:nvPr/>
        </p:nvSpPr>
        <p:spPr>
          <a:xfrm>
            <a:off x="7500529" y="4172072"/>
            <a:ext cx="576064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58417A3F-896D-4C29-A671-EF0634756855}"/>
              </a:ext>
            </a:extLst>
          </p:cNvPr>
          <p:cNvSpPr/>
          <p:nvPr/>
        </p:nvSpPr>
        <p:spPr>
          <a:xfrm>
            <a:off x="8569441" y="4172072"/>
            <a:ext cx="576064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7BA8AE8A-E197-4AD1-A42A-D224503A1FD1}"/>
              </a:ext>
            </a:extLst>
          </p:cNvPr>
          <p:cNvSpPr/>
          <p:nvPr/>
        </p:nvSpPr>
        <p:spPr>
          <a:xfrm>
            <a:off x="8100897" y="5769259"/>
            <a:ext cx="576064" cy="57606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v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81615B1B-598B-4C89-8031-4C12FEA510B0}"/>
              </a:ext>
            </a:extLst>
          </p:cNvPr>
          <p:cNvSpPr/>
          <p:nvPr/>
        </p:nvSpPr>
        <p:spPr>
          <a:xfrm>
            <a:off x="7484104" y="2907760"/>
            <a:ext cx="576064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99F388-58F6-4799-8042-643AC8201F9A}"/>
              </a:ext>
            </a:extLst>
          </p:cNvPr>
          <p:cNvSpPr txBox="1"/>
          <p:nvPr/>
        </p:nvSpPr>
        <p:spPr>
          <a:xfrm>
            <a:off x="10101572" y="3537012"/>
            <a:ext cx="18838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latin typeface="Consolas" panose="020B0609020204030204" pitchFamily="49" charset="0"/>
              </a:rPr>
              <a:t>word[1:-1]</a:t>
            </a:r>
            <a:endParaRPr lang="ko-KR" altLang="en-US" sz="2400">
              <a:latin typeface="Consolas" panose="020B0609020204030204" pitchFamily="49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DBF9A34-A1A8-4D62-8AD0-5C6C86226C54}"/>
              </a:ext>
            </a:extLst>
          </p:cNvPr>
          <p:cNvSpPr txBox="1"/>
          <p:nvPr/>
        </p:nvSpPr>
        <p:spPr>
          <a:xfrm>
            <a:off x="6031157" y="2381587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latin typeface="Consolas" panose="020B0609020204030204" pitchFamily="49" charset="0"/>
              </a:rPr>
              <a:t>word</a:t>
            </a:r>
            <a:endParaRPr lang="ko-KR" altLang="en-US" sz="2400">
              <a:latin typeface="Consolas" panose="020B0609020204030204" pitchFamily="49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9BFB690-27FB-4982-B2CE-425B05812DDB}"/>
              </a:ext>
            </a:extLst>
          </p:cNvPr>
          <p:cNvSpPr txBox="1"/>
          <p:nvPr/>
        </p:nvSpPr>
        <p:spPr>
          <a:xfrm>
            <a:off x="6045641" y="3580446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latin typeface="Consolas" panose="020B0609020204030204" pitchFamily="49" charset="0"/>
              </a:rPr>
              <a:t>word</a:t>
            </a:r>
            <a:endParaRPr lang="ko-KR" altLang="en-US" sz="2400">
              <a:latin typeface="Consolas" panose="020B0609020204030204" pitchFamily="49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DFC7DC2-FE17-451B-B707-04035DD4799E}"/>
              </a:ext>
            </a:extLst>
          </p:cNvPr>
          <p:cNvSpPr txBox="1"/>
          <p:nvPr/>
        </p:nvSpPr>
        <p:spPr>
          <a:xfrm>
            <a:off x="9417496" y="4678538"/>
            <a:ext cx="18838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latin typeface="Consolas" panose="020B0609020204030204" pitchFamily="49" charset="0"/>
              </a:rPr>
              <a:t>word[1:-1]</a:t>
            </a:r>
            <a:endParaRPr lang="ko-KR" altLang="en-US" sz="240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1646910"/>
      </p:ext>
    </p:extLst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</a:rPr>
              <a:t>연습문제</a:t>
            </a:r>
            <a:endParaRPr lang="ko-KR" altLang="en-US" b="1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9CB5988-0AE4-4C4B-AEE2-301D01E9A801}"/>
              </a:ext>
            </a:extLst>
          </p:cNvPr>
          <p:cNvGrpSpPr/>
          <p:nvPr/>
        </p:nvGrpSpPr>
        <p:grpSpPr>
          <a:xfrm>
            <a:off x="488504" y="2060848"/>
            <a:ext cx="8845287" cy="2052228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0CEBFFB-8FC1-41CA-9E7A-0D59D00BF11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EEEB638-8882-4ED1-BE26-753D83CCCC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files = ['font', '1.png', '10.jpg', '11.gif', '2.jpg', '3.bmp']</a:t>
              </a:r>
            </a:p>
            <a:p>
              <a:endParaRPr lang="en-US" altLang="ko-KR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temp</a:t>
              </a:r>
              <a:r>
                <a: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=</a:t>
              </a:r>
              <a:r>
                <a: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list(filter(lambda x: x.find('.jpg')!=-1 or x.find('.png')!=-1,files))</a:t>
              </a:r>
            </a:p>
            <a:p>
              <a:endParaRPr lang="en-US" altLang="ko-KR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print(temp)</a:t>
              </a: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458D6994-373E-4735-8D88-121CE4BD39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064" y="849262"/>
            <a:ext cx="8097371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altLang="ko-KR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3. </a:t>
            </a:r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다음 소스 코드를 완성하여 확장자가 </a:t>
            </a:r>
            <a:r>
              <a:rPr lang="en-US" altLang="ko-KR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.jpg, .png</a:t>
            </a:r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인 이미지 파일만 출력되게 만드시오</a:t>
            </a:r>
            <a:r>
              <a:rPr lang="en-US" altLang="ko-KR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.(</a:t>
            </a:r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람다 표현식 사용</a:t>
            </a:r>
            <a:r>
              <a:rPr lang="en-US" altLang="ko-KR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출력 결과는 리스트</a:t>
            </a:r>
            <a:r>
              <a:rPr lang="en-US" altLang="ko-KR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endParaRPr lang="ko-KR" altLang="en-US" b="1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35D812-07E6-4B6F-8CEF-B06C4F201401}"/>
              </a:ext>
            </a:extLst>
          </p:cNvPr>
          <p:cNvSpPr txBox="1"/>
          <p:nvPr/>
        </p:nvSpPr>
        <p:spPr>
          <a:xfrm>
            <a:off x="791250" y="170080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latin typeface="Consolas" panose="020B0609020204030204" pitchFamily="49" charset="0"/>
              </a:rPr>
              <a:t>구현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FDB6B0B-09CA-4B46-932E-C8336608932C}"/>
              </a:ext>
            </a:extLst>
          </p:cNvPr>
          <p:cNvSpPr/>
          <p:nvPr/>
        </p:nvSpPr>
        <p:spPr>
          <a:xfrm>
            <a:off x="1437580" y="2914216"/>
            <a:ext cx="7835899" cy="36933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5658860"/>
      </p:ext>
    </p:extLst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</a:rPr>
              <a:t>연습문제</a:t>
            </a:r>
            <a:endParaRPr lang="ko-KR" altLang="en-US" b="1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9CB5988-0AE4-4C4B-AEE2-301D01E9A801}"/>
              </a:ext>
            </a:extLst>
          </p:cNvPr>
          <p:cNvGrpSpPr/>
          <p:nvPr/>
        </p:nvGrpSpPr>
        <p:grpSpPr>
          <a:xfrm>
            <a:off x="488504" y="2060848"/>
            <a:ext cx="8845287" cy="3564396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0CEBFFB-8FC1-41CA-9E7A-0D59D00BF11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EEEB638-8882-4ED1-BE26-753D83CCCC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countdown(n):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i = n+1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def count():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nonlocal i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i -= 1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return i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return count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n = int(input())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 = countdown(n)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for i in range(n):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print(c(), end=' ')</a:t>
              </a: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458D6994-373E-4735-8D88-121CE4BD39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064" y="849262"/>
            <a:ext cx="8097371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altLang="ko-KR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4. </a:t>
            </a:r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표준 입력으로 정수가 입력된다</a:t>
            </a:r>
            <a:r>
              <a:rPr lang="en-US" altLang="ko-KR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 </a:t>
            </a:r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다음 소스 코드를 완성하여 </a:t>
            </a:r>
            <a:r>
              <a:rPr lang="ko-KR" altLang="en-US" b="1">
                <a:solidFill>
                  <a:srgbClr val="000000"/>
                </a:solidFill>
                <a:latin typeface="Consolas" panose="020B0609020204030204" pitchFamily="49" charset="0"/>
              </a:rPr>
              <a:t>함수 </a:t>
            </a:r>
            <a:r>
              <a:rPr lang="en-US" altLang="ko-KR" b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ko-KR" altLang="en-US" b="1">
                <a:solidFill>
                  <a:srgbClr val="000000"/>
                </a:solidFill>
                <a:latin typeface="Consolas" panose="020B0609020204030204" pitchFamily="49" charset="0"/>
              </a:rPr>
              <a:t>를 호출할 때마다 숫자가 </a:t>
            </a:r>
            <a:r>
              <a:rPr lang="en-US" altLang="ko-KR" b="1">
                <a:solidFill>
                  <a:srgbClr val="000000"/>
                </a:solidFill>
                <a:latin typeface="Consolas" panose="020B0609020204030204" pitchFamily="49" charset="0"/>
              </a:rPr>
              <a:t>1</a:t>
            </a:r>
            <a:r>
              <a:rPr lang="ko-KR" altLang="en-US" b="1">
                <a:solidFill>
                  <a:srgbClr val="000000"/>
                </a:solidFill>
                <a:latin typeface="Consolas" panose="020B0609020204030204" pitchFamily="49" charset="0"/>
              </a:rPr>
              <a:t>씩 줄어들게 구현하시오</a:t>
            </a:r>
            <a:r>
              <a:rPr lang="en-US" altLang="ko-KR" b="1">
                <a:solidFill>
                  <a:srgbClr val="000000"/>
                </a:solidFill>
                <a:latin typeface="Consolas" panose="020B0609020204030204" pitchFamily="49" charset="0"/>
              </a:rPr>
              <a:t>.( </a:t>
            </a:r>
            <a:r>
              <a:rPr lang="ko-KR" altLang="en-US" b="1">
                <a:solidFill>
                  <a:srgbClr val="000000"/>
                </a:solidFill>
                <a:latin typeface="Consolas" panose="020B0609020204030204" pitchFamily="49" charset="0"/>
              </a:rPr>
              <a:t>클로저 사용 </a:t>
            </a:r>
            <a:r>
              <a:rPr lang="en-US" altLang="ko-KR" b="1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endParaRPr lang="ko-KR" altLang="en-US" b="1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35D812-07E6-4B6F-8CEF-B06C4F201401}"/>
              </a:ext>
            </a:extLst>
          </p:cNvPr>
          <p:cNvSpPr txBox="1"/>
          <p:nvPr/>
        </p:nvSpPr>
        <p:spPr>
          <a:xfrm>
            <a:off x="791250" y="170080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latin typeface="Consolas" panose="020B0609020204030204" pitchFamily="49" charset="0"/>
              </a:rPr>
              <a:t>구현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FDB6B0B-09CA-4B46-932E-C8336608932C}"/>
              </a:ext>
            </a:extLst>
          </p:cNvPr>
          <p:cNvSpPr/>
          <p:nvPr/>
        </p:nvSpPr>
        <p:spPr>
          <a:xfrm>
            <a:off x="649329" y="2479483"/>
            <a:ext cx="2431464" cy="1698351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4774246"/>
      </p:ext>
    </p:extLst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4883150" y="3104964"/>
            <a:ext cx="4441589" cy="315086"/>
          </a:xfrm>
        </p:spPr>
        <p:txBody>
          <a:bodyPr/>
          <a:lstStyle/>
          <a:p>
            <a:r>
              <a:rPr lang="en-US" altLang="ko-KR" b="1">
                <a:latin typeface="+mn-ea"/>
              </a:rPr>
              <a:t>9. </a:t>
            </a:r>
            <a:r>
              <a:rPr lang="ko-KR" altLang="en-US" b="1">
                <a:latin typeface="+mn-ea"/>
              </a:rPr>
              <a:t>객체 지향</a:t>
            </a:r>
            <a:endParaRPr lang="ko-KR" altLang="en-US" b="1" dirty="0">
              <a:latin typeface="+mn-ea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883150" y="4234766"/>
            <a:ext cx="4464050" cy="943848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b="1">
                <a:latin typeface="+mn-ea"/>
              </a:rPr>
              <a:t>9-1 </a:t>
            </a:r>
            <a:r>
              <a:rPr lang="ko-KR" altLang="en-US" sz="1600" b="1">
                <a:latin typeface="+mn-ea"/>
              </a:rPr>
              <a:t>클래스 도입 배경</a:t>
            </a:r>
            <a:endParaRPr lang="en-US" altLang="ko-KR" sz="1600" b="1">
              <a:latin typeface="+mn-ea"/>
            </a:endParaRPr>
          </a:p>
          <a:p>
            <a:pPr marL="0" indent="0">
              <a:buNone/>
            </a:pPr>
            <a:r>
              <a:rPr lang="en-US" altLang="ko-KR" sz="1600" b="1">
                <a:latin typeface="+mn-ea"/>
              </a:rPr>
              <a:t>9-2 </a:t>
            </a:r>
            <a:r>
              <a:rPr lang="ko-KR" altLang="en-US" sz="1600" b="1">
                <a:latin typeface="+mn-ea"/>
              </a:rPr>
              <a:t>클래스 문법</a:t>
            </a:r>
            <a:endParaRPr lang="en-US" altLang="ko-KR" sz="1600" b="1">
              <a:latin typeface="+mn-ea"/>
            </a:endParaRPr>
          </a:p>
          <a:p>
            <a:pPr marL="0" indent="0">
              <a:buNone/>
            </a:pPr>
            <a:r>
              <a:rPr lang="en-US" altLang="ko-KR" sz="1600" b="1">
                <a:latin typeface="+mn-ea"/>
              </a:rPr>
              <a:t>9-3 </a:t>
            </a:r>
            <a:r>
              <a:rPr lang="ko-KR" altLang="en-US" sz="1600" b="1">
                <a:latin typeface="+mn-ea"/>
              </a:rPr>
              <a:t>상속과 다형성</a:t>
            </a:r>
            <a:endParaRPr lang="en-US" altLang="ko-KR" sz="1600" b="1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68297484"/>
      </p:ext>
    </p:extLst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성적 계산 프로그램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9-1 </a:t>
            </a:r>
            <a:r>
              <a:rPr lang="ko-KR" altLang="en-US">
                <a:latin typeface="+mj-ea"/>
                <a:ea typeface="+mj-ea"/>
              </a:rPr>
              <a:t>클래스 도입 배경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9CB5988-0AE4-4C4B-AEE2-301D01E9A801}"/>
              </a:ext>
            </a:extLst>
          </p:cNvPr>
          <p:cNvGrpSpPr/>
          <p:nvPr/>
        </p:nvGrpSpPr>
        <p:grpSpPr>
          <a:xfrm>
            <a:off x="642543" y="944724"/>
            <a:ext cx="8620913" cy="4356484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0CEBFFB-8FC1-41CA-9E7A-0D59D00BF11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EEEB638-8882-4ED1-BE26-753D83CCCC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kor=0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eng=0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total=0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aver=0.0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kor = int(input("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국어 점수 입력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:"))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eng = int(input("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영어 점수 입력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:"))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total = kor + eng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aver = total / 2.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국어 영어 총점 평균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")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print("-"*20)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print("%4d %4d %4d %5.2f"%(kor,eng,total,aver))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51851698"/>
      </p:ext>
    </p:extLst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함수를 이용한 모듈화 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9-1 </a:t>
            </a:r>
            <a:r>
              <a:rPr lang="ko-KR" altLang="en-US">
                <a:latin typeface="+mj-ea"/>
                <a:ea typeface="+mj-ea"/>
              </a:rPr>
              <a:t>클래스 도입 배경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9CB5988-0AE4-4C4B-AEE2-301D01E9A801}"/>
              </a:ext>
            </a:extLst>
          </p:cNvPr>
          <p:cNvGrpSpPr/>
          <p:nvPr/>
        </p:nvGrpSpPr>
        <p:grpSpPr>
          <a:xfrm>
            <a:off x="642543" y="944724"/>
            <a:ext cx="8620913" cy="5328592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0CEBFFB-8FC1-41CA-9E7A-0D59D00BF11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EEEB638-8882-4ED1-BE26-753D83CCCC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score_input():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kor = int(input("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국어 점수 입력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:"))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eng = int(input("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영어 점수 입력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:"))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return kor, eng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score_calc(kor, eng):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total = kor + eng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aver = total / 2.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return total, aver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score_output(kor, eng, total, aver):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print("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국어 영어 총점 평균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")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print("-"*20)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print("%4d %4d %4d %5.2f"%(kor,eng,total,aver))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kor, eng = score_input()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total, aver = score_calc(kor, eng)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score_output(kor, eng, total, aver)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40718006"/>
      </p:ext>
    </p:extLst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딕셔너리를 이용한 데이터 캡슐화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9-1 </a:t>
            </a:r>
            <a:r>
              <a:rPr lang="ko-KR" altLang="en-US">
                <a:latin typeface="+mj-ea"/>
                <a:ea typeface="+mj-ea"/>
              </a:rPr>
              <a:t>클래스 도입 배경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9CB5988-0AE4-4C4B-AEE2-301D01E9A801}"/>
              </a:ext>
            </a:extLst>
          </p:cNvPr>
          <p:cNvGrpSpPr/>
          <p:nvPr/>
        </p:nvGrpSpPr>
        <p:grpSpPr>
          <a:xfrm>
            <a:off x="642543" y="944724"/>
            <a:ext cx="8620913" cy="5328592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0CEBFFB-8FC1-41CA-9E7A-0D59D00BF11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EEEB638-8882-4ED1-BE26-753D83CCCC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score_input(my_score):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my_score[kor] = int(input("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국어 점수 입력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:"))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my_score[eng] = int(input("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영어 점수 입력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:"))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score_calc(my_score):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my_score[total] = my_score[kor] + my_score[eng]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my_score[aver] = my_score[total] / 2.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score_output(my_score):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print("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국어 영어 총점 평균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")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print("-"*20)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print("%4d %4d %4d %5.2f"%(my_score[kor],my_score[eng],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    my_score[total],my_score[aver]))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my_score = {kor:0, eng:0, total:0, aver:0.0}   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score_input(my_score)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score_calc(my_score)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score_output(my_score)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94627706"/>
      </p:ext>
    </p:extLst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en-US" altLang="ko-KR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를 이용한 데이터 캡슐화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9-1 </a:t>
            </a:r>
            <a:r>
              <a:rPr lang="ko-KR" altLang="en-US">
                <a:latin typeface="+mj-ea"/>
                <a:ea typeface="+mj-ea"/>
              </a:rPr>
              <a:t>클래스 도입 배경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9CB5988-0AE4-4C4B-AEE2-301D01E9A801}"/>
              </a:ext>
            </a:extLst>
          </p:cNvPr>
          <p:cNvGrpSpPr/>
          <p:nvPr/>
        </p:nvGrpSpPr>
        <p:grpSpPr>
          <a:xfrm>
            <a:off x="642543" y="878242"/>
            <a:ext cx="8620913" cy="5748983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0CEBFFB-8FC1-41CA-9E7A-0D59D00BF11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EEEB638-8882-4ED1-BE26-753D83CCCC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class Student:</a:t>
              </a:r>
            </a:p>
            <a:p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    def __init__(self):</a:t>
              </a:r>
            </a:p>
            <a:p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        self.kor=0</a:t>
              </a:r>
            </a:p>
            <a:p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        self.eng=0</a:t>
              </a:r>
            </a:p>
            <a:p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        self.total=0</a:t>
              </a:r>
            </a:p>
            <a:p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        self.aver=0.0</a:t>
              </a:r>
            </a:p>
            <a:p>
              <a:endParaRPr lang="en-US" altLang="ko-KR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def score_input(my_score):</a:t>
              </a:r>
            </a:p>
            <a:p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    my_score.kor = int(input("</a:t>
              </a:r>
              <a:r>
                <a: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rPr>
                <a:t>국어 점수 입력</a:t>
              </a:r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:"))</a:t>
              </a:r>
            </a:p>
            <a:p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    my_score.eng = int(input("</a:t>
              </a:r>
              <a:r>
                <a: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rPr>
                <a:t>영어 점수 입력</a:t>
              </a:r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:"))</a:t>
              </a:r>
            </a:p>
            <a:p>
              <a:endParaRPr lang="en-US" altLang="ko-KR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def score_calc(my_score):</a:t>
              </a:r>
            </a:p>
            <a:p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    my_score.total = my_score.kor + my_score.eng</a:t>
              </a:r>
            </a:p>
            <a:p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    my_score.aver = my_score.total / 2.</a:t>
              </a:r>
            </a:p>
            <a:p>
              <a:endParaRPr lang="en-US" altLang="ko-KR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def score_output(my_score):</a:t>
              </a:r>
            </a:p>
            <a:p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    print("</a:t>
              </a:r>
              <a:r>
                <a: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rPr>
                <a:t>국어 영어 총점 평균</a:t>
              </a:r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")</a:t>
              </a:r>
            </a:p>
            <a:p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    print("-"*20)</a:t>
              </a:r>
            </a:p>
            <a:p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    print("%4d %4d %4d %5.2f"%(my_score.kor,my_score.eng,</a:t>
              </a:r>
            </a:p>
            <a:p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            my_score.total,my_score.aver))</a:t>
              </a:r>
            </a:p>
            <a:p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    </a:t>
              </a:r>
            </a:p>
            <a:p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my_score = Student()</a:t>
              </a:r>
            </a:p>
            <a:p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score_input(my_score)</a:t>
              </a:r>
            </a:p>
            <a:p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score_calc(my_score)</a:t>
              </a:r>
            </a:p>
            <a:p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score_output(my_score)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60088046"/>
      </p:ext>
    </p:extLst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en-US" altLang="ko-KR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를 이용한 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</a:rPr>
              <a:t>함수</a:t>
            </a:r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캡슐화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9-1 </a:t>
            </a:r>
            <a:r>
              <a:rPr lang="ko-KR" altLang="en-US">
                <a:latin typeface="+mj-ea"/>
                <a:ea typeface="+mj-ea"/>
              </a:rPr>
              <a:t>클래스 도입 배경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9CB5988-0AE4-4C4B-AEE2-301D01E9A801}"/>
              </a:ext>
            </a:extLst>
          </p:cNvPr>
          <p:cNvGrpSpPr/>
          <p:nvPr/>
        </p:nvGrpSpPr>
        <p:grpSpPr>
          <a:xfrm>
            <a:off x="642543" y="878242"/>
            <a:ext cx="8620913" cy="5748983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0CEBFFB-8FC1-41CA-9E7A-0D59D00BF11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EEEB638-8882-4ED1-BE26-753D83CCCC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class Student:</a:t>
              </a:r>
            </a:p>
            <a:p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    def __init__(self):</a:t>
              </a:r>
            </a:p>
            <a:p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        self.kor=0</a:t>
              </a:r>
            </a:p>
            <a:p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        self.eng=0</a:t>
              </a:r>
            </a:p>
            <a:p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        self.total=0</a:t>
              </a:r>
            </a:p>
            <a:p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        self.aver=0.0</a:t>
              </a:r>
            </a:p>
            <a:p>
              <a:endParaRPr lang="en-US" altLang="ko-KR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    def score_input(self):</a:t>
              </a:r>
            </a:p>
            <a:p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        self.kor = int(input("</a:t>
              </a:r>
              <a:r>
                <a: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rPr>
                <a:t>국어 점수 입력</a:t>
              </a:r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:"))</a:t>
              </a:r>
            </a:p>
            <a:p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        self.eng = int(input("</a:t>
              </a:r>
              <a:r>
                <a: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rPr>
                <a:t>영어 점수 입력</a:t>
              </a:r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:"))</a:t>
              </a:r>
            </a:p>
            <a:p>
              <a:endParaRPr lang="en-US" altLang="ko-KR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    def score_calc(self):</a:t>
              </a:r>
            </a:p>
            <a:p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        self.total = self.kor + self.eng</a:t>
              </a:r>
            </a:p>
            <a:p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        self.aver = self.total / 2.</a:t>
              </a:r>
            </a:p>
            <a:p>
              <a:endParaRPr lang="en-US" altLang="ko-KR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    def score_output(self):</a:t>
              </a:r>
            </a:p>
            <a:p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        print("</a:t>
              </a:r>
              <a:r>
                <a: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rPr>
                <a:t>국어 영어 총점 평균</a:t>
              </a:r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")</a:t>
              </a:r>
            </a:p>
            <a:p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        print("-"*20)</a:t>
              </a:r>
            </a:p>
            <a:p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        print("%4d %4d %4d %5.2f"%(self.kor,self.eng,</a:t>
              </a:r>
            </a:p>
            <a:p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                self.total,self.aver))</a:t>
              </a:r>
            </a:p>
            <a:p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    </a:t>
              </a:r>
            </a:p>
            <a:p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st = Student()</a:t>
              </a:r>
            </a:p>
            <a:p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st.score_input()</a:t>
              </a:r>
            </a:p>
            <a:p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st.score_calc()</a:t>
              </a:r>
            </a:p>
            <a:p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st.score_output()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152078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캐스팅 연산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2-2 </a:t>
            </a:r>
            <a:r>
              <a:rPr lang="ko-KR" altLang="en-US">
                <a:latin typeface="+mj-ea"/>
                <a:ea typeface="+mj-ea"/>
              </a:rPr>
              <a:t>변수와 연산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데이터 형 변환 </a:t>
            </a:r>
            <a:r>
              <a:rPr lang="en-US" altLang="ko-KR" sz="2000" b="1">
                <a:latin typeface="+mj-ea"/>
                <a:ea typeface="+mj-ea"/>
              </a:rPr>
              <a:t>: </a:t>
            </a:r>
            <a:r>
              <a:rPr lang="ko-KR" altLang="en-US" sz="2000" b="1">
                <a:latin typeface="+mj-ea"/>
                <a:ea typeface="+mj-ea"/>
              </a:rPr>
              <a:t>정수형 ↔ 실수형</a:t>
            </a: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5D5291D7-A1D9-4332-BA3C-E9CC6FCD1D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1432826"/>
            <a:ext cx="727280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 b="1">
                <a:latin typeface="+mj-ea"/>
                <a:ea typeface="+mj-ea"/>
              </a:rPr>
              <a:t>float()</a:t>
            </a:r>
            <a:r>
              <a:rPr lang="ko-KR" altLang="en-US" sz="2000" b="1">
                <a:latin typeface="+mj-ea"/>
                <a:ea typeface="+mj-ea"/>
              </a:rPr>
              <a:t>와 </a:t>
            </a:r>
            <a:r>
              <a:rPr lang="en-US" altLang="ko-KR" sz="2000" b="1">
                <a:latin typeface="+mj-ea"/>
                <a:ea typeface="+mj-ea"/>
              </a:rPr>
              <a:t>int() </a:t>
            </a:r>
            <a:r>
              <a:rPr lang="ko-KR" altLang="en-US" sz="2000" b="1">
                <a:latin typeface="+mj-ea"/>
                <a:ea typeface="+mj-ea"/>
              </a:rPr>
              <a:t>함수를 사용하여 데이터의 형 변환 가능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BD996E3-AEB2-48CA-BA44-CFD5D135C48E}"/>
              </a:ext>
            </a:extLst>
          </p:cNvPr>
          <p:cNvGrpSpPr/>
          <p:nvPr/>
        </p:nvGrpSpPr>
        <p:grpSpPr>
          <a:xfrm>
            <a:off x="777704" y="1936882"/>
            <a:ext cx="8460940" cy="832158"/>
            <a:chOff x="704528" y="1448780"/>
            <a:chExt cx="7920880" cy="100811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BE591FD-E1B9-46A7-AC7D-88DD09EA9B7F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DBC4203-8E12-46E4-A60E-EB0BACD006A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a=10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print(a)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86B80414-5FA3-4549-A1D6-41FD490E2BFF}"/>
              </a:ext>
            </a:extLst>
          </p:cNvPr>
          <p:cNvSpPr txBox="1"/>
          <p:nvPr/>
        </p:nvSpPr>
        <p:spPr>
          <a:xfrm>
            <a:off x="777704" y="2778996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10</a:t>
            </a:r>
            <a:endParaRPr lang="ko-KR" altLang="en-US">
              <a:latin typeface="Consolas" panose="020B0609020204030204" pitchFamily="49" charset="0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6A5248EE-C94B-4F39-B88E-891B584314C5}"/>
              </a:ext>
            </a:extLst>
          </p:cNvPr>
          <p:cNvGrpSpPr/>
          <p:nvPr/>
        </p:nvGrpSpPr>
        <p:grpSpPr>
          <a:xfrm>
            <a:off x="777704" y="3302271"/>
            <a:ext cx="8460940" cy="782161"/>
            <a:chOff x="704528" y="1448779"/>
            <a:chExt cx="7920880" cy="1008113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AE811109-155D-4C9E-8C2D-0B06B9A04A52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AB3D6D1A-219F-4406-960F-D6239C8BE9E0}"/>
                </a:ext>
              </a:extLst>
            </p:cNvPr>
            <p:cNvSpPr/>
            <p:nvPr/>
          </p:nvSpPr>
          <p:spPr>
            <a:xfrm>
              <a:off x="776536" y="1448779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a=float(10)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print(a)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C69702CA-386B-4E16-ABD1-39928903F296}"/>
              </a:ext>
            </a:extLst>
          </p:cNvPr>
          <p:cNvSpPr txBox="1"/>
          <p:nvPr/>
        </p:nvSpPr>
        <p:spPr>
          <a:xfrm>
            <a:off x="777704" y="4084431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10.0</a:t>
            </a:r>
            <a:endParaRPr lang="ko-KR" altLang="en-US">
              <a:latin typeface="Consolas" panose="020B0609020204030204" pitchFamily="49" charset="0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08B442C1-7AD0-4837-9196-27C95EC43322}"/>
              </a:ext>
            </a:extLst>
          </p:cNvPr>
          <p:cNvGrpSpPr/>
          <p:nvPr/>
        </p:nvGrpSpPr>
        <p:grpSpPr>
          <a:xfrm>
            <a:off x="777704" y="4670347"/>
            <a:ext cx="8460940" cy="754827"/>
            <a:chOff x="704528" y="1448780"/>
            <a:chExt cx="7920880" cy="1008112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6E596EC4-8720-4BE0-91C0-3E78B48942DC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E87A020-1F4E-4856-B600-863FAB446D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b=3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print(a/b)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0052E3A1-2820-4992-BA08-6761BA9992B0}"/>
              </a:ext>
            </a:extLst>
          </p:cNvPr>
          <p:cNvSpPr txBox="1"/>
          <p:nvPr/>
        </p:nvSpPr>
        <p:spPr>
          <a:xfrm>
            <a:off x="826909" y="5419666"/>
            <a:ext cx="1704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3.3333333333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980968"/>
      </p:ext>
    </p:extLst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리스트를 이용한 스택구현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9-1 </a:t>
            </a:r>
            <a:r>
              <a:rPr lang="ko-KR" altLang="en-US">
                <a:latin typeface="+mj-ea"/>
                <a:ea typeface="+mj-ea"/>
              </a:rPr>
              <a:t>클래스 도입 배경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9CB5988-0AE4-4C4B-AEE2-301D01E9A801}"/>
              </a:ext>
            </a:extLst>
          </p:cNvPr>
          <p:cNvGrpSpPr/>
          <p:nvPr/>
        </p:nvGrpSpPr>
        <p:grpSpPr>
          <a:xfrm>
            <a:off x="642543" y="1016732"/>
            <a:ext cx="8620913" cy="4170938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0CEBFFB-8FC1-41CA-9E7A-0D59D00BF11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EEEB638-8882-4ED1-BE26-753D83CCCC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push(Stack, x):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Stack.append(x)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pop(Stack):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temp = Stack[-1]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del Stack[-1]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return temp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Stack = []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for i in range(3):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push(Stack, i+1)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for i in range(3):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print(pop(Stack))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25650981"/>
      </p:ext>
    </p:extLst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en-US" altLang="ko-KR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를 이용한 데이터 캡슐화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9-1 </a:t>
            </a:r>
            <a:r>
              <a:rPr lang="ko-KR" altLang="en-US">
                <a:latin typeface="+mj-ea"/>
                <a:ea typeface="+mj-ea"/>
              </a:rPr>
              <a:t>클래스 도입 배경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9CB5988-0AE4-4C4B-AEE2-301D01E9A801}"/>
              </a:ext>
            </a:extLst>
          </p:cNvPr>
          <p:cNvGrpSpPr/>
          <p:nvPr/>
        </p:nvGrpSpPr>
        <p:grpSpPr>
          <a:xfrm>
            <a:off x="642543" y="1016732"/>
            <a:ext cx="8620913" cy="5400600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0CEBFFB-8FC1-41CA-9E7A-0D59D00BF11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EEEB638-8882-4ED1-BE26-753D83CCCC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class Stack: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def __init__(self):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self.data = []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push(s, x):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s.data.append(x)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pop(Stack):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temp = s.data[-1]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del s.data[-1]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return temp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 = Stack()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for i in range(3):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push(s, i+1)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for i in range(3):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print(pop(s))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95037438"/>
      </p:ext>
    </p:extLst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en-US" altLang="ko-KR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를 이용한 함수 캡슐화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9-1 </a:t>
            </a:r>
            <a:r>
              <a:rPr lang="ko-KR" altLang="en-US">
                <a:latin typeface="+mj-ea"/>
                <a:ea typeface="+mj-ea"/>
              </a:rPr>
              <a:t>클래스 도입 배경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9CB5988-0AE4-4C4B-AEE2-301D01E9A801}"/>
              </a:ext>
            </a:extLst>
          </p:cNvPr>
          <p:cNvGrpSpPr/>
          <p:nvPr/>
        </p:nvGrpSpPr>
        <p:grpSpPr>
          <a:xfrm>
            <a:off x="642543" y="1016732"/>
            <a:ext cx="8620913" cy="5400600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0CEBFFB-8FC1-41CA-9E7A-0D59D00BF11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EEEB638-8882-4ED1-BE26-753D83CCCC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class Stack: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def __init__(self):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self.data = []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def push(self, x):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self.data.append(x)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def pop(self):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temp = self.data[-1]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del self.data[-1]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return temp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 = Stack()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for i in range(3):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s.push(i+1)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for i in range(3):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print(s.pop())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27192347"/>
      </p:ext>
    </p:extLst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클래스 문법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9-2 </a:t>
            </a:r>
            <a:r>
              <a:rPr lang="ko-KR" altLang="en-US">
                <a:latin typeface="+mj-ea"/>
                <a:ea typeface="+mj-ea"/>
              </a:rPr>
              <a:t>클래스 문법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39865DB1-7A53-40DF-AE63-AD7710784B1A}"/>
              </a:ext>
            </a:extLst>
          </p:cNvPr>
          <p:cNvGrpSpPr/>
          <p:nvPr/>
        </p:nvGrpSpPr>
        <p:grpSpPr>
          <a:xfrm>
            <a:off x="642543" y="1268760"/>
            <a:ext cx="8620913" cy="756084"/>
            <a:chOff x="704528" y="1448780"/>
            <a:chExt cx="7920880" cy="1008112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B403571-CBCD-4B69-AC42-4155192E211A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1E144CE6-3447-43C5-94BF-E501A9050737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class MyClass: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pass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3" name="Rectangle 8">
            <a:extLst>
              <a:ext uri="{FF2B5EF4-FFF2-40B4-BE49-F238E27FC236}">
                <a16:creationId xmlns:a16="http://schemas.microsoft.com/office/drawing/2014/main" id="{A28BC66C-ECF8-40DC-92B4-E74E74FDAF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sz="2000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빈 클래스 만들기 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133EF02-5C78-474C-8CB7-8C86DA1900A8}"/>
              </a:ext>
            </a:extLst>
          </p:cNvPr>
          <p:cNvGrpSpPr/>
          <p:nvPr/>
        </p:nvGrpSpPr>
        <p:grpSpPr>
          <a:xfrm>
            <a:off x="642543" y="2852936"/>
            <a:ext cx="8620913" cy="1288012"/>
            <a:chOff x="704528" y="1448780"/>
            <a:chExt cx="7920880" cy="1008112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982F807E-5786-4545-9DCE-CC1EC26B7DE2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2AB61901-C9EC-493C-9533-D47869EEEA31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import sys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c1 = MyClass()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print(sys.getsizeof(c1))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print(hex(id(c1)))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7" name="Rectangle 8">
            <a:extLst>
              <a:ext uri="{FF2B5EF4-FFF2-40B4-BE49-F238E27FC236}">
                <a16:creationId xmlns:a16="http://schemas.microsoft.com/office/drawing/2014/main" id="{C4B21DE0-5125-406E-A284-CA848196A6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2452826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sz="2000" b="1">
                <a:solidFill>
                  <a:srgbClr val="000000"/>
                </a:solidFill>
                <a:latin typeface="Consolas" panose="020B0609020204030204" pitchFamily="49" charset="0"/>
              </a:rPr>
              <a:t>클래스 인스턴스 만들기</a:t>
            </a:r>
            <a:endParaRPr lang="ko-KR" altLang="en-US" sz="2000" b="1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CA33BF9-1CBE-474C-9103-64131167D47B}"/>
              </a:ext>
            </a:extLst>
          </p:cNvPr>
          <p:cNvSpPr/>
          <p:nvPr/>
        </p:nvSpPr>
        <p:spPr>
          <a:xfrm>
            <a:off x="1892660" y="4887162"/>
            <a:ext cx="1692188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MyClass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6848428-B1F9-40CF-AE94-B27A53D1CE63}"/>
              </a:ext>
            </a:extLst>
          </p:cNvPr>
          <p:cNvSpPr/>
          <p:nvPr/>
        </p:nvSpPr>
        <p:spPr>
          <a:xfrm>
            <a:off x="1892660" y="5355214"/>
            <a:ext cx="1692188" cy="46805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88B1633F-0240-4169-9973-E98E804D6A83}"/>
              </a:ext>
            </a:extLst>
          </p:cNvPr>
          <p:cNvSpPr/>
          <p:nvPr/>
        </p:nvSpPr>
        <p:spPr>
          <a:xfrm>
            <a:off x="4088904" y="5157192"/>
            <a:ext cx="936104" cy="468052"/>
          </a:xfrm>
          <a:prstGeom prst="rightArrow">
            <a:avLst/>
          </a:prstGeom>
          <a:solidFill>
            <a:srgbClr val="FFC0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CE8D237-B91B-44F2-9010-837056B21523}"/>
              </a:ext>
            </a:extLst>
          </p:cNvPr>
          <p:cNvSpPr/>
          <p:nvPr/>
        </p:nvSpPr>
        <p:spPr>
          <a:xfrm>
            <a:off x="5709084" y="4692958"/>
            <a:ext cx="1692188" cy="46805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640D856-46B2-4023-A547-6BB54E8069C1}"/>
              </a:ext>
            </a:extLst>
          </p:cNvPr>
          <p:cNvSpPr/>
          <p:nvPr/>
        </p:nvSpPr>
        <p:spPr>
          <a:xfrm>
            <a:off x="5709084" y="5157192"/>
            <a:ext cx="1692188" cy="46805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08396B3-9586-41F0-B024-4F9E646A2AF8}"/>
              </a:ext>
            </a:extLst>
          </p:cNvPr>
          <p:cNvSpPr/>
          <p:nvPr/>
        </p:nvSpPr>
        <p:spPr>
          <a:xfrm>
            <a:off x="5709084" y="5621426"/>
            <a:ext cx="1692188" cy="46805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D7837F-DDCF-43F1-8710-E5C6A54EA9FD}"/>
              </a:ext>
            </a:extLst>
          </p:cNvPr>
          <p:cNvSpPr txBox="1"/>
          <p:nvPr/>
        </p:nvSpPr>
        <p:spPr>
          <a:xfrm>
            <a:off x="3332820" y="6273316"/>
            <a:ext cx="2411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latin typeface="Consolas" panose="020B0609020204030204" pitchFamily="49" charset="0"/>
              </a:rPr>
              <a:t>메모리에 예화 한다</a:t>
            </a:r>
            <a:r>
              <a:rPr lang="en-US" altLang="ko-KR">
                <a:latin typeface="Consolas" panose="020B0609020204030204" pitchFamily="49" charset="0"/>
              </a:rPr>
              <a:t>.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4288312"/>
      </p:ext>
    </p:extLst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클래스 문법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9-2 </a:t>
            </a:r>
            <a:r>
              <a:rPr lang="ko-KR" altLang="en-US">
                <a:latin typeface="+mj-ea"/>
                <a:ea typeface="+mj-ea"/>
              </a:rPr>
              <a:t>클래스 문법</a:t>
            </a:r>
          </a:p>
        </p:txBody>
      </p:sp>
      <p:sp>
        <p:nvSpPr>
          <p:cNvPr id="13" name="Rectangle 8">
            <a:extLst>
              <a:ext uri="{FF2B5EF4-FFF2-40B4-BE49-F238E27FC236}">
                <a16:creationId xmlns:a16="http://schemas.microsoft.com/office/drawing/2014/main" id="{A28BC66C-ECF8-40DC-92B4-E74E74FDAF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sz="2000" b="1">
                <a:solidFill>
                  <a:srgbClr val="000000"/>
                </a:solidFill>
                <a:latin typeface="Consolas" panose="020B0609020204030204" pitchFamily="49" charset="0"/>
              </a:rPr>
              <a:t>파이썬에서는 클래스도 객체이다</a:t>
            </a:r>
            <a:r>
              <a:rPr lang="en-US" altLang="ko-KR" sz="2000" b="1">
                <a:solidFill>
                  <a:srgbClr val="000000"/>
                </a:solidFill>
                <a:latin typeface="Consolas" panose="020B0609020204030204" pitchFamily="49" charset="0"/>
              </a:rPr>
              <a:t>. </a:t>
            </a:r>
            <a:endParaRPr lang="ko-KR" altLang="en-US" sz="2000" b="1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133EF02-5C78-474C-8CB7-8C86DA1900A8}"/>
              </a:ext>
            </a:extLst>
          </p:cNvPr>
          <p:cNvGrpSpPr/>
          <p:nvPr/>
        </p:nvGrpSpPr>
        <p:grpSpPr>
          <a:xfrm>
            <a:off x="714551" y="1237476"/>
            <a:ext cx="8620913" cy="3127628"/>
            <a:chOff x="704528" y="1448780"/>
            <a:chExt cx="7920880" cy="1008112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982F807E-5786-4545-9DCE-CC1EC26B7DE2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2AB61901-C9EC-493C-9533-D47869EEEA31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import sys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c1 = MyClass()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print(sys.getsizeof(c1))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print(sys.getsizeof(MyClass))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print(hex(id(c1)))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print(hex(id(MyClass)))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print(dir(c1))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print(c1.__class__)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print(dir(MyClass))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print(MyClass.__class__)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FCA33BF9-1CBE-474C-9103-64131167D47B}"/>
              </a:ext>
            </a:extLst>
          </p:cNvPr>
          <p:cNvSpPr/>
          <p:nvPr/>
        </p:nvSpPr>
        <p:spPr>
          <a:xfrm>
            <a:off x="3825138" y="4887162"/>
            <a:ext cx="1692188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MyClass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6848428-B1F9-40CF-AE94-B27A53D1CE63}"/>
              </a:ext>
            </a:extLst>
          </p:cNvPr>
          <p:cNvSpPr/>
          <p:nvPr/>
        </p:nvSpPr>
        <p:spPr>
          <a:xfrm>
            <a:off x="3825138" y="5355214"/>
            <a:ext cx="1692188" cy="46805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88B1633F-0240-4169-9973-E98E804D6A83}"/>
              </a:ext>
            </a:extLst>
          </p:cNvPr>
          <p:cNvSpPr/>
          <p:nvPr/>
        </p:nvSpPr>
        <p:spPr>
          <a:xfrm>
            <a:off x="6021382" y="5157192"/>
            <a:ext cx="936104" cy="468052"/>
          </a:xfrm>
          <a:prstGeom prst="rightArrow">
            <a:avLst/>
          </a:prstGeom>
          <a:solidFill>
            <a:srgbClr val="FFC0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CE8D237-B91B-44F2-9010-837056B21523}"/>
              </a:ext>
            </a:extLst>
          </p:cNvPr>
          <p:cNvSpPr/>
          <p:nvPr/>
        </p:nvSpPr>
        <p:spPr>
          <a:xfrm>
            <a:off x="7641562" y="4692958"/>
            <a:ext cx="1692188" cy="46805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640D856-46B2-4023-A547-6BB54E8069C1}"/>
              </a:ext>
            </a:extLst>
          </p:cNvPr>
          <p:cNvSpPr/>
          <p:nvPr/>
        </p:nvSpPr>
        <p:spPr>
          <a:xfrm>
            <a:off x="7641562" y="5157192"/>
            <a:ext cx="1692188" cy="46805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08396B3-9586-41F0-B024-4F9E646A2AF8}"/>
              </a:ext>
            </a:extLst>
          </p:cNvPr>
          <p:cNvSpPr/>
          <p:nvPr/>
        </p:nvSpPr>
        <p:spPr>
          <a:xfrm>
            <a:off x="7641562" y="5621426"/>
            <a:ext cx="1692188" cy="46805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D7837F-DDCF-43F1-8710-E5C6A54EA9FD}"/>
              </a:ext>
            </a:extLst>
          </p:cNvPr>
          <p:cNvSpPr txBox="1"/>
          <p:nvPr/>
        </p:nvSpPr>
        <p:spPr>
          <a:xfrm>
            <a:off x="5265298" y="6273316"/>
            <a:ext cx="2411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latin typeface="Consolas" panose="020B0609020204030204" pitchFamily="49" charset="0"/>
              </a:rPr>
              <a:t>메모리에 예화 한다</a:t>
            </a:r>
            <a:r>
              <a:rPr lang="en-US" altLang="ko-KR">
                <a:latin typeface="Consolas" panose="020B0609020204030204" pitchFamily="49" charset="0"/>
              </a:rPr>
              <a:t>.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13FC9AD-FD14-4E9B-823C-23BECB1F9789}"/>
              </a:ext>
            </a:extLst>
          </p:cNvPr>
          <p:cNvSpPr/>
          <p:nvPr/>
        </p:nvSpPr>
        <p:spPr>
          <a:xfrm>
            <a:off x="330171" y="4882442"/>
            <a:ext cx="1692188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type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0D34A6E-7C90-4EE4-B85C-89404E1A06AC}"/>
              </a:ext>
            </a:extLst>
          </p:cNvPr>
          <p:cNvSpPr/>
          <p:nvPr/>
        </p:nvSpPr>
        <p:spPr>
          <a:xfrm>
            <a:off x="330171" y="5350494"/>
            <a:ext cx="1692188" cy="46805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화살표: 오른쪽 23">
            <a:extLst>
              <a:ext uri="{FF2B5EF4-FFF2-40B4-BE49-F238E27FC236}">
                <a16:creationId xmlns:a16="http://schemas.microsoft.com/office/drawing/2014/main" id="{6CEAD8E8-6B0C-4129-A65A-46ECDCE32CCF}"/>
              </a:ext>
            </a:extLst>
          </p:cNvPr>
          <p:cNvSpPr/>
          <p:nvPr/>
        </p:nvSpPr>
        <p:spPr>
          <a:xfrm>
            <a:off x="2526415" y="5152472"/>
            <a:ext cx="936104" cy="468052"/>
          </a:xfrm>
          <a:prstGeom prst="rightArrow">
            <a:avLst/>
          </a:prstGeom>
          <a:solidFill>
            <a:srgbClr val="FFC0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89ADB3E-80FB-48B8-91AA-F87A885E658F}"/>
              </a:ext>
            </a:extLst>
          </p:cNvPr>
          <p:cNvSpPr txBox="1"/>
          <p:nvPr/>
        </p:nvSpPr>
        <p:spPr>
          <a:xfrm>
            <a:off x="1788848" y="6286598"/>
            <a:ext cx="2411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latin typeface="Consolas" panose="020B0609020204030204" pitchFamily="49" charset="0"/>
              </a:rPr>
              <a:t>메모리에 예화 한다</a:t>
            </a:r>
            <a:r>
              <a:rPr lang="en-US" altLang="ko-KR">
                <a:latin typeface="Consolas" panose="020B0609020204030204" pitchFamily="49" charset="0"/>
              </a:rPr>
              <a:t>.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0181839"/>
      </p:ext>
    </p:extLst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클래스 문법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9-2 </a:t>
            </a:r>
            <a:r>
              <a:rPr lang="ko-KR" altLang="en-US">
                <a:latin typeface="+mj-ea"/>
                <a:ea typeface="+mj-ea"/>
              </a:rPr>
              <a:t>클래스 문법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9CB5988-0AE4-4C4B-AEE2-301D01E9A801}"/>
              </a:ext>
            </a:extLst>
          </p:cNvPr>
          <p:cNvGrpSpPr/>
          <p:nvPr/>
        </p:nvGrpSpPr>
        <p:grpSpPr>
          <a:xfrm>
            <a:off x="642543" y="1268760"/>
            <a:ext cx="8620913" cy="3600400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0CEBFFB-8FC1-41CA-9E7A-0D59D00BF11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EEEB638-8882-4ED1-BE26-753D83CCCC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class Rectangle: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count = 0  # 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클래스 변수</a:t>
              </a:r>
            </a:p>
            <a:p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def __init__(self, width, height):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# self.* : 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인스턴스변수</a:t>
              </a:r>
            </a:p>
            <a:p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       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self.width = width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self.height = height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Rectangle.count += 1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def calcArea(self):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area = self.width * self.height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return area</a:t>
              </a:r>
            </a:p>
          </p:txBody>
        </p:sp>
      </p:grpSp>
      <p:sp>
        <p:nvSpPr>
          <p:cNvPr id="13" name="Rectangle 8">
            <a:extLst>
              <a:ext uri="{FF2B5EF4-FFF2-40B4-BE49-F238E27FC236}">
                <a16:creationId xmlns:a16="http://schemas.microsoft.com/office/drawing/2014/main" id="{A28BC66C-ECF8-40DC-92B4-E74E74FDAF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sz="2000" b="1">
                <a:solidFill>
                  <a:srgbClr val="000000"/>
                </a:solidFill>
                <a:latin typeface="Consolas" panose="020B0609020204030204" pitchFamily="49" charset="0"/>
              </a:rPr>
              <a:t>클래스 멤버</a:t>
            </a:r>
            <a:endParaRPr lang="ko-KR" altLang="en-US" sz="2000" b="1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F111BDD-81CA-4AC4-944D-C7CB801C3FC9}"/>
              </a:ext>
            </a:extLst>
          </p:cNvPr>
          <p:cNvSpPr/>
          <p:nvPr/>
        </p:nvSpPr>
        <p:spPr>
          <a:xfrm>
            <a:off x="1892660" y="5348956"/>
            <a:ext cx="1692188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Rectangle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B31295F-48AC-4CD1-B30A-ABEBD7CE5F15}"/>
              </a:ext>
            </a:extLst>
          </p:cNvPr>
          <p:cNvSpPr/>
          <p:nvPr/>
        </p:nvSpPr>
        <p:spPr>
          <a:xfrm>
            <a:off x="1892660" y="5817008"/>
            <a:ext cx="1692188" cy="46805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count=0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D32D9406-881D-4936-87C1-C11DFB767351}"/>
              </a:ext>
            </a:extLst>
          </p:cNvPr>
          <p:cNvSpPr/>
          <p:nvPr/>
        </p:nvSpPr>
        <p:spPr>
          <a:xfrm>
            <a:off x="4196917" y="5582982"/>
            <a:ext cx="936104" cy="468052"/>
          </a:xfrm>
          <a:prstGeom prst="rightArrow">
            <a:avLst/>
          </a:prstGeom>
          <a:solidFill>
            <a:srgbClr val="FFC0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B612D05-E638-44C9-B2D2-38CC2C525D43}"/>
              </a:ext>
            </a:extLst>
          </p:cNvPr>
          <p:cNvSpPr/>
          <p:nvPr/>
        </p:nvSpPr>
        <p:spPr>
          <a:xfrm>
            <a:off x="5709084" y="5154752"/>
            <a:ext cx="1692188" cy="46805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width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FEA087A-395E-407E-808F-44E17250AA72}"/>
              </a:ext>
            </a:extLst>
          </p:cNvPr>
          <p:cNvSpPr/>
          <p:nvPr/>
        </p:nvSpPr>
        <p:spPr>
          <a:xfrm>
            <a:off x="5709084" y="5618986"/>
            <a:ext cx="1692188" cy="46805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height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CC2F14A-A19D-4752-8DEB-B6290F890EEC}"/>
              </a:ext>
            </a:extLst>
          </p:cNvPr>
          <p:cNvSpPr/>
          <p:nvPr/>
        </p:nvSpPr>
        <p:spPr>
          <a:xfrm>
            <a:off x="5709084" y="6083220"/>
            <a:ext cx="1692188" cy="46805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E99B181-63A2-4E95-9E1B-BEA1404962F0}"/>
              </a:ext>
            </a:extLst>
          </p:cNvPr>
          <p:cNvSpPr txBox="1"/>
          <p:nvPr/>
        </p:nvSpPr>
        <p:spPr>
          <a:xfrm>
            <a:off x="7394133" y="4927568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self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891698"/>
      </p:ext>
    </p:extLst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클래스 문법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9-2 </a:t>
            </a:r>
            <a:r>
              <a:rPr lang="ko-KR" altLang="en-US">
                <a:latin typeface="+mj-ea"/>
                <a:ea typeface="+mj-ea"/>
              </a:rPr>
              <a:t>클래스 문법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9CB5988-0AE4-4C4B-AEE2-301D01E9A801}"/>
              </a:ext>
            </a:extLst>
          </p:cNvPr>
          <p:cNvGrpSpPr/>
          <p:nvPr/>
        </p:nvGrpSpPr>
        <p:grpSpPr>
          <a:xfrm>
            <a:off x="642543" y="1268759"/>
            <a:ext cx="8620913" cy="1603949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0CEBFFB-8FC1-41CA-9E7A-0D59D00BF11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EEEB638-8882-4ED1-BE26-753D83CCCC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rect = Rectangle(100, 200)</a:t>
              </a:r>
            </a:p>
            <a:p>
              <a:r>
                <a:rPr lang="fr-F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print(dir(Rectangle))</a:t>
              </a:r>
            </a:p>
            <a:p>
              <a:r>
                <a:rPr lang="fr-F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print(dir(rect))</a:t>
              </a:r>
            </a:p>
            <a:p>
              <a:r>
                <a:rPr lang="fr-F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print(id(rect.count))</a:t>
              </a:r>
            </a:p>
            <a:p>
              <a:r>
                <a:rPr lang="fr-F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print(id(Rectangle.count))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3" name="Rectangle 8">
            <a:extLst>
              <a:ext uri="{FF2B5EF4-FFF2-40B4-BE49-F238E27FC236}">
                <a16:creationId xmlns:a16="http://schemas.microsoft.com/office/drawing/2014/main" id="{A28BC66C-ECF8-40DC-92B4-E74E74FDAF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sz="2000" b="1">
                <a:solidFill>
                  <a:srgbClr val="000000"/>
                </a:solidFill>
                <a:latin typeface="Consolas" panose="020B0609020204030204" pitchFamily="49" charset="0"/>
              </a:rPr>
              <a:t>클래스 멤버</a:t>
            </a:r>
            <a:endParaRPr lang="ko-KR" altLang="en-US" sz="2000" b="1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F111BDD-81CA-4AC4-944D-C7CB801C3FC9}"/>
              </a:ext>
            </a:extLst>
          </p:cNvPr>
          <p:cNvSpPr/>
          <p:nvPr/>
        </p:nvSpPr>
        <p:spPr>
          <a:xfrm>
            <a:off x="2069002" y="3759122"/>
            <a:ext cx="1692188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Rectangle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B31295F-48AC-4CD1-B30A-ABEBD7CE5F15}"/>
              </a:ext>
            </a:extLst>
          </p:cNvPr>
          <p:cNvSpPr/>
          <p:nvPr/>
        </p:nvSpPr>
        <p:spPr>
          <a:xfrm>
            <a:off x="2069002" y="4227174"/>
            <a:ext cx="1692188" cy="46805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count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D32D9406-881D-4936-87C1-C11DFB767351}"/>
              </a:ext>
            </a:extLst>
          </p:cNvPr>
          <p:cNvSpPr/>
          <p:nvPr/>
        </p:nvSpPr>
        <p:spPr>
          <a:xfrm>
            <a:off x="4373259" y="3993148"/>
            <a:ext cx="936104" cy="468052"/>
          </a:xfrm>
          <a:prstGeom prst="rightArrow">
            <a:avLst/>
          </a:prstGeom>
          <a:solidFill>
            <a:srgbClr val="FFC0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B612D05-E638-44C9-B2D2-38CC2C525D43}"/>
              </a:ext>
            </a:extLst>
          </p:cNvPr>
          <p:cNvSpPr/>
          <p:nvPr/>
        </p:nvSpPr>
        <p:spPr>
          <a:xfrm>
            <a:off x="5878287" y="3924384"/>
            <a:ext cx="1692188" cy="46805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width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FEA087A-395E-407E-808F-44E17250AA72}"/>
              </a:ext>
            </a:extLst>
          </p:cNvPr>
          <p:cNvSpPr/>
          <p:nvPr/>
        </p:nvSpPr>
        <p:spPr>
          <a:xfrm>
            <a:off x="5878287" y="4388618"/>
            <a:ext cx="1692188" cy="46805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height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E99B181-63A2-4E95-9E1B-BEA1404962F0}"/>
              </a:ext>
            </a:extLst>
          </p:cNvPr>
          <p:cNvSpPr txBox="1"/>
          <p:nvPr/>
        </p:nvSpPr>
        <p:spPr>
          <a:xfrm>
            <a:off x="7563336" y="3697200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self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4191F77-F7FB-4E40-9BAB-0AC9920D7D69}"/>
              </a:ext>
            </a:extLst>
          </p:cNvPr>
          <p:cNvSpPr/>
          <p:nvPr/>
        </p:nvSpPr>
        <p:spPr>
          <a:xfrm>
            <a:off x="2069002" y="4698031"/>
            <a:ext cx="1692188" cy="46805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calcArea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두루마리 모양: 세로로 말림 5">
            <a:extLst>
              <a:ext uri="{FF2B5EF4-FFF2-40B4-BE49-F238E27FC236}">
                <a16:creationId xmlns:a16="http://schemas.microsoft.com/office/drawing/2014/main" id="{F823FD29-CE5F-4B06-9829-0A58BF6FBED6}"/>
              </a:ext>
            </a:extLst>
          </p:cNvPr>
          <p:cNvSpPr/>
          <p:nvPr/>
        </p:nvSpPr>
        <p:spPr>
          <a:xfrm>
            <a:off x="4499273" y="5484891"/>
            <a:ext cx="684076" cy="600324"/>
          </a:xfrm>
          <a:prstGeom prst="verticalScroll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F38CC463-6BC0-4C31-A65D-5D28CA354539}"/>
              </a:ext>
            </a:extLst>
          </p:cNvPr>
          <p:cNvCxnSpPr>
            <a:cxnSpLocks/>
            <a:stCxn id="20" idx="3"/>
            <a:endCxn id="6" idx="1"/>
          </p:cNvCxnSpPr>
          <p:nvPr/>
        </p:nvCxnSpPr>
        <p:spPr>
          <a:xfrm>
            <a:off x="3761190" y="4932057"/>
            <a:ext cx="813124" cy="8529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BDA051D3-94C7-49DA-BD75-165C351CB56C}"/>
              </a:ext>
            </a:extLst>
          </p:cNvPr>
          <p:cNvSpPr/>
          <p:nvPr/>
        </p:nvSpPr>
        <p:spPr>
          <a:xfrm>
            <a:off x="4677653" y="4775729"/>
            <a:ext cx="371418" cy="37141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EF793F5D-1489-40FA-BACB-066A06712CDB}"/>
              </a:ext>
            </a:extLst>
          </p:cNvPr>
          <p:cNvCxnSpPr>
            <a:cxnSpLocks/>
            <a:stCxn id="15" idx="3"/>
            <a:endCxn id="9" idx="1"/>
          </p:cNvCxnSpPr>
          <p:nvPr/>
        </p:nvCxnSpPr>
        <p:spPr>
          <a:xfrm>
            <a:off x="3761190" y="4461200"/>
            <a:ext cx="916463" cy="500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9899E78-4F3F-47B7-BD78-5AA487B45099}"/>
              </a:ext>
            </a:extLst>
          </p:cNvPr>
          <p:cNvSpPr/>
          <p:nvPr/>
        </p:nvSpPr>
        <p:spPr>
          <a:xfrm>
            <a:off x="8542272" y="4469517"/>
            <a:ext cx="684075" cy="37141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225594DD-A4F1-4CE6-B47C-8E13A41D8A86}"/>
              </a:ext>
            </a:extLst>
          </p:cNvPr>
          <p:cNvCxnSpPr>
            <a:cxnSpLocks/>
            <a:stCxn id="17" idx="3"/>
            <a:endCxn id="28" idx="1"/>
          </p:cNvCxnSpPr>
          <p:nvPr/>
        </p:nvCxnSpPr>
        <p:spPr>
          <a:xfrm>
            <a:off x="7570475" y="4158410"/>
            <a:ext cx="971797" cy="4968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D5C36DBB-3A4D-4960-B8CA-7EDCAD028041}"/>
              </a:ext>
            </a:extLst>
          </p:cNvPr>
          <p:cNvSpPr/>
          <p:nvPr/>
        </p:nvSpPr>
        <p:spPr>
          <a:xfrm>
            <a:off x="8542272" y="5230493"/>
            <a:ext cx="684075" cy="37141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A28CE258-3F8C-4AF3-9C30-D91961F2C315}"/>
              </a:ext>
            </a:extLst>
          </p:cNvPr>
          <p:cNvCxnSpPr>
            <a:cxnSpLocks/>
            <a:stCxn id="18" idx="3"/>
            <a:endCxn id="30" idx="1"/>
          </p:cNvCxnSpPr>
          <p:nvPr/>
        </p:nvCxnSpPr>
        <p:spPr>
          <a:xfrm>
            <a:off x="7570475" y="4622644"/>
            <a:ext cx="971797" cy="7935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76D3758A-9A3B-4557-880F-C9B17ABD3CF9}"/>
              </a:ext>
            </a:extLst>
          </p:cNvPr>
          <p:cNvSpPr txBox="1"/>
          <p:nvPr/>
        </p:nvSpPr>
        <p:spPr>
          <a:xfrm>
            <a:off x="2540732" y="321297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latin typeface="Consolas" panose="020B0609020204030204" pitchFamily="49" charset="0"/>
              </a:rPr>
              <a:t>클래스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6B28CEA-4D3A-4CF6-842B-7BD20966DF4F}"/>
              </a:ext>
            </a:extLst>
          </p:cNvPr>
          <p:cNvSpPr txBox="1"/>
          <p:nvPr/>
        </p:nvSpPr>
        <p:spPr>
          <a:xfrm>
            <a:off x="6249144" y="321297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latin typeface="Consolas" panose="020B0609020204030204" pitchFamily="49" charset="0"/>
              </a:rPr>
              <a:t>객체</a:t>
            </a:r>
          </a:p>
        </p:txBody>
      </p:sp>
    </p:spTree>
    <p:extLst>
      <p:ext uri="{BB962C8B-B14F-4D97-AF65-F5344CB8AC3E}">
        <p14:creationId xmlns:p14="http://schemas.microsoft.com/office/powerpoint/2010/main" val="638023969"/>
      </p:ext>
    </p:extLst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클래스 문법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9-2 </a:t>
            </a:r>
            <a:r>
              <a:rPr lang="ko-KR" altLang="en-US">
                <a:latin typeface="+mj-ea"/>
                <a:ea typeface="+mj-ea"/>
              </a:rPr>
              <a:t>클래스 문법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9CB5988-0AE4-4C4B-AEE2-301D01E9A801}"/>
              </a:ext>
            </a:extLst>
          </p:cNvPr>
          <p:cNvGrpSpPr/>
          <p:nvPr/>
        </p:nvGrpSpPr>
        <p:grpSpPr>
          <a:xfrm>
            <a:off x="642543" y="1268759"/>
            <a:ext cx="8620913" cy="3348373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0CEBFFB-8FC1-41CA-9E7A-0D59D00BF11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EEEB638-8882-4ED1-BE26-753D83CCCC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class Rectangle:</a:t>
              </a:r>
            </a:p>
            <a:p>
              <a:r>
                <a:rPr lang="fr-F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def __init__(self, width, height):</a:t>
              </a:r>
            </a:p>
            <a:p>
              <a:r>
                <a:rPr lang="fr-F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self.width = width</a:t>
              </a:r>
            </a:p>
            <a:p>
              <a:r>
                <a:rPr lang="fr-F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self.height = height</a:t>
              </a:r>
            </a:p>
            <a:p>
              <a:r>
                <a:rPr lang="fr-F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</a:p>
            <a:p>
              <a:r>
                <a:rPr lang="fr-F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# private 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변수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__</a:t>
              </a:r>
              <a:r>
                <a:rPr lang="fr-F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area</a:t>
              </a:r>
            </a:p>
            <a:p>
              <a:r>
                <a:rPr lang="fr-F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self.__area = width * height</a:t>
              </a:r>
            </a:p>
            <a:p>
              <a:r>
                <a:rPr lang="fr-F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</a:p>
            <a:p>
              <a:r>
                <a:rPr lang="fr-F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# private 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메서드</a:t>
              </a:r>
            </a:p>
            <a:p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    </a:t>
              </a:r>
              <a:r>
                <a:rPr lang="fr-F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__internalRun(self):</a:t>
              </a:r>
            </a:p>
            <a:p>
              <a:r>
                <a:rPr lang="fr-F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pass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3" name="Rectangle 8">
            <a:extLst>
              <a:ext uri="{FF2B5EF4-FFF2-40B4-BE49-F238E27FC236}">
                <a16:creationId xmlns:a16="http://schemas.microsoft.com/office/drawing/2014/main" id="{A28BC66C-ECF8-40DC-92B4-E74E74FDAF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altLang="ko-KR" sz="2000" b="1">
                <a:solidFill>
                  <a:srgbClr val="000000"/>
                </a:solidFill>
                <a:latin typeface="Consolas" panose="020B0609020204030204" pitchFamily="49" charset="0"/>
              </a:rPr>
              <a:t>private</a:t>
            </a:r>
            <a:r>
              <a:rPr lang="ko-KR" altLang="en-US" sz="2000" b="1">
                <a:solidFill>
                  <a:srgbClr val="000000"/>
                </a:solidFill>
                <a:latin typeface="Consolas" panose="020B0609020204030204" pitchFamily="49" charset="0"/>
              </a:rPr>
              <a:t> 멤버</a:t>
            </a:r>
            <a:endParaRPr lang="ko-KR" altLang="en-US" sz="2000" b="1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7266AE17-2D76-431F-9EEE-1CDA6309E217}"/>
              </a:ext>
            </a:extLst>
          </p:cNvPr>
          <p:cNvGrpSpPr/>
          <p:nvPr/>
        </p:nvGrpSpPr>
        <p:grpSpPr>
          <a:xfrm>
            <a:off x="642543" y="4833157"/>
            <a:ext cx="8620913" cy="1260140"/>
            <a:chOff x="704528" y="1448780"/>
            <a:chExt cx="7920880" cy="1008112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A123E2EA-8371-4567-8333-F81311E4CE1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4649A39-F433-4575-9D22-B14038B6CD7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rect = Rectangle(200, 300)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# rect.__area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# rect.__internalRun()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82960973"/>
      </p:ext>
    </p:extLst>
  </p:cSld>
  <p:clrMapOvr>
    <a:masterClrMapping/>
  </p:clrMapOvr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클래스 문법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9-2 </a:t>
            </a:r>
            <a:r>
              <a:rPr lang="ko-KR" altLang="en-US">
                <a:latin typeface="+mj-ea"/>
                <a:ea typeface="+mj-ea"/>
              </a:rPr>
              <a:t>클래스 문법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9CB5988-0AE4-4C4B-AEE2-301D01E9A801}"/>
              </a:ext>
            </a:extLst>
          </p:cNvPr>
          <p:cNvGrpSpPr/>
          <p:nvPr/>
        </p:nvGrpSpPr>
        <p:grpSpPr>
          <a:xfrm>
            <a:off x="642543" y="1196752"/>
            <a:ext cx="8620913" cy="5472609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0CEBFFB-8FC1-41CA-9E7A-0D59D00BF11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EEEB638-8882-4ED1-BE26-753D83CCCC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class Rectangle:</a:t>
              </a:r>
            </a:p>
            <a:p>
              <a:r>
                <a:rPr lang="fr-FR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count = 0  # </a:t>
              </a:r>
              <a:r>
                <a: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클래스 변수</a:t>
              </a:r>
            </a:p>
            <a:p>
              <a:r>
                <a: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</a:p>
            <a:p>
              <a:r>
                <a: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</a:t>
              </a:r>
              <a:r>
                <a:rPr lang="fr-FR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def __init__(self, width, height):</a:t>
              </a:r>
            </a:p>
            <a:p>
              <a:r>
                <a:rPr lang="fr-FR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    self.width = width</a:t>
              </a:r>
            </a:p>
            <a:p>
              <a:r>
                <a:rPr lang="fr-FR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    self.height = height</a:t>
              </a:r>
            </a:p>
            <a:p>
              <a:r>
                <a:rPr lang="fr-FR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    Rectangle.count += 1</a:t>
              </a:r>
            </a:p>
            <a:p>
              <a:r>
                <a:rPr lang="fr-FR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</a:p>
            <a:p>
              <a:r>
                <a:rPr lang="fr-FR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# </a:t>
              </a:r>
              <a:r>
                <a: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인스턴스 메서드</a:t>
              </a:r>
            </a:p>
            <a:p>
              <a:r>
                <a: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</a:t>
              </a:r>
              <a:r>
                <a:rPr lang="fr-FR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def calcArea(self):</a:t>
              </a:r>
            </a:p>
            <a:p>
              <a:r>
                <a:rPr lang="fr-FR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    area = self.width * self.height</a:t>
              </a:r>
            </a:p>
            <a:p>
              <a:r>
                <a:rPr lang="fr-FR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    return area</a:t>
              </a:r>
            </a:p>
            <a:p>
              <a:r>
                <a:rPr lang="fr-FR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</a:p>
            <a:p>
              <a:r>
                <a:rPr lang="fr-FR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# </a:t>
              </a:r>
              <a:r>
                <a: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정적 메서드</a:t>
              </a:r>
            </a:p>
            <a:p>
              <a:r>
                <a: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</a:t>
              </a:r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@</a:t>
              </a:r>
              <a:r>
                <a:rPr lang="fr-FR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staticmethod</a:t>
              </a:r>
            </a:p>
            <a:p>
              <a:r>
                <a:rPr lang="fr-FR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def isSquare(rectWidth, rectHeight):</a:t>
              </a:r>
            </a:p>
            <a:p>
              <a:r>
                <a:rPr lang="fr-FR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    return rectWidth == rectHeight   </a:t>
              </a:r>
            </a:p>
            <a:p>
              <a:r>
                <a:rPr lang="fr-FR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</a:p>
            <a:p>
              <a:r>
                <a:rPr lang="fr-FR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# </a:t>
              </a:r>
              <a:r>
                <a: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클래스 메서드</a:t>
              </a:r>
            </a:p>
            <a:p>
              <a:r>
                <a: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</a:t>
              </a:r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@</a:t>
              </a:r>
              <a:r>
                <a:rPr lang="fr-FR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classmethod</a:t>
              </a:r>
            </a:p>
            <a:p>
              <a:r>
                <a:rPr lang="fr-FR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def printCount(cls):</a:t>
              </a:r>
            </a:p>
            <a:p>
              <a:r>
                <a:rPr lang="fr-FR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    print(cls.count)</a:t>
              </a:r>
              <a:endParaRPr lang="en-US" altLang="ko-KR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3" name="Rectangle 8">
            <a:extLst>
              <a:ext uri="{FF2B5EF4-FFF2-40B4-BE49-F238E27FC236}">
                <a16:creationId xmlns:a16="http://schemas.microsoft.com/office/drawing/2014/main" id="{A28BC66C-ECF8-40DC-92B4-E74E74FDAF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sz="2000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정적메서드와 클래스 메서드</a:t>
            </a:r>
          </a:p>
        </p:txBody>
      </p:sp>
    </p:spTree>
    <p:extLst>
      <p:ext uri="{BB962C8B-B14F-4D97-AF65-F5344CB8AC3E}">
        <p14:creationId xmlns:p14="http://schemas.microsoft.com/office/powerpoint/2010/main" val="1314573792"/>
      </p:ext>
    </p:extLst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클래스 문법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9-2 </a:t>
            </a:r>
            <a:r>
              <a:rPr lang="ko-KR" altLang="en-US">
                <a:latin typeface="+mj-ea"/>
                <a:ea typeface="+mj-ea"/>
              </a:rPr>
              <a:t>클래스 문법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9CB5988-0AE4-4C4B-AEE2-301D01E9A801}"/>
              </a:ext>
            </a:extLst>
          </p:cNvPr>
          <p:cNvGrpSpPr/>
          <p:nvPr/>
        </p:nvGrpSpPr>
        <p:grpSpPr>
          <a:xfrm>
            <a:off x="642543" y="1196753"/>
            <a:ext cx="8620913" cy="1872208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0CEBFFB-8FC1-41CA-9E7A-0D59D00BF11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EEEB638-8882-4ED1-BE26-753D83CCCC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square = Rectangle.isSquare(5, 5)       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print(square)   # True       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rect1 = Rectangle(5, 5)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rect2 = Rectangle(2, 5)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rect1.printCount()  # 2 </a:t>
              </a:r>
            </a:p>
          </p:txBody>
        </p:sp>
      </p:grpSp>
      <p:sp>
        <p:nvSpPr>
          <p:cNvPr id="13" name="Rectangle 8">
            <a:extLst>
              <a:ext uri="{FF2B5EF4-FFF2-40B4-BE49-F238E27FC236}">
                <a16:creationId xmlns:a16="http://schemas.microsoft.com/office/drawing/2014/main" id="{A28BC66C-ECF8-40DC-92B4-E74E74FDAF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sz="2000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정적메서드와 클래스 메서드</a:t>
            </a:r>
          </a:p>
        </p:txBody>
      </p:sp>
      <p:sp>
        <p:nvSpPr>
          <p:cNvPr id="8" name="Rectangle 8">
            <a:extLst>
              <a:ext uri="{FF2B5EF4-FFF2-40B4-BE49-F238E27FC236}">
                <a16:creationId xmlns:a16="http://schemas.microsoft.com/office/drawing/2014/main" id="{956DEA78-DD5F-4275-BF99-C8B220954D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543" y="3398416"/>
            <a:ext cx="8542541" cy="2246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457200" indent="-457200" algn="l">
              <a:buFont typeface="+mj-lt"/>
              <a:buAutoNum type="arabicPeriod"/>
            </a:pPr>
            <a:r>
              <a:rPr lang="ko-KR" altLang="en-US" sz="200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정적메서드는 전역적 이므로 </a:t>
            </a:r>
            <a:r>
              <a:rPr lang="en-US" altLang="ko-KR" sz="200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ko-KR" altLang="en-US" sz="200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를 인자로 받지 않는다</a:t>
            </a:r>
            <a:r>
              <a:rPr lang="en-US" altLang="ko-KR" sz="200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  </a:t>
            </a:r>
            <a:r>
              <a:rPr lang="ko-KR" altLang="en-US" sz="200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따라서 인스턴스 변수에는 접근할 수 없다</a:t>
            </a:r>
            <a:r>
              <a:rPr lang="en-US" altLang="ko-KR" sz="200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 </a:t>
            </a:r>
          </a:p>
          <a:p>
            <a:pPr algn="l"/>
            <a:r>
              <a:rPr lang="en-US" altLang="ko-KR" sz="2000">
                <a:solidFill>
                  <a:srgbClr val="000000"/>
                </a:solidFill>
                <a:latin typeface="Consolas" panose="020B0609020204030204" pitchFamily="49" charset="0"/>
              </a:rPr>
              <a:t>   self</a:t>
            </a:r>
            <a:r>
              <a:rPr lang="ko-KR" altLang="en-US" sz="2000">
                <a:solidFill>
                  <a:srgbClr val="000000"/>
                </a:solidFill>
                <a:latin typeface="Consolas" panose="020B0609020204030204" pitchFamily="49" charset="0"/>
              </a:rPr>
              <a:t>가 없어도 호출가능 하므로 객체를 만들지 않아도 호출 가능하다</a:t>
            </a:r>
            <a:r>
              <a:rPr lang="en-US" altLang="ko-KR" sz="200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</a:p>
          <a:p>
            <a:pPr algn="l"/>
            <a:endParaRPr lang="en-US" altLang="ko-KR" sz="20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457200" indent="-457200" algn="l">
              <a:buFont typeface="+mj-lt"/>
              <a:buAutoNum type="arabicPeriod" startAt="2"/>
            </a:pPr>
            <a:r>
              <a:rPr lang="ko-KR" altLang="en-US" sz="2000">
                <a:solidFill>
                  <a:srgbClr val="000000"/>
                </a:solidFill>
                <a:latin typeface="Consolas" panose="020B0609020204030204" pitchFamily="49" charset="0"/>
              </a:rPr>
              <a:t>클래스메서드는 클래스에 속한 메서드 이므로 클래스 자체의 주소를 </a:t>
            </a:r>
            <a:r>
              <a:rPr lang="ko-KR" altLang="en-US" sz="200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인자로 받아서  클래스 변수를 접근할 수 있다</a:t>
            </a:r>
            <a:r>
              <a:rPr lang="en-US" altLang="ko-KR" sz="200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endParaRPr lang="ko-KR" altLang="en-US" sz="2000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12866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4891095" y="3104964"/>
            <a:ext cx="4441589" cy="315086"/>
          </a:xfrm>
        </p:spPr>
        <p:txBody>
          <a:bodyPr/>
          <a:lstStyle/>
          <a:p>
            <a:r>
              <a:rPr lang="en-US" altLang="ko-KR" b="1">
                <a:latin typeface="+mn-ea"/>
              </a:rPr>
              <a:t>1. </a:t>
            </a:r>
            <a:r>
              <a:rPr lang="ko-KR" altLang="en-US" b="1">
                <a:latin typeface="+mn-ea"/>
              </a:rPr>
              <a:t>파이썬 개요</a:t>
            </a:r>
            <a:endParaRPr lang="ko-KR" altLang="en-US" b="1" dirty="0">
              <a:latin typeface="+mn-ea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883150" y="4234766"/>
            <a:ext cx="4464050" cy="943848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b="1">
                <a:latin typeface="+mn-ea"/>
              </a:rPr>
              <a:t>1-1 </a:t>
            </a:r>
            <a:r>
              <a:rPr lang="ko-KR" altLang="en-US" sz="1600" b="1">
                <a:latin typeface="+mn-ea"/>
              </a:rPr>
              <a:t>파이썬 이란</a:t>
            </a:r>
            <a:r>
              <a:rPr lang="en-US" altLang="ko-KR" sz="1600" b="1">
                <a:latin typeface="+mn-ea"/>
              </a:rPr>
              <a:t>?</a:t>
            </a:r>
          </a:p>
          <a:p>
            <a:pPr marL="0" indent="0">
              <a:buNone/>
            </a:pPr>
            <a:r>
              <a:rPr lang="en-US" altLang="ko-KR" sz="1600" b="1">
                <a:latin typeface="+mn-ea"/>
              </a:rPr>
              <a:t>1-2 </a:t>
            </a:r>
            <a:r>
              <a:rPr lang="ko-KR" altLang="en-US" sz="1600" b="1">
                <a:latin typeface="+mn-ea"/>
              </a:rPr>
              <a:t>파이썬 특징</a:t>
            </a:r>
            <a:endParaRPr lang="en-US" altLang="ko-KR" sz="1600" b="1">
              <a:latin typeface="+mn-ea"/>
            </a:endParaRPr>
          </a:p>
          <a:p>
            <a:pPr marL="0" indent="0">
              <a:buNone/>
            </a:pPr>
            <a:r>
              <a:rPr lang="en-US" altLang="ko-KR" sz="1600" b="1">
                <a:latin typeface="+mn-ea"/>
              </a:rPr>
              <a:t>1-3 </a:t>
            </a:r>
            <a:r>
              <a:rPr lang="ko-KR" altLang="en-US" sz="1600" b="1">
                <a:latin typeface="+mn-ea"/>
              </a:rPr>
              <a:t>파이썬 개발 환경 설정</a:t>
            </a:r>
            <a:endParaRPr lang="en-US" altLang="ko-KR" sz="1600" b="1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279953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캐스팅 연산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2-2 </a:t>
            </a:r>
            <a:r>
              <a:rPr lang="ko-KR" altLang="en-US">
                <a:latin typeface="+mj-ea"/>
                <a:ea typeface="+mj-ea"/>
              </a:rPr>
              <a:t>변수와 연산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데이터 형 변환 </a:t>
            </a:r>
            <a:r>
              <a:rPr lang="en-US" altLang="ko-KR" sz="2000" b="1">
                <a:latin typeface="+mj-ea"/>
                <a:ea typeface="+mj-ea"/>
              </a:rPr>
              <a:t>: </a:t>
            </a:r>
            <a:r>
              <a:rPr lang="ko-KR" altLang="en-US" sz="2000" b="1">
                <a:latin typeface="+mj-ea"/>
                <a:ea typeface="+mj-ea"/>
              </a:rPr>
              <a:t>정수형 ↔ 실수형</a:t>
            </a: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5D5291D7-A1D9-4332-BA3C-E9CC6FCD1D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1432826"/>
            <a:ext cx="727280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 b="1">
                <a:latin typeface="+mj-ea"/>
                <a:ea typeface="+mj-ea"/>
              </a:rPr>
              <a:t>10.3</a:t>
            </a:r>
            <a:r>
              <a:rPr lang="ko-KR" altLang="en-US" sz="2000" b="1">
                <a:latin typeface="+mj-ea"/>
                <a:ea typeface="+mj-ea"/>
              </a:rPr>
              <a:t>과 </a:t>
            </a:r>
            <a:r>
              <a:rPr lang="en-US" altLang="ko-KR" sz="2000" b="1">
                <a:latin typeface="+mj-ea"/>
                <a:ea typeface="+mj-ea"/>
              </a:rPr>
              <a:t>10.7 </a:t>
            </a:r>
            <a:r>
              <a:rPr lang="ko-KR" altLang="en-US" sz="2000" b="1">
                <a:latin typeface="+mj-ea"/>
                <a:ea typeface="+mj-ea"/>
              </a:rPr>
              <a:t>정수형으로 형 변환 후 덧셈하면 결과값은</a:t>
            </a:r>
            <a:r>
              <a:rPr lang="en-US" altLang="ko-KR" sz="2000" b="1">
                <a:latin typeface="+mj-ea"/>
                <a:ea typeface="+mj-ea"/>
              </a:rPr>
              <a:t>?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BD996E3-AEB2-48CA-BA44-CFD5D135C48E}"/>
              </a:ext>
            </a:extLst>
          </p:cNvPr>
          <p:cNvGrpSpPr/>
          <p:nvPr/>
        </p:nvGrpSpPr>
        <p:grpSpPr>
          <a:xfrm>
            <a:off x="777704" y="1936882"/>
            <a:ext cx="8460940" cy="1852158"/>
            <a:chOff x="704528" y="1448780"/>
            <a:chExt cx="7920880" cy="100811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BE591FD-E1B9-46A7-AC7D-88DD09EA9B7F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DBC4203-8E12-46E4-A60E-EB0BACD006A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a=10.7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b=10.3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a=int(a)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b=int(b)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print(a+b)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86B80414-5FA3-4549-A1D6-41FD490E2BFF}"/>
              </a:ext>
            </a:extLst>
          </p:cNvPr>
          <p:cNvSpPr txBox="1"/>
          <p:nvPr/>
        </p:nvSpPr>
        <p:spPr>
          <a:xfrm>
            <a:off x="777704" y="3755847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20</a:t>
            </a:r>
            <a:endParaRPr lang="ko-KR" altLang="en-US">
              <a:latin typeface="Consolas" panose="020B0609020204030204" pitchFamily="49" charset="0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08B442C1-7AD0-4837-9196-27C95EC43322}"/>
              </a:ext>
            </a:extLst>
          </p:cNvPr>
          <p:cNvGrpSpPr/>
          <p:nvPr/>
        </p:nvGrpSpPr>
        <p:grpSpPr>
          <a:xfrm>
            <a:off x="777704" y="4221088"/>
            <a:ext cx="8460940" cy="413180"/>
            <a:chOff x="704528" y="1448780"/>
            <a:chExt cx="7920880" cy="1008112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6E596EC4-8720-4BE0-91C0-3E78B48942DC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E87A020-1F4E-4856-B600-863FAB446D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print(a)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0052E3A1-2820-4992-BA08-6761BA9992B0}"/>
              </a:ext>
            </a:extLst>
          </p:cNvPr>
          <p:cNvSpPr txBox="1"/>
          <p:nvPr/>
        </p:nvSpPr>
        <p:spPr>
          <a:xfrm>
            <a:off x="811105" y="4634268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10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22" name="Rectangle 8">
            <a:extLst>
              <a:ext uri="{FF2B5EF4-FFF2-40B4-BE49-F238E27FC236}">
                <a16:creationId xmlns:a16="http://schemas.microsoft.com/office/drawing/2014/main" id="{DCD4D2E8-799F-463A-B869-CCEB0F35C7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6497" y="6011090"/>
            <a:ext cx="727280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실수형에서 정수형으로 형 변환 시 소수점 이하 내림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270A9DFF-B97A-41B1-86E4-DFABFD5462F5}"/>
              </a:ext>
            </a:extLst>
          </p:cNvPr>
          <p:cNvGrpSpPr/>
          <p:nvPr/>
        </p:nvGrpSpPr>
        <p:grpSpPr>
          <a:xfrm>
            <a:off x="777704" y="5083528"/>
            <a:ext cx="8460940" cy="413180"/>
            <a:chOff x="704528" y="1448780"/>
            <a:chExt cx="7920880" cy="1008112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0999C1F5-C350-4E72-8A42-CE7CD351289C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D94067D7-4B48-48EE-8255-B9CA00670A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print(b)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CC3F0E9C-DCF1-4090-8BE1-7FC955EB2CAC}"/>
              </a:ext>
            </a:extLst>
          </p:cNvPr>
          <p:cNvSpPr txBox="1"/>
          <p:nvPr/>
        </p:nvSpPr>
        <p:spPr>
          <a:xfrm>
            <a:off x="811105" y="5496708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10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1880556"/>
      </p:ext>
    </p:extLst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클래스 문법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9-2 </a:t>
            </a:r>
            <a:r>
              <a:rPr lang="ko-KR" altLang="en-US">
                <a:latin typeface="+mj-ea"/>
                <a:ea typeface="+mj-ea"/>
              </a:rPr>
              <a:t>클래스 문법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9CB5988-0AE4-4C4B-AEE2-301D01E9A801}"/>
              </a:ext>
            </a:extLst>
          </p:cNvPr>
          <p:cNvGrpSpPr/>
          <p:nvPr/>
        </p:nvGrpSpPr>
        <p:grpSpPr>
          <a:xfrm>
            <a:off x="642543" y="1340768"/>
            <a:ext cx="8620913" cy="4176464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0CEBFFB-8FC1-41CA-9E7A-0D59D00BF11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EEEB638-8882-4ED1-BE26-753D83CCCC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# 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인스턴스 생성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r = Rectangle(2, 3)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# 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메서드 호출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area = r.calcArea()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print("area = ", area)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# 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인스턴스 변수 엑세스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r.width = 10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print("width = ", r.width)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# 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클래스 변수 엑세스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print(Rectangle.count)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print(r.count)</a:t>
              </a:r>
            </a:p>
          </p:txBody>
        </p:sp>
      </p:grpSp>
      <p:sp>
        <p:nvSpPr>
          <p:cNvPr id="13" name="Rectangle 8">
            <a:extLst>
              <a:ext uri="{FF2B5EF4-FFF2-40B4-BE49-F238E27FC236}">
                <a16:creationId xmlns:a16="http://schemas.microsoft.com/office/drawing/2014/main" id="{A28BC66C-ECF8-40DC-92B4-E74E74FDAF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sz="2000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클래스 인스턴스의 생성과 사용</a:t>
            </a:r>
          </a:p>
        </p:txBody>
      </p:sp>
    </p:spTree>
    <p:extLst>
      <p:ext uri="{BB962C8B-B14F-4D97-AF65-F5344CB8AC3E}">
        <p14:creationId xmlns:p14="http://schemas.microsoft.com/office/powerpoint/2010/main" val="4179219371"/>
      </p:ext>
    </p:extLst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클래스 문법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9-2 </a:t>
            </a:r>
            <a:r>
              <a:rPr lang="ko-KR" altLang="en-US">
                <a:latin typeface="+mj-ea"/>
                <a:ea typeface="+mj-ea"/>
              </a:rPr>
              <a:t>클래스 문법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9CB5988-0AE4-4C4B-AEE2-301D01E9A801}"/>
              </a:ext>
            </a:extLst>
          </p:cNvPr>
          <p:cNvGrpSpPr/>
          <p:nvPr/>
        </p:nvGrpSpPr>
        <p:grpSpPr>
          <a:xfrm>
            <a:off x="642543" y="1268760"/>
            <a:ext cx="8620913" cy="5220580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0CEBFFB-8FC1-41CA-9E7A-0D59D00BF11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EEEB638-8882-4ED1-BE26-753D83CCCC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class Rectangle: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count = 0  # 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클래스 변수</a:t>
              </a:r>
            </a:p>
            <a:p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</a:p>
            <a:p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   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__init__(self, width, height):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self.width = width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self.height = height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Rectangle.count += 1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def __add__(self, other):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print('__add__()')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obj = Rectangle(self.width + other.width, self.height + other.height)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return obj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# 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사용 예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r1 = Rectangle(10, 5)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r2 = Rectangle(20, 15)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r3 = r1 + r2  # __add__()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가 호출됨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3" name="Rectangle 8">
            <a:extLst>
              <a:ext uri="{FF2B5EF4-FFF2-40B4-BE49-F238E27FC236}">
                <a16:creationId xmlns:a16="http://schemas.microsoft.com/office/drawing/2014/main" id="{A28BC66C-ECF8-40DC-92B4-E74E74FDAF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sz="2000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연산자 재정의</a:t>
            </a:r>
          </a:p>
        </p:txBody>
      </p:sp>
    </p:spTree>
    <p:extLst>
      <p:ext uri="{BB962C8B-B14F-4D97-AF65-F5344CB8AC3E}">
        <p14:creationId xmlns:p14="http://schemas.microsoft.com/office/powerpoint/2010/main" val="1840529625"/>
      </p:ext>
    </p:extLst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클래스 상속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9-3 </a:t>
            </a:r>
            <a:r>
              <a:rPr lang="ko-KR" altLang="en-US">
                <a:latin typeface="+mj-ea"/>
                <a:ea typeface="+mj-ea"/>
              </a:rPr>
              <a:t>상속과 다형성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9CB5988-0AE4-4C4B-AEE2-301D01E9A801}"/>
              </a:ext>
            </a:extLst>
          </p:cNvPr>
          <p:cNvGrpSpPr/>
          <p:nvPr/>
        </p:nvGrpSpPr>
        <p:grpSpPr>
          <a:xfrm>
            <a:off x="642543" y="1268760"/>
            <a:ext cx="5930637" cy="1080120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0CEBFFB-8FC1-41CA-9E7A-0D59D00BF11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EEEB638-8882-4ED1-BE26-753D83CCCC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class Car: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def run(self):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print("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자동차가 달린다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")</a:t>
              </a: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E69CDDEA-5331-44E1-88D9-2668A2E91C1E}"/>
              </a:ext>
            </a:extLst>
          </p:cNvPr>
          <p:cNvGrpSpPr/>
          <p:nvPr/>
        </p:nvGrpSpPr>
        <p:grpSpPr>
          <a:xfrm>
            <a:off x="642543" y="2456892"/>
            <a:ext cx="5930637" cy="756084"/>
            <a:chOff x="704528" y="1448780"/>
            <a:chExt cx="7920880" cy="100811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A37A24AD-7972-4E18-B3EE-ED699FAAA679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D2417BB-747C-4419-8767-7A7C876E23B5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 = Car()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c.run()</a:t>
              </a: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E289309-A5CC-4879-B32B-412C3B837F9F}"/>
              </a:ext>
            </a:extLst>
          </p:cNvPr>
          <p:cNvGrpSpPr/>
          <p:nvPr/>
        </p:nvGrpSpPr>
        <p:grpSpPr>
          <a:xfrm>
            <a:off x="642543" y="3465004"/>
            <a:ext cx="5930637" cy="756084"/>
            <a:chOff x="704528" y="1448780"/>
            <a:chExt cx="7920880" cy="1008112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9D4C6795-5F3A-43D2-A9DB-766B79A7DED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2E853E44-6985-444A-ABB3-52106E44EDB3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class Sonata(Car):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pass</a:t>
              </a: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47C16A1E-947D-4842-9F45-7168591C5BA8}"/>
              </a:ext>
            </a:extLst>
          </p:cNvPr>
          <p:cNvGrpSpPr/>
          <p:nvPr/>
        </p:nvGrpSpPr>
        <p:grpSpPr>
          <a:xfrm>
            <a:off x="642543" y="4329100"/>
            <a:ext cx="5930637" cy="756084"/>
            <a:chOff x="704528" y="1448780"/>
            <a:chExt cx="7920880" cy="1008112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22411C40-064E-4CB9-9DE2-C65B8E3AA24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21E3DA87-23EF-4795-9FEA-4C5CB998AED9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 = Sonata()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s.run()</a:t>
              </a: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BDFA55F9-FAA4-47B2-A0E1-E43D262C922A}"/>
              </a:ext>
            </a:extLst>
          </p:cNvPr>
          <p:cNvSpPr/>
          <p:nvPr/>
        </p:nvSpPr>
        <p:spPr>
          <a:xfrm>
            <a:off x="7329264" y="2639059"/>
            <a:ext cx="1476164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Car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D673015-5EE4-4EA5-BEEF-3DD26BD86CEB}"/>
              </a:ext>
            </a:extLst>
          </p:cNvPr>
          <p:cNvSpPr/>
          <p:nvPr/>
        </p:nvSpPr>
        <p:spPr>
          <a:xfrm>
            <a:off x="7329264" y="3107111"/>
            <a:ext cx="1476164" cy="46805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run()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24CB7A6-57B1-42BA-BB2C-289561BEE16F}"/>
              </a:ext>
            </a:extLst>
          </p:cNvPr>
          <p:cNvSpPr/>
          <p:nvPr/>
        </p:nvSpPr>
        <p:spPr>
          <a:xfrm>
            <a:off x="7329264" y="4146230"/>
            <a:ext cx="1476164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Sonata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41F42E2-8E31-4EF3-AC8F-46D9713E8AC3}"/>
              </a:ext>
            </a:extLst>
          </p:cNvPr>
          <p:cNvSpPr/>
          <p:nvPr/>
        </p:nvSpPr>
        <p:spPr>
          <a:xfrm>
            <a:off x="7329264" y="4614282"/>
            <a:ext cx="1476164" cy="46805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DCC28449-7456-4E9D-8D5D-333F5115D3C2}"/>
              </a:ext>
            </a:extLst>
          </p:cNvPr>
          <p:cNvCxnSpPr>
            <a:stCxn id="22" idx="0"/>
            <a:endCxn id="21" idx="2"/>
          </p:cNvCxnSpPr>
          <p:nvPr/>
        </p:nvCxnSpPr>
        <p:spPr>
          <a:xfrm flipV="1">
            <a:off x="8067346" y="3575163"/>
            <a:ext cx="0" cy="5710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8D038F2-6170-4FD2-9FDE-635EE59B9A84}"/>
              </a:ext>
            </a:extLst>
          </p:cNvPr>
          <p:cNvSpPr txBox="1"/>
          <p:nvPr/>
        </p:nvSpPr>
        <p:spPr>
          <a:xfrm>
            <a:off x="8114213" y="3676030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is a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3C03182-9EBB-4DFF-92DB-87BA2C2ED72A}"/>
              </a:ext>
            </a:extLst>
          </p:cNvPr>
          <p:cNvSpPr txBox="1"/>
          <p:nvPr/>
        </p:nvSpPr>
        <p:spPr>
          <a:xfrm>
            <a:off x="6033120" y="5354345"/>
            <a:ext cx="35060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Sonata</a:t>
            </a:r>
            <a:r>
              <a:rPr lang="ko-KR" altLang="en-US">
                <a:latin typeface="Consolas" panose="020B0609020204030204" pitchFamily="49" charset="0"/>
              </a:rPr>
              <a:t>는 </a:t>
            </a:r>
            <a:r>
              <a:rPr lang="en-US" altLang="ko-KR">
                <a:latin typeface="Consolas" panose="020B0609020204030204" pitchFamily="49" charset="0"/>
              </a:rPr>
              <a:t>run()</a:t>
            </a:r>
            <a:r>
              <a:rPr lang="ko-KR" altLang="en-US">
                <a:latin typeface="Consolas" panose="020B0609020204030204" pitchFamily="49" charset="0"/>
              </a:rPr>
              <a:t>을 구현하지 </a:t>
            </a:r>
            <a:endParaRPr lang="en-US" altLang="ko-KR">
              <a:latin typeface="Consolas" panose="020B0609020204030204" pitchFamily="49" charset="0"/>
            </a:endParaRPr>
          </a:p>
          <a:p>
            <a:pPr algn="l"/>
            <a:r>
              <a:rPr lang="ko-KR" altLang="en-US">
                <a:latin typeface="Consolas" panose="020B0609020204030204" pitchFamily="49" charset="0"/>
              </a:rPr>
              <a:t>않아도 부모의 </a:t>
            </a:r>
            <a:r>
              <a:rPr lang="en-US" altLang="ko-KR">
                <a:latin typeface="Consolas" panose="020B0609020204030204" pitchFamily="49" charset="0"/>
              </a:rPr>
              <a:t>run()</a:t>
            </a:r>
            <a:r>
              <a:rPr lang="ko-KR" altLang="en-US">
                <a:latin typeface="Consolas" panose="020B0609020204030204" pitchFamily="49" charset="0"/>
              </a:rPr>
              <a:t>을 호출할</a:t>
            </a:r>
            <a:endParaRPr lang="en-US" altLang="ko-KR">
              <a:latin typeface="Consolas" panose="020B0609020204030204" pitchFamily="49" charset="0"/>
            </a:endParaRPr>
          </a:p>
          <a:p>
            <a:pPr algn="l"/>
            <a:r>
              <a:rPr lang="ko-KR" altLang="en-US">
                <a:latin typeface="Consolas" panose="020B0609020204030204" pitchFamily="49" charset="0"/>
              </a:rPr>
              <a:t>수 있다</a:t>
            </a:r>
            <a:r>
              <a:rPr lang="en-US" altLang="ko-KR">
                <a:latin typeface="Consolas" panose="020B0609020204030204" pitchFamily="49" charset="0"/>
              </a:rPr>
              <a:t>.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8120372"/>
      </p:ext>
    </p:extLst>
  </p:cSld>
  <p:clrMapOvr>
    <a:masterClrMapping/>
  </p:clrMapOvr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클래스 상속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9-3 </a:t>
            </a:r>
            <a:r>
              <a:rPr lang="ko-KR" altLang="en-US">
                <a:latin typeface="+mj-ea"/>
                <a:ea typeface="+mj-ea"/>
              </a:rPr>
              <a:t>상속과 다형성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9CB5988-0AE4-4C4B-AEE2-301D01E9A801}"/>
              </a:ext>
            </a:extLst>
          </p:cNvPr>
          <p:cNvGrpSpPr/>
          <p:nvPr/>
        </p:nvGrpSpPr>
        <p:grpSpPr>
          <a:xfrm>
            <a:off x="642543" y="1268760"/>
            <a:ext cx="5930637" cy="1080120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0CEBFFB-8FC1-41CA-9E7A-0D59D00BF11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EEEB638-8882-4ED1-BE26-753D83CCCC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class Car: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def run(self):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print("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자동차가 달린다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")</a:t>
              </a: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E69CDDEA-5331-44E1-88D9-2668A2E91C1E}"/>
              </a:ext>
            </a:extLst>
          </p:cNvPr>
          <p:cNvGrpSpPr/>
          <p:nvPr/>
        </p:nvGrpSpPr>
        <p:grpSpPr>
          <a:xfrm>
            <a:off x="642543" y="2456892"/>
            <a:ext cx="5930637" cy="756084"/>
            <a:chOff x="704528" y="1448780"/>
            <a:chExt cx="7920880" cy="100811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A37A24AD-7972-4E18-B3EE-ED699FAAA679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D2417BB-747C-4419-8767-7A7C876E23B5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 = Car()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c.run()</a:t>
              </a: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E289309-A5CC-4879-B32B-412C3B837F9F}"/>
              </a:ext>
            </a:extLst>
          </p:cNvPr>
          <p:cNvGrpSpPr/>
          <p:nvPr/>
        </p:nvGrpSpPr>
        <p:grpSpPr>
          <a:xfrm>
            <a:off x="642543" y="3465003"/>
            <a:ext cx="5930637" cy="954975"/>
            <a:chOff x="704528" y="1448780"/>
            <a:chExt cx="7920880" cy="1008112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9D4C6795-5F3A-43D2-A9DB-766B79A7DED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2E853E44-6985-444A-ABB3-52106E44EDB3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class Sonata(Car):   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def run(self):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print("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소나타가 달린다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")</a:t>
              </a: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47C16A1E-947D-4842-9F45-7168591C5BA8}"/>
              </a:ext>
            </a:extLst>
          </p:cNvPr>
          <p:cNvGrpSpPr/>
          <p:nvPr/>
        </p:nvGrpSpPr>
        <p:grpSpPr>
          <a:xfrm>
            <a:off x="642543" y="4509120"/>
            <a:ext cx="5930637" cy="756084"/>
            <a:chOff x="704528" y="1448780"/>
            <a:chExt cx="7920880" cy="1008112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22411C40-064E-4CB9-9DE2-C65B8E3AA24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21E3DA87-23EF-4795-9FEA-4C5CB998AED9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 = Sonata()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s.run()</a:t>
              </a: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BDFA55F9-FAA4-47B2-A0E1-E43D262C922A}"/>
              </a:ext>
            </a:extLst>
          </p:cNvPr>
          <p:cNvSpPr/>
          <p:nvPr/>
        </p:nvSpPr>
        <p:spPr>
          <a:xfrm>
            <a:off x="7329264" y="2639059"/>
            <a:ext cx="1476164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Car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D673015-5EE4-4EA5-BEEF-3DD26BD86CEB}"/>
              </a:ext>
            </a:extLst>
          </p:cNvPr>
          <p:cNvSpPr/>
          <p:nvPr/>
        </p:nvSpPr>
        <p:spPr>
          <a:xfrm>
            <a:off x="7329264" y="3107111"/>
            <a:ext cx="1476164" cy="46805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run()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24CB7A6-57B1-42BA-BB2C-289561BEE16F}"/>
              </a:ext>
            </a:extLst>
          </p:cNvPr>
          <p:cNvSpPr/>
          <p:nvPr/>
        </p:nvSpPr>
        <p:spPr>
          <a:xfrm>
            <a:off x="7329264" y="4146230"/>
            <a:ext cx="1476164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Sonata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41F42E2-8E31-4EF3-AC8F-46D9713E8AC3}"/>
              </a:ext>
            </a:extLst>
          </p:cNvPr>
          <p:cNvSpPr/>
          <p:nvPr/>
        </p:nvSpPr>
        <p:spPr>
          <a:xfrm>
            <a:off x="7329264" y="4614282"/>
            <a:ext cx="1476164" cy="46805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run()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DCC28449-7456-4E9D-8D5D-333F5115D3C2}"/>
              </a:ext>
            </a:extLst>
          </p:cNvPr>
          <p:cNvCxnSpPr>
            <a:stCxn id="22" idx="0"/>
            <a:endCxn id="21" idx="2"/>
          </p:cNvCxnSpPr>
          <p:nvPr/>
        </p:nvCxnSpPr>
        <p:spPr>
          <a:xfrm flipV="1">
            <a:off x="8067346" y="3575163"/>
            <a:ext cx="0" cy="5710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8D038F2-6170-4FD2-9FDE-635EE59B9A84}"/>
              </a:ext>
            </a:extLst>
          </p:cNvPr>
          <p:cNvSpPr txBox="1"/>
          <p:nvPr/>
        </p:nvSpPr>
        <p:spPr>
          <a:xfrm>
            <a:off x="8114213" y="3676030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is a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3C03182-9EBB-4DFF-92DB-87BA2C2ED72A}"/>
              </a:ext>
            </a:extLst>
          </p:cNvPr>
          <p:cNvSpPr txBox="1"/>
          <p:nvPr/>
        </p:nvSpPr>
        <p:spPr>
          <a:xfrm>
            <a:off x="6041433" y="5446678"/>
            <a:ext cx="321594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Sonata</a:t>
            </a:r>
            <a:r>
              <a:rPr lang="ko-KR" altLang="en-US">
                <a:latin typeface="Consolas" panose="020B0609020204030204" pitchFamily="49" charset="0"/>
              </a:rPr>
              <a:t>는 </a:t>
            </a:r>
            <a:r>
              <a:rPr lang="en-US" altLang="ko-KR">
                <a:latin typeface="Consolas" panose="020B0609020204030204" pitchFamily="49" charset="0"/>
              </a:rPr>
              <a:t>run()</a:t>
            </a:r>
            <a:r>
              <a:rPr lang="ko-KR" altLang="en-US">
                <a:latin typeface="Consolas" panose="020B0609020204030204" pitchFamily="49" charset="0"/>
              </a:rPr>
              <a:t>을 구현하는</a:t>
            </a:r>
            <a:endParaRPr lang="en-US" altLang="ko-KR">
              <a:latin typeface="Consolas" panose="020B0609020204030204" pitchFamily="49" charset="0"/>
            </a:endParaRPr>
          </a:p>
          <a:p>
            <a:pPr algn="l"/>
            <a:r>
              <a:rPr lang="ko-KR" altLang="en-US">
                <a:latin typeface="Consolas" panose="020B0609020204030204" pitchFamily="49" charset="0"/>
              </a:rPr>
              <a:t>것을 오버라이딩이라 하며</a:t>
            </a:r>
            <a:endParaRPr lang="en-US" altLang="ko-KR">
              <a:latin typeface="Consolas" panose="020B0609020204030204" pitchFamily="49" charset="0"/>
            </a:endParaRPr>
          </a:p>
          <a:p>
            <a:pPr algn="l"/>
            <a:r>
              <a:rPr lang="ko-KR" altLang="en-US">
                <a:latin typeface="Consolas" panose="020B0609020204030204" pitchFamily="49" charset="0"/>
              </a:rPr>
              <a:t>자식의 </a:t>
            </a:r>
            <a:r>
              <a:rPr lang="en-US" altLang="ko-KR">
                <a:latin typeface="Consolas" panose="020B0609020204030204" pitchFamily="49" charset="0"/>
              </a:rPr>
              <a:t>run()</a:t>
            </a:r>
            <a:r>
              <a:rPr lang="ko-KR" altLang="en-US">
                <a:latin typeface="Consolas" panose="020B0609020204030204" pitchFamily="49" charset="0"/>
              </a:rPr>
              <a:t>이 호출된다</a:t>
            </a:r>
            <a:r>
              <a:rPr lang="en-US" altLang="ko-KR">
                <a:latin typeface="Consolas" panose="020B0609020204030204" pitchFamily="49" charset="0"/>
              </a:rPr>
              <a:t>.</a:t>
            </a:r>
          </a:p>
        </p:txBody>
      </p:sp>
      <p:sp>
        <p:nvSpPr>
          <p:cNvPr id="25" name="Rectangle 8">
            <a:extLst>
              <a:ext uri="{FF2B5EF4-FFF2-40B4-BE49-F238E27FC236}">
                <a16:creationId xmlns:a16="http://schemas.microsoft.com/office/drawing/2014/main" id="{E5CDF371-6A4F-4EC9-8613-003AE728A3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sz="2000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함수 오버라이딩</a:t>
            </a:r>
          </a:p>
        </p:txBody>
      </p:sp>
    </p:spTree>
    <p:extLst>
      <p:ext uri="{BB962C8B-B14F-4D97-AF65-F5344CB8AC3E}">
        <p14:creationId xmlns:p14="http://schemas.microsoft.com/office/powerpoint/2010/main" val="437167910"/>
      </p:ext>
    </p:extLst>
  </p:cSld>
  <p:clrMapOvr>
    <a:masterClrMapping/>
  </p:clrMapOvr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클래스 상속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9-3 </a:t>
            </a:r>
            <a:r>
              <a:rPr lang="ko-KR" altLang="en-US">
                <a:latin typeface="+mj-ea"/>
                <a:ea typeface="+mj-ea"/>
              </a:rPr>
              <a:t>상속과 다형성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9CB5988-0AE4-4C4B-AEE2-301D01E9A801}"/>
              </a:ext>
            </a:extLst>
          </p:cNvPr>
          <p:cNvGrpSpPr/>
          <p:nvPr/>
        </p:nvGrpSpPr>
        <p:grpSpPr>
          <a:xfrm>
            <a:off x="642543" y="1268760"/>
            <a:ext cx="8628486" cy="1584176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0CEBFFB-8FC1-41CA-9E7A-0D59D00BF11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EEEB638-8882-4ED1-BE26-753D83CCCC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class Car: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def __init__(self):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print("Car.__init__()")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def run(self):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print("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자동차가 달린다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")</a:t>
              </a:r>
            </a:p>
          </p:txBody>
        </p:sp>
      </p:grpSp>
      <p:sp>
        <p:nvSpPr>
          <p:cNvPr id="25" name="Rectangle 8">
            <a:extLst>
              <a:ext uri="{FF2B5EF4-FFF2-40B4-BE49-F238E27FC236}">
                <a16:creationId xmlns:a16="http://schemas.microsoft.com/office/drawing/2014/main" id="{94A6A5EC-5B56-4E32-A27E-F239EC63F2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sz="2000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상속시 초기화 코드 호출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1665F140-F988-48D7-80ED-D2B09061B744}"/>
              </a:ext>
            </a:extLst>
          </p:cNvPr>
          <p:cNvGrpSpPr/>
          <p:nvPr/>
        </p:nvGrpSpPr>
        <p:grpSpPr>
          <a:xfrm>
            <a:off x="644994" y="3068960"/>
            <a:ext cx="8628486" cy="1584176"/>
            <a:chOff x="704528" y="1448780"/>
            <a:chExt cx="7920880" cy="1008112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27410F6-FB24-4BB7-9C0C-E63D07278FA0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10C2D176-6094-4D46-8719-4A793F344295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class Sonata(Car):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def __init__(self):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print("Sonata.__init__()")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def run(self):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print("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소나타가 달린다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")</a:t>
              </a: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D81F508C-92AB-4F41-A043-14E2B8244A95}"/>
              </a:ext>
            </a:extLst>
          </p:cNvPr>
          <p:cNvGrpSpPr/>
          <p:nvPr/>
        </p:nvGrpSpPr>
        <p:grpSpPr>
          <a:xfrm>
            <a:off x="644994" y="4797152"/>
            <a:ext cx="8628486" cy="432048"/>
            <a:chOff x="704528" y="1448780"/>
            <a:chExt cx="7920880" cy="1008112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12846ED1-F0D8-4309-92DB-43EF011CAC9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6A822133-EA63-4055-85AD-66F35B73858C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 = Sonata()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4079879"/>
      </p:ext>
    </p:extLst>
  </p:cSld>
  <p:clrMapOvr>
    <a:masterClrMapping/>
  </p:clrMapOvr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클래스 상속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9-3 </a:t>
            </a:r>
            <a:r>
              <a:rPr lang="ko-KR" altLang="en-US">
                <a:latin typeface="+mj-ea"/>
                <a:ea typeface="+mj-ea"/>
              </a:rPr>
              <a:t>상속과 다형성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9CB5988-0AE4-4C4B-AEE2-301D01E9A801}"/>
              </a:ext>
            </a:extLst>
          </p:cNvPr>
          <p:cNvGrpSpPr/>
          <p:nvPr/>
        </p:nvGrpSpPr>
        <p:grpSpPr>
          <a:xfrm>
            <a:off x="642543" y="1268760"/>
            <a:ext cx="8628486" cy="1584176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0CEBFFB-8FC1-41CA-9E7A-0D59D00BF11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EEEB638-8882-4ED1-BE26-753D83CCCC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class Car: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def __init__(self):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print("Car.__init__()")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def run(self):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print("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자동차가 달린다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")</a:t>
              </a:r>
            </a:p>
          </p:txBody>
        </p:sp>
      </p:grpSp>
      <p:sp>
        <p:nvSpPr>
          <p:cNvPr id="25" name="Rectangle 8">
            <a:extLst>
              <a:ext uri="{FF2B5EF4-FFF2-40B4-BE49-F238E27FC236}">
                <a16:creationId xmlns:a16="http://schemas.microsoft.com/office/drawing/2014/main" id="{94A6A5EC-5B56-4E32-A27E-F239EC63F2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sz="2000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상속시 초기화 코드 호출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1665F140-F988-48D7-80ED-D2B09061B744}"/>
              </a:ext>
            </a:extLst>
          </p:cNvPr>
          <p:cNvGrpSpPr/>
          <p:nvPr/>
        </p:nvGrpSpPr>
        <p:grpSpPr>
          <a:xfrm>
            <a:off x="644994" y="3068960"/>
            <a:ext cx="8628486" cy="1872208"/>
            <a:chOff x="704528" y="1448780"/>
            <a:chExt cx="7920880" cy="1008112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27410F6-FB24-4BB7-9C0C-E63D07278FA0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10C2D176-6094-4D46-8719-4A793F344295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class Sonata(Car):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def __init__(self):</a:t>
              </a:r>
            </a:p>
            <a:p>
              <a:r>
                <a:rPr lang="en-US" altLang="ko-KR" b="1">
                  <a:solidFill>
                    <a:schemeClr val="tx1"/>
                  </a:solidFill>
                  <a:latin typeface="Consolas" panose="020B0609020204030204" pitchFamily="49" charset="0"/>
                </a:rPr>
                <a:t>        super().__init__()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print("Sonata.__init__()")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def run(self):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print("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소나타가 달린다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")</a:t>
              </a: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D81F508C-92AB-4F41-A043-14E2B8244A95}"/>
              </a:ext>
            </a:extLst>
          </p:cNvPr>
          <p:cNvGrpSpPr/>
          <p:nvPr/>
        </p:nvGrpSpPr>
        <p:grpSpPr>
          <a:xfrm>
            <a:off x="638757" y="5141532"/>
            <a:ext cx="8628486" cy="432048"/>
            <a:chOff x="704528" y="1448780"/>
            <a:chExt cx="7920880" cy="1008112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12846ED1-F0D8-4309-92DB-43EF011CAC9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6A822133-EA63-4055-85AD-66F35B73858C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 = Sonata()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58972229"/>
      </p:ext>
    </p:extLst>
  </p:cSld>
  <p:clrMapOvr>
    <a:masterClrMapping/>
  </p:clrMapOvr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클래스 상속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9-3 </a:t>
            </a:r>
            <a:r>
              <a:rPr lang="ko-KR" altLang="en-US">
                <a:latin typeface="+mj-ea"/>
                <a:ea typeface="+mj-ea"/>
              </a:rPr>
              <a:t>상속과 다형성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9CB5988-0AE4-4C4B-AEE2-301D01E9A801}"/>
              </a:ext>
            </a:extLst>
          </p:cNvPr>
          <p:cNvGrpSpPr/>
          <p:nvPr/>
        </p:nvGrpSpPr>
        <p:grpSpPr>
          <a:xfrm>
            <a:off x="642543" y="1268760"/>
            <a:ext cx="4596038" cy="1008112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0CEBFFB-8FC1-41CA-9E7A-0D59D00BF11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EEEB638-8882-4ED1-BE26-753D83CCCC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class Car: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def run(self):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print("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자동차가 달린다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.")</a:t>
              </a:r>
            </a:p>
          </p:txBody>
        </p:sp>
      </p:grpSp>
      <p:sp>
        <p:nvSpPr>
          <p:cNvPr id="25" name="Rectangle 8">
            <a:extLst>
              <a:ext uri="{FF2B5EF4-FFF2-40B4-BE49-F238E27FC236}">
                <a16:creationId xmlns:a16="http://schemas.microsoft.com/office/drawing/2014/main" id="{94A6A5EC-5B56-4E32-A27E-F239EC63F2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sz="2000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다중 상속 사용하기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1665F140-F988-48D7-80ED-D2B09061B744}"/>
              </a:ext>
            </a:extLst>
          </p:cNvPr>
          <p:cNvGrpSpPr/>
          <p:nvPr/>
        </p:nvGrpSpPr>
        <p:grpSpPr>
          <a:xfrm>
            <a:off x="644994" y="2492896"/>
            <a:ext cx="4596038" cy="1008112"/>
            <a:chOff x="704528" y="1448780"/>
            <a:chExt cx="7920880" cy="1008112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27410F6-FB24-4BB7-9C0C-E63D07278FA0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10C2D176-6094-4D46-8719-4A793F344295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class Electric: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def charge(self):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print("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충전한다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.")</a:t>
              </a: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D81F508C-92AB-4F41-A043-14E2B8244A95}"/>
              </a:ext>
            </a:extLst>
          </p:cNvPr>
          <p:cNvGrpSpPr/>
          <p:nvPr/>
        </p:nvGrpSpPr>
        <p:grpSpPr>
          <a:xfrm>
            <a:off x="638757" y="4545124"/>
            <a:ext cx="4596038" cy="1028456"/>
            <a:chOff x="704528" y="1448780"/>
            <a:chExt cx="7920880" cy="1008112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12846ED1-F0D8-4309-92DB-43EF011CAC9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6A822133-EA63-4055-85AD-66F35B73858C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m3 = Model3()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m3.run()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m3.charge()</a:t>
              </a: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0DC9A355-6185-441D-B35C-9AEFEEAAA858}"/>
              </a:ext>
            </a:extLst>
          </p:cNvPr>
          <p:cNvGrpSpPr/>
          <p:nvPr/>
        </p:nvGrpSpPr>
        <p:grpSpPr>
          <a:xfrm>
            <a:off x="638757" y="3722106"/>
            <a:ext cx="4596038" cy="679002"/>
            <a:chOff x="704528" y="1448780"/>
            <a:chExt cx="7920880" cy="1008112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90144728-C311-4E0F-9513-022A0B07607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7D35A5C1-24D1-4B00-BB2C-846A5EA683BD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class Model3(Car, Electric):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pass</a:t>
              </a:r>
            </a:p>
          </p:txBody>
        </p:sp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961CBBF-9F38-495F-B866-CD15F194BF0F}"/>
              </a:ext>
            </a:extLst>
          </p:cNvPr>
          <p:cNvSpPr/>
          <p:nvPr/>
        </p:nvSpPr>
        <p:spPr>
          <a:xfrm>
            <a:off x="6033120" y="2629159"/>
            <a:ext cx="1476164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Car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6E601A2-1BFF-4903-A70D-439F144A55EA}"/>
              </a:ext>
            </a:extLst>
          </p:cNvPr>
          <p:cNvSpPr/>
          <p:nvPr/>
        </p:nvSpPr>
        <p:spPr>
          <a:xfrm>
            <a:off x="6033120" y="3097211"/>
            <a:ext cx="1476164" cy="46805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run()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7E1BF58-602E-4625-8F1C-A84268B36783}"/>
              </a:ext>
            </a:extLst>
          </p:cNvPr>
          <p:cNvSpPr/>
          <p:nvPr/>
        </p:nvSpPr>
        <p:spPr>
          <a:xfrm>
            <a:off x="7149244" y="4146230"/>
            <a:ext cx="1476164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Sonata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156A9D3-A965-4CC4-BDE3-BF352A438B5A}"/>
              </a:ext>
            </a:extLst>
          </p:cNvPr>
          <p:cNvSpPr/>
          <p:nvPr/>
        </p:nvSpPr>
        <p:spPr>
          <a:xfrm>
            <a:off x="7149244" y="4614282"/>
            <a:ext cx="1476164" cy="46805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run()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BCB3D046-587C-425D-B639-FD5DAD0DFB2B}"/>
              </a:ext>
            </a:extLst>
          </p:cNvPr>
          <p:cNvCxnSpPr>
            <a:stCxn id="19" idx="0"/>
            <a:endCxn id="18" idx="2"/>
          </p:cNvCxnSpPr>
          <p:nvPr/>
        </p:nvCxnSpPr>
        <p:spPr>
          <a:xfrm flipH="1" flipV="1">
            <a:off x="6771202" y="3565263"/>
            <a:ext cx="1116124" cy="5809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D010579-FAF9-416C-996C-408E5523B4F1}"/>
              </a:ext>
            </a:extLst>
          </p:cNvPr>
          <p:cNvSpPr/>
          <p:nvPr/>
        </p:nvSpPr>
        <p:spPr>
          <a:xfrm>
            <a:off x="8144299" y="2629159"/>
            <a:ext cx="1476164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Electric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3DCFAA8-D63C-4268-87DE-A659FB4BAD74}"/>
              </a:ext>
            </a:extLst>
          </p:cNvPr>
          <p:cNvSpPr/>
          <p:nvPr/>
        </p:nvSpPr>
        <p:spPr>
          <a:xfrm>
            <a:off x="8144299" y="3097211"/>
            <a:ext cx="1476164" cy="46805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charge()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B604319B-696E-487C-AB54-75DBC7C62796}"/>
              </a:ext>
            </a:extLst>
          </p:cNvPr>
          <p:cNvCxnSpPr>
            <a:cxnSpLocks/>
            <a:stCxn id="19" idx="0"/>
            <a:endCxn id="33" idx="2"/>
          </p:cNvCxnSpPr>
          <p:nvPr/>
        </p:nvCxnSpPr>
        <p:spPr>
          <a:xfrm flipV="1">
            <a:off x="7887326" y="3565263"/>
            <a:ext cx="995055" cy="5809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7767291"/>
      </p:ext>
    </p:extLst>
  </p:cSld>
  <p:clrMapOvr>
    <a:masterClrMapping/>
  </p:clrMapOvr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클래스 상속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9-3 </a:t>
            </a:r>
            <a:r>
              <a:rPr lang="ko-KR" altLang="en-US">
                <a:latin typeface="+mj-ea"/>
                <a:ea typeface="+mj-ea"/>
              </a:rPr>
              <a:t>상속과 다형성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9CB5988-0AE4-4C4B-AEE2-301D01E9A801}"/>
              </a:ext>
            </a:extLst>
          </p:cNvPr>
          <p:cNvGrpSpPr/>
          <p:nvPr/>
        </p:nvGrpSpPr>
        <p:grpSpPr>
          <a:xfrm>
            <a:off x="642542" y="1268760"/>
            <a:ext cx="8598719" cy="3024336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0CEBFFB-8FC1-41CA-9E7A-0D59D00BF11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EEEB638-8882-4ED1-BE26-753D83CCCC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from abc import *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class Car(metaclass=ABCMeta):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@abstractmethod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def run(self):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pass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@abstractmethod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def stop(self):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pass</a:t>
              </a:r>
            </a:p>
          </p:txBody>
        </p:sp>
      </p:grpSp>
      <p:sp>
        <p:nvSpPr>
          <p:cNvPr id="25" name="Rectangle 8">
            <a:extLst>
              <a:ext uri="{FF2B5EF4-FFF2-40B4-BE49-F238E27FC236}">
                <a16:creationId xmlns:a16="http://schemas.microsoft.com/office/drawing/2014/main" id="{94A6A5EC-5B56-4E32-A27E-F239EC63F2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sz="2000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추상 클래스 사용하기</a:t>
            </a: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D81F508C-92AB-4F41-A043-14E2B8244A95}"/>
              </a:ext>
            </a:extLst>
          </p:cNvPr>
          <p:cNvGrpSpPr/>
          <p:nvPr/>
        </p:nvGrpSpPr>
        <p:grpSpPr>
          <a:xfrm>
            <a:off x="638756" y="4498948"/>
            <a:ext cx="8598719" cy="1028456"/>
            <a:chOff x="704528" y="1448780"/>
            <a:chExt cx="7920880" cy="1008112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12846ED1-F0D8-4309-92DB-43EF011CAC9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6A822133-EA63-4055-85AD-66F35B73858C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class Sonata(Car):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def run(self):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print("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소나타가 달린다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")</a:t>
              </a: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2EEF2F2C-B2AA-4856-96EB-4BB3A2909D9B}"/>
              </a:ext>
            </a:extLst>
          </p:cNvPr>
          <p:cNvGrpSpPr/>
          <p:nvPr/>
        </p:nvGrpSpPr>
        <p:grpSpPr>
          <a:xfrm>
            <a:off x="636426" y="5733256"/>
            <a:ext cx="8598719" cy="432048"/>
            <a:chOff x="704528" y="1448780"/>
            <a:chExt cx="7920880" cy="1008112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E2917248-AB89-4D74-B9F7-B7FE600C7FD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7C576422-5A46-4C57-BDEC-7605FC5682B5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 = Sonata()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68082717"/>
      </p:ext>
    </p:extLst>
  </p:cSld>
  <p:clrMapOvr>
    <a:masterClrMapping/>
  </p:clrMapOvr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클래스 상속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9-3 </a:t>
            </a:r>
            <a:r>
              <a:rPr lang="ko-KR" altLang="en-US">
                <a:latin typeface="+mj-ea"/>
                <a:ea typeface="+mj-ea"/>
              </a:rPr>
              <a:t>상속과 다형성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9CB5988-0AE4-4C4B-AEE2-301D01E9A801}"/>
              </a:ext>
            </a:extLst>
          </p:cNvPr>
          <p:cNvGrpSpPr/>
          <p:nvPr/>
        </p:nvGrpSpPr>
        <p:grpSpPr>
          <a:xfrm>
            <a:off x="642542" y="1268760"/>
            <a:ext cx="8598719" cy="1836204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0CEBFFB-8FC1-41CA-9E7A-0D59D00BF11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EEEB638-8882-4ED1-BE26-753D83CCCC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from abc import *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class Car(metaclass=ABCMeta):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@abstractmethod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def run(self):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pass</a:t>
              </a:r>
            </a:p>
          </p:txBody>
        </p:sp>
      </p:grpSp>
      <p:sp>
        <p:nvSpPr>
          <p:cNvPr id="25" name="Rectangle 8">
            <a:extLst>
              <a:ext uri="{FF2B5EF4-FFF2-40B4-BE49-F238E27FC236}">
                <a16:creationId xmlns:a16="http://schemas.microsoft.com/office/drawing/2014/main" id="{94A6A5EC-5B56-4E32-A27E-F239EC63F2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sz="2000" b="1">
                <a:solidFill>
                  <a:srgbClr val="000000"/>
                </a:solidFill>
                <a:latin typeface="Consolas" panose="020B0609020204030204" pitchFamily="49" charset="0"/>
              </a:rPr>
              <a:t>다형성</a:t>
            </a:r>
            <a:endParaRPr lang="ko-KR" altLang="en-US" sz="2000" b="1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D81F508C-92AB-4F41-A043-14E2B8244A95}"/>
              </a:ext>
            </a:extLst>
          </p:cNvPr>
          <p:cNvGrpSpPr/>
          <p:nvPr/>
        </p:nvGrpSpPr>
        <p:grpSpPr>
          <a:xfrm>
            <a:off x="638756" y="3248980"/>
            <a:ext cx="8598719" cy="1028456"/>
            <a:chOff x="704528" y="1448780"/>
            <a:chExt cx="7920880" cy="1008112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12846ED1-F0D8-4309-92DB-43EF011CAC9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6A822133-EA63-4055-85AD-66F35B73858C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class Sonata(Car):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def run(self):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print("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소나타가 달린다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")</a:t>
              </a: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2EEF2F2C-B2AA-4856-96EB-4BB3A2909D9B}"/>
              </a:ext>
            </a:extLst>
          </p:cNvPr>
          <p:cNvGrpSpPr/>
          <p:nvPr/>
        </p:nvGrpSpPr>
        <p:grpSpPr>
          <a:xfrm>
            <a:off x="636426" y="5522674"/>
            <a:ext cx="8598719" cy="1110682"/>
            <a:chOff x="704528" y="1448780"/>
            <a:chExt cx="7920880" cy="1008112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E2917248-AB89-4D74-B9F7-B7FE600C7FD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7C576422-5A46-4C57-BDEC-7605FC5682B5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cars = [Sonata(), Martiz(), Sonata(), Martiz()]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for c in cars: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c.run()</a:t>
              </a: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DB346185-522D-4335-9869-384AD9AB0C02}"/>
              </a:ext>
            </a:extLst>
          </p:cNvPr>
          <p:cNvGrpSpPr/>
          <p:nvPr/>
        </p:nvGrpSpPr>
        <p:grpSpPr>
          <a:xfrm>
            <a:off x="627662" y="4382805"/>
            <a:ext cx="8598719" cy="1028456"/>
            <a:chOff x="704528" y="1448780"/>
            <a:chExt cx="7920880" cy="1008112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AF1AD9B3-D6C8-4BD7-944F-D08AFCACA342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589DC008-06C6-46A7-BD4E-E5D8AF7BC829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class Martiz(Car):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def run(self):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print("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마티즈가 달린다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")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95929572"/>
      </p:ext>
    </p:extLst>
  </p:cSld>
  <p:clrMapOvr>
    <a:masterClrMapping/>
  </p:clrMapOvr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</a:rPr>
              <a:t>연습문제</a:t>
            </a:r>
            <a:endParaRPr lang="ko-KR" altLang="en-US" b="1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5" name="Rectangle 8">
            <a:extLst>
              <a:ext uri="{FF2B5EF4-FFF2-40B4-BE49-F238E27FC236}">
                <a16:creationId xmlns:a16="http://schemas.microsoft.com/office/drawing/2014/main" id="{94A6A5EC-5B56-4E32-A27E-F239EC63F2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6426" y="872716"/>
            <a:ext cx="8817074" cy="1631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altLang="ko-KR" sz="2000" b="1">
                <a:solidFill>
                  <a:srgbClr val="000000"/>
                </a:solidFill>
                <a:latin typeface="Consolas" panose="020B0609020204030204" pitchFamily="49" charset="0"/>
              </a:rPr>
              <a:t>1. </a:t>
            </a:r>
            <a:r>
              <a:rPr lang="ko-KR" altLang="en-US" sz="2000" b="1">
                <a:solidFill>
                  <a:srgbClr val="000000"/>
                </a:solidFill>
                <a:latin typeface="Consolas" panose="020B0609020204030204" pitchFamily="49" charset="0"/>
              </a:rPr>
              <a:t>삼각형의 넓이를 계산하기 위한 클래스를 만든다</a:t>
            </a:r>
            <a:r>
              <a:rPr lang="en-US" altLang="ko-KR" sz="2000" b="1">
                <a:solidFill>
                  <a:srgbClr val="000000"/>
                </a:solidFill>
                <a:latin typeface="Consolas" panose="020B0609020204030204" pitchFamily="49" charset="0"/>
              </a:rPr>
              <a:t>. </a:t>
            </a:r>
            <a:r>
              <a:rPr lang="ko-KR" altLang="en-US" sz="2000" b="1">
                <a:solidFill>
                  <a:srgbClr val="000000"/>
                </a:solidFill>
                <a:latin typeface="Consolas" panose="020B0609020204030204" pitchFamily="49" charset="0"/>
              </a:rPr>
              <a:t>이 클래스는 다음과 같은 속성을 가진다</a:t>
            </a:r>
            <a:r>
              <a:rPr lang="en-US" altLang="ko-KR" sz="2000" b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</a:p>
          <a:p>
            <a:pPr algn="l"/>
            <a:endParaRPr lang="en-US" altLang="ko-KR" sz="2000" b="1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</a:rPr>
              <a:t>밑변의 길이 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b 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</a:rPr>
              <a:t>와 높이 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h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</a:rPr>
              <a:t>삼각형의 넓이를 계산하는 메서드 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area</a:t>
            </a:r>
            <a:endParaRPr lang="ko-KR" altLang="en-US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2EEF2F2C-B2AA-4856-96EB-4BB3A2909D9B}"/>
              </a:ext>
            </a:extLst>
          </p:cNvPr>
          <p:cNvGrpSpPr/>
          <p:nvPr/>
        </p:nvGrpSpPr>
        <p:grpSpPr>
          <a:xfrm>
            <a:off x="812540" y="3032956"/>
            <a:ext cx="8598719" cy="2952328"/>
            <a:chOff x="704528" y="1448780"/>
            <a:chExt cx="7920880" cy="1008112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E2917248-AB89-4D74-B9F7-B7FE600C7FD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7C576422-5A46-4C57-BDEC-7605FC5682B5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class Triangle: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def __init__(self, b, h):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self.b = b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self.h = h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def area(self):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return self.b * self.h * 0.5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t = Triangle(10, 20)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print(t.area())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E2DE24F6-EE83-4BF6-8D00-939F53957DC7}"/>
              </a:ext>
            </a:extLst>
          </p:cNvPr>
          <p:cNvSpPr txBox="1"/>
          <p:nvPr/>
        </p:nvSpPr>
        <p:spPr>
          <a:xfrm>
            <a:off x="890710" y="260090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latin typeface="Consolas" panose="020B0609020204030204" pitchFamily="49" charset="0"/>
              </a:rPr>
              <a:t>구현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CE5FA17-ACD8-49F5-8EC0-DA0E73BA39F7}"/>
              </a:ext>
            </a:extLst>
          </p:cNvPr>
          <p:cNvSpPr/>
          <p:nvPr/>
        </p:nvSpPr>
        <p:spPr>
          <a:xfrm>
            <a:off x="1388604" y="3429000"/>
            <a:ext cx="4176464" cy="169218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05219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캐스팅 연산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2-2 </a:t>
            </a:r>
            <a:r>
              <a:rPr lang="ko-KR" altLang="en-US">
                <a:latin typeface="+mj-ea"/>
                <a:ea typeface="+mj-ea"/>
              </a:rPr>
              <a:t>변수와 연산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데이터 형 변환 </a:t>
            </a:r>
            <a:r>
              <a:rPr lang="en-US" altLang="ko-KR" sz="2000" b="1">
                <a:latin typeface="+mj-ea"/>
                <a:ea typeface="+mj-ea"/>
              </a:rPr>
              <a:t>: </a:t>
            </a:r>
            <a:r>
              <a:rPr lang="ko-KR" altLang="en-US" sz="2000" b="1">
                <a:latin typeface="+mj-ea"/>
                <a:ea typeface="+mj-ea"/>
              </a:rPr>
              <a:t>숫자 ↔ 문자열</a:t>
            </a: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5D5291D7-A1D9-4332-BA3C-E9CC6FCD1D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1432826"/>
            <a:ext cx="727280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문자열로 선언된 값도 </a:t>
            </a:r>
            <a:r>
              <a:rPr lang="en-US" altLang="ko-KR" sz="2000" b="1">
                <a:latin typeface="+mj-ea"/>
                <a:ea typeface="+mj-ea"/>
              </a:rPr>
              <a:t>int() , float()</a:t>
            </a:r>
            <a:r>
              <a:rPr lang="ko-KR" altLang="en-US" sz="2000" b="1">
                <a:latin typeface="+mj-ea"/>
                <a:ea typeface="+mj-ea"/>
              </a:rPr>
              <a:t>함수로 형 변환 가능</a:t>
            </a:r>
            <a:endParaRPr lang="en-US" altLang="ko-KR" sz="2000" b="1">
              <a:latin typeface="+mj-ea"/>
              <a:ea typeface="+mj-ea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BD996E3-AEB2-48CA-BA44-CFD5D135C48E}"/>
              </a:ext>
            </a:extLst>
          </p:cNvPr>
          <p:cNvGrpSpPr/>
          <p:nvPr/>
        </p:nvGrpSpPr>
        <p:grpSpPr>
          <a:xfrm>
            <a:off x="777704" y="1936882"/>
            <a:ext cx="8460940" cy="947962"/>
            <a:chOff x="704528" y="1448780"/>
            <a:chExt cx="7920880" cy="100811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BE591FD-E1B9-46A7-AC7D-88DD09EA9B7F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DBC4203-8E12-46E4-A60E-EB0BACD006A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a='76.3'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b=float(a)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print(a)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86B80414-5FA3-4549-A1D6-41FD490E2BFF}"/>
              </a:ext>
            </a:extLst>
          </p:cNvPr>
          <p:cNvSpPr txBox="1"/>
          <p:nvPr/>
        </p:nvSpPr>
        <p:spPr>
          <a:xfrm>
            <a:off x="777704" y="2884844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76.3</a:t>
            </a:r>
            <a:endParaRPr lang="ko-KR" altLang="en-US">
              <a:latin typeface="Consolas" panose="020B0609020204030204" pitchFamily="49" charset="0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08B442C1-7AD0-4837-9196-27C95EC43322}"/>
              </a:ext>
            </a:extLst>
          </p:cNvPr>
          <p:cNvGrpSpPr/>
          <p:nvPr/>
        </p:nvGrpSpPr>
        <p:grpSpPr>
          <a:xfrm>
            <a:off x="777704" y="3429000"/>
            <a:ext cx="8460940" cy="413180"/>
            <a:chOff x="704528" y="1448780"/>
            <a:chExt cx="7920880" cy="1008112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6E596EC4-8720-4BE0-91C0-3E78B48942DC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E87A020-1F4E-4856-B600-863FAB446D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print(b)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0052E3A1-2820-4992-BA08-6761BA9992B0}"/>
              </a:ext>
            </a:extLst>
          </p:cNvPr>
          <p:cNvSpPr txBox="1"/>
          <p:nvPr/>
        </p:nvSpPr>
        <p:spPr>
          <a:xfrm>
            <a:off x="811105" y="3842180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76.3</a:t>
            </a:r>
            <a:endParaRPr lang="ko-KR" altLang="en-US">
              <a:latin typeface="Consolas" panose="020B0609020204030204" pitchFamily="49" charset="0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270A9DFF-B97A-41B1-86E4-DFABFD5462F5}"/>
              </a:ext>
            </a:extLst>
          </p:cNvPr>
          <p:cNvGrpSpPr/>
          <p:nvPr/>
        </p:nvGrpSpPr>
        <p:grpSpPr>
          <a:xfrm>
            <a:off x="777704" y="4347968"/>
            <a:ext cx="8460940" cy="413180"/>
            <a:chOff x="704528" y="1448780"/>
            <a:chExt cx="7920880" cy="1008112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0999C1F5-C350-4E72-8A42-CE7CD351289C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D94067D7-4B48-48EE-8255-B9CA00670A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print(a+b)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9F5D7356-7CF7-436D-8E33-D3A711BB8E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1188" y="4969011"/>
            <a:ext cx="6347892" cy="49244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1" i="0" u="none" strike="noStrike" cap="none" normalizeH="0" baseline="0">
                <a:ln>
                  <a:noFill/>
                </a:ln>
                <a:solidFill>
                  <a:srgbClr val="007427"/>
                </a:solidFill>
                <a:effectLst/>
                <a:latin typeface="Consolas" panose="020B0609020204030204" pitchFamily="49" charset="0"/>
                <a:ea typeface="Courier New" panose="02070309020205020404" pitchFamily="49" charset="0"/>
              </a:rPr>
              <a:t>----&gt; 3</a:t>
            </a:r>
            <a:r>
              <a:rPr kumimoji="0" lang="ko-KR" altLang="ko-KR" sz="1600" b="1" i="0" u="none" strike="noStrike" cap="none" normalizeH="0" baseline="0">
                <a:ln>
                  <a:noFill/>
                </a:ln>
                <a:solidFill>
                  <a:srgbClr val="B27D12"/>
                </a:solidFill>
                <a:effectLst/>
                <a:latin typeface="Consolas" panose="020B0609020204030204" pitchFamily="49" charset="0"/>
                <a:ea typeface="Courier New" panose="02070309020205020404" pitchFamily="49" charset="0"/>
              </a:rPr>
              <a:t> </a:t>
            </a: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ourier New" panose="02070309020205020404" pitchFamily="49" charset="0"/>
              </a:rPr>
              <a:t>print</a:t>
            </a:r>
            <a:r>
              <a:rPr kumimoji="0" lang="ko-KR" altLang="ko-KR" sz="1600" b="1" i="0" u="none" strike="noStrike" cap="none" normalizeH="0" baseline="0">
                <a:ln>
                  <a:noFill/>
                </a:ln>
                <a:solidFill>
                  <a:srgbClr val="B27D12"/>
                </a:solidFill>
                <a:effectLst/>
                <a:latin typeface="Consolas" panose="020B0609020204030204" pitchFamily="49" charset="0"/>
                <a:ea typeface="Courier New" panose="02070309020205020404" pitchFamily="49" charset="0"/>
              </a:rPr>
              <a:t>(</a:t>
            </a: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ourier New" panose="02070309020205020404" pitchFamily="49" charset="0"/>
              </a:rPr>
              <a:t>a</a:t>
            </a:r>
            <a:r>
              <a:rPr kumimoji="0" lang="ko-KR" altLang="ko-KR" sz="1600" b="1" i="0" u="none" strike="noStrike" cap="none" normalizeH="0" baseline="0">
                <a:ln>
                  <a:noFill/>
                </a:ln>
                <a:solidFill>
                  <a:srgbClr val="B27D12"/>
                </a:solidFill>
                <a:effectLst/>
                <a:latin typeface="Consolas" panose="020B0609020204030204" pitchFamily="49" charset="0"/>
                <a:ea typeface="Courier New" panose="02070309020205020404" pitchFamily="49" charset="0"/>
              </a:rPr>
              <a:t>+</a:t>
            </a: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ourier New" panose="02070309020205020404" pitchFamily="49" charset="0"/>
              </a:rPr>
              <a:t>b</a:t>
            </a:r>
            <a:r>
              <a:rPr kumimoji="0" lang="ko-KR" altLang="ko-KR" sz="1600" b="1" i="0" u="none" strike="noStrike" cap="none" normalizeH="0" baseline="0">
                <a:ln>
                  <a:noFill/>
                </a:ln>
                <a:solidFill>
                  <a:srgbClr val="B27D12"/>
                </a:solidFill>
                <a:effectLst/>
                <a:latin typeface="Consolas" panose="020B0609020204030204" pitchFamily="49" charset="0"/>
                <a:ea typeface="Courier New" panose="02070309020205020404" pitchFamily="49" charset="0"/>
              </a:rPr>
              <a:t>)</a:t>
            </a: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ourier New" panose="02070309020205020404" pitchFamily="49" charset="0"/>
              </a:rPr>
              <a:t> </a:t>
            </a:r>
            <a:endParaRPr kumimoji="0" lang="en-US" altLang="ko-KR" sz="1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ea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1" i="0" u="none" strike="noStrike" cap="none" normalizeH="0" baseline="0">
                <a:ln>
                  <a:noFill/>
                </a:ln>
                <a:solidFill>
                  <a:srgbClr val="B22B31"/>
                </a:solidFill>
                <a:effectLst/>
                <a:latin typeface="Consolas" panose="020B0609020204030204" pitchFamily="49" charset="0"/>
                <a:ea typeface="Courier New" panose="02070309020205020404" pitchFamily="49" charset="0"/>
              </a:rPr>
              <a:t>TypeError</a:t>
            </a: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ourier New" panose="02070309020205020404" pitchFamily="49" charset="0"/>
              </a:rPr>
              <a:t>: can only concatenate str (not "float") to str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endParaRPr kumimoji="0" lang="ko-KR" altLang="ko-KR" sz="3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3872237"/>
      </p:ext>
    </p:extLst>
  </p:cSld>
  <p:clrMapOvr>
    <a:masterClrMapping/>
  </p:clrMapOvr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</a:rPr>
              <a:t>연습문제</a:t>
            </a:r>
            <a:endParaRPr lang="ko-KR" altLang="en-US" b="1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5" name="Rectangle 8">
            <a:extLst>
              <a:ext uri="{FF2B5EF4-FFF2-40B4-BE49-F238E27FC236}">
                <a16:creationId xmlns:a16="http://schemas.microsoft.com/office/drawing/2014/main" id="{94A6A5EC-5B56-4E32-A27E-F239EC63F2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6426" y="872716"/>
            <a:ext cx="8817074" cy="15388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altLang="ko-KR" sz="2000" b="1">
                <a:solidFill>
                  <a:srgbClr val="000000"/>
                </a:solidFill>
                <a:latin typeface="Consolas" panose="020B0609020204030204" pitchFamily="49" charset="0"/>
              </a:rPr>
              <a:t>2. </a:t>
            </a:r>
            <a:r>
              <a:rPr lang="ko-KR" altLang="en-US" sz="2000" b="1">
                <a:solidFill>
                  <a:srgbClr val="000000"/>
                </a:solidFill>
                <a:latin typeface="Consolas" panose="020B0609020204030204" pitchFamily="49" charset="0"/>
              </a:rPr>
              <a:t>표준 입력으로 시</a:t>
            </a:r>
            <a:r>
              <a:rPr lang="en-US" altLang="ko-KR" sz="2000" b="1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r>
              <a:rPr lang="ko-KR" altLang="en-US" sz="2000" b="1">
                <a:solidFill>
                  <a:srgbClr val="000000"/>
                </a:solidFill>
                <a:latin typeface="Consolas" panose="020B0609020204030204" pitchFamily="49" charset="0"/>
              </a:rPr>
              <a:t>분</a:t>
            </a:r>
            <a:r>
              <a:rPr lang="en-US" altLang="ko-KR" sz="2000" b="1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r>
              <a:rPr lang="ko-KR" altLang="en-US" sz="2000" b="1">
                <a:solidFill>
                  <a:srgbClr val="000000"/>
                </a:solidFill>
                <a:latin typeface="Consolas" panose="020B0609020204030204" pitchFamily="49" charset="0"/>
              </a:rPr>
              <a:t>초 형식의 시간이 입력 된다</a:t>
            </a:r>
            <a:r>
              <a:rPr lang="en-US" altLang="ko-KR" sz="2000" b="1">
                <a:solidFill>
                  <a:srgbClr val="000000"/>
                </a:solidFill>
                <a:latin typeface="Consolas" panose="020B0609020204030204" pitchFamily="49" charset="0"/>
              </a:rPr>
              <a:t>. </a:t>
            </a:r>
            <a:r>
              <a:rPr lang="ko-KR" altLang="en-US" sz="2000" b="1">
                <a:solidFill>
                  <a:srgbClr val="000000"/>
                </a:solidFill>
                <a:latin typeface="Consolas" panose="020B0609020204030204" pitchFamily="49" charset="0"/>
              </a:rPr>
              <a:t>다음 소스 코드에서 </a:t>
            </a:r>
            <a:r>
              <a:rPr lang="en-US" altLang="ko-KR" sz="2000" b="1">
                <a:solidFill>
                  <a:srgbClr val="000000"/>
                </a:solidFill>
                <a:latin typeface="Consolas" panose="020B0609020204030204" pitchFamily="49" charset="0"/>
              </a:rPr>
              <a:t>Time </a:t>
            </a:r>
            <a:r>
              <a:rPr lang="ko-KR" altLang="en-US" sz="2000" b="1">
                <a:solidFill>
                  <a:srgbClr val="000000"/>
                </a:solidFill>
                <a:latin typeface="Consolas" panose="020B0609020204030204" pitchFamily="49" charset="0"/>
              </a:rPr>
              <a:t>클래스를 완성하여 시</a:t>
            </a:r>
            <a:r>
              <a:rPr lang="en-US" altLang="ko-KR" sz="2000" b="1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ko-KR" altLang="en-US" sz="2000" b="1">
                <a:solidFill>
                  <a:srgbClr val="000000"/>
                </a:solidFill>
                <a:latin typeface="Consolas" panose="020B0609020204030204" pitchFamily="49" charset="0"/>
              </a:rPr>
              <a:t>분</a:t>
            </a:r>
            <a:r>
              <a:rPr lang="en-US" altLang="ko-KR" sz="2000" b="1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ko-KR" altLang="en-US" sz="2000" b="1">
                <a:solidFill>
                  <a:srgbClr val="000000"/>
                </a:solidFill>
                <a:latin typeface="Consolas" panose="020B0609020204030204" pitchFamily="49" charset="0"/>
              </a:rPr>
              <a:t>초가 출력되게 하시오</a:t>
            </a:r>
            <a:r>
              <a:rPr lang="en-US" altLang="ko-KR" sz="2000" b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from_string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</a:rPr>
              <a:t>은 문자열로 인스턴스를 만드는 메서드이며</a:t>
            </a:r>
            <a:endParaRPr lang="en-US" altLang="ko-KR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is_time_valid</a:t>
            </a:r>
            <a:r>
              <a:rPr lang="ko-KR" altLang="en-US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는 문자열이 올바른 시간인지 검사하는 메서드이다</a:t>
            </a:r>
            <a:r>
              <a:rPr lang="en-US" altLang="ko-KR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</a:rPr>
              <a:t>시간은 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23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</a:rPr>
              <a:t>시까지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</a:rPr>
              <a:t>분은 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59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</a:rPr>
              <a:t>분까지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</a:rPr>
              <a:t>초는 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59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</a:rPr>
              <a:t>초까지 있어야 한다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. </a:t>
            </a:r>
            <a:endParaRPr lang="ko-KR" altLang="en-US" sz="1600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2EEF2F2C-B2AA-4856-96EB-4BB3A2909D9B}"/>
              </a:ext>
            </a:extLst>
          </p:cNvPr>
          <p:cNvGrpSpPr/>
          <p:nvPr/>
        </p:nvGrpSpPr>
        <p:grpSpPr>
          <a:xfrm>
            <a:off x="812540" y="3032956"/>
            <a:ext cx="8598719" cy="1656184"/>
            <a:chOff x="704528" y="1448780"/>
            <a:chExt cx="7920880" cy="1008112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E2917248-AB89-4D74-B9F7-B7FE600C7FD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7C576422-5A46-4C57-BDEC-7605FC5682B5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class Time: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def __init__(self, hour, minute, second):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self.hour = hour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self.minute = minute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self.second = second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E2DE24F6-EE83-4BF6-8D00-939F53957DC7}"/>
              </a:ext>
            </a:extLst>
          </p:cNvPr>
          <p:cNvSpPr txBox="1"/>
          <p:nvPr/>
        </p:nvSpPr>
        <p:spPr>
          <a:xfrm>
            <a:off x="890710" y="260090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latin typeface="Consolas" panose="020B0609020204030204" pitchFamily="49" charset="0"/>
              </a:rPr>
              <a:t>구현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F0B04A-042C-458B-8A67-F32F444D47FE}"/>
              </a:ext>
            </a:extLst>
          </p:cNvPr>
          <p:cNvSpPr txBox="1"/>
          <p:nvPr/>
        </p:nvSpPr>
        <p:spPr>
          <a:xfrm>
            <a:off x="1316596" y="5013176"/>
            <a:ext cx="1465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latin typeface="Consolas" panose="020B0609020204030204" pitchFamily="49" charset="0"/>
              </a:rPr>
              <a:t>뒷장에 계속</a:t>
            </a:r>
          </a:p>
        </p:txBody>
      </p:sp>
    </p:spTree>
    <p:extLst>
      <p:ext uri="{BB962C8B-B14F-4D97-AF65-F5344CB8AC3E}">
        <p14:creationId xmlns:p14="http://schemas.microsoft.com/office/powerpoint/2010/main" val="73979868"/>
      </p:ext>
    </p:extLst>
  </p:cSld>
  <p:clrMapOvr>
    <a:masterClrMapping/>
  </p:clrMapOvr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</a:rPr>
              <a:t>연습문제</a:t>
            </a:r>
            <a:endParaRPr lang="ko-KR" altLang="en-US" b="1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2EEF2F2C-B2AA-4856-96EB-4BB3A2909D9B}"/>
              </a:ext>
            </a:extLst>
          </p:cNvPr>
          <p:cNvGrpSpPr/>
          <p:nvPr/>
        </p:nvGrpSpPr>
        <p:grpSpPr>
          <a:xfrm>
            <a:off x="812540" y="1340768"/>
            <a:ext cx="8598719" cy="5112568"/>
            <a:chOff x="704528" y="1448780"/>
            <a:chExt cx="7920880" cy="1008112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E2917248-AB89-4D74-B9F7-B7FE600C7FD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7C576422-5A46-4C57-BDEC-7605FC5682B5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@staticmethod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def is_time_valid(time_string):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h, m, s = map(int, time_string.split(":"))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return (0&lt;=h and h&lt;=23) and (0&lt;=m and m&lt;=59) and  (0&lt;=s and s&lt;=59)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@staticmethod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def from_string(time_string):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h, m, s = map(int, time_string.split(":"))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return Time(h, m, s)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   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time_string = input()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if Time.is_time_valid(time_string):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t = Time.from_string(time_string)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print(t.hour, t.minute, t.second)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else: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print('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잘못된 시간 형식입니다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.')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E2DE24F6-EE83-4BF6-8D00-939F53957DC7}"/>
              </a:ext>
            </a:extLst>
          </p:cNvPr>
          <p:cNvSpPr txBox="1"/>
          <p:nvPr/>
        </p:nvSpPr>
        <p:spPr>
          <a:xfrm>
            <a:off x="890710" y="87271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latin typeface="Consolas" panose="020B0609020204030204" pitchFamily="49" charset="0"/>
              </a:rPr>
              <a:t>구현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8F0717D-17C6-408C-B680-139129B6CA25}"/>
              </a:ext>
            </a:extLst>
          </p:cNvPr>
          <p:cNvSpPr/>
          <p:nvPr/>
        </p:nvSpPr>
        <p:spPr>
          <a:xfrm>
            <a:off x="956556" y="1412776"/>
            <a:ext cx="8058734" cy="280831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9753474"/>
      </p:ext>
    </p:extLst>
  </p:cSld>
  <p:clrMapOvr>
    <a:masterClrMapping/>
  </p:clrMapOvr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</a:rPr>
              <a:t>연습문제</a:t>
            </a:r>
            <a:endParaRPr lang="ko-KR" altLang="en-US" b="1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5" name="Rectangle 8">
            <a:extLst>
              <a:ext uri="{FF2B5EF4-FFF2-40B4-BE49-F238E27FC236}">
                <a16:creationId xmlns:a16="http://schemas.microsoft.com/office/drawing/2014/main" id="{94A6A5EC-5B56-4E32-A27E-F239EC63F2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6426" y="872716"/>
            <a:ext cx="8817074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altLang="ko-KR" sz="2000" b="1">
                <a:solidFill>
                  <a:srgbClr val="000000"/>
                </a:solidFill>
                <a:latin typeface="Consolas" panose="020B0609020204030204" pitchFamily="49" charset="0"/>
              </a:rPr>
              <a:t>3. Car </a:t>
            </a:r>
            <a:r>
              <a:rPr lang="ko-KR" altLang="en-US" sz="2000" b="1">
                <a:solidFill>
                  <a:srgbClr val="000000"/>
                </a:solidFill>
                <a:latin typeface="Consolas" panose="020B0609020204030204" pitchFamily="49" charset="0"/>
              </a:rPr>
              <a:t>클래스는 </a:t>
            </a:r>
            <a:r>
              <a:rPr lang="en-US" altLang="ko-KR" sz="2000" b="1">
                <a:solidFill>
                  <a:srgbClr val="000000"/>
                </a:solidFill>
                <a:latin typeface="Consolas" panose="020B0609020204030204" pitchFamily="49" charset="0"/>
              </a:rPr>
              <a:t>run() </a:t>
            </a:r>
            <a:r>
              <a:rPr lang="ko-KR" altLang="en-US" sz="2000" b="1">
                <a:solidFill>
                  <a:srgbClr val="000000"/>
                </a:solidFill>
                <a:latin typeface="Consolas" panose="020B0609020204030204" pitchFamily="49" charset="0"/>
              </a:rPr>
              <a:t>구현하되 자식 클래스는 반드시 </a:t>
            </a:r>
            <a:r>
              <a:rPr lang="en-US" altLang="ko-KR" sz="2000" b="1">
                <a:solidFill>
                  <a:srgbClr val="000000"/>
                </a:solidFill>
                <a:latin typeface="Consolas" panose="020B0609020204030204" pitchFamily="49" charset="0"/>
              </a:rPr>
              <a:t>run()</a:t>
            </a:r>
            <a:r>
              <a:rPr lang="ko-KR" altLang="en-US" sz="2000" b="1">
                <a:solidFill>
                  <a:srgbClr val="000000"/>
                </a:solidFill>
                <a:latin typeface="Consolas" panose="020B0609020204030204" pitchFamily="49" charset="0"/>
              </a:rPr>
              <a:t>을 오버라이딩 하도록 만들고</a:t>
            </a:r>
            <a:r>
              <a:rPr lang="en-US" altLang="ko-KR" sz="2000" b="1">
                <a:solidFill>
                  <a:srgbClr val="000000"/>
                </a:solidFill>
                <a:latin typeface="Consolas" panose="020B0609020204030204" pitchFamily="49" charset="0"/>
              </a:rPr>
              <a:t>, Electric </a:t>
            </a:r>
            <a:r>
              <a:rPr lang="ko-KR" altLang="en-US" sz="2000" b="1">
                <a:solidFill>
                  <a:srgbClr val="000000"/>
                </a:solidFill>
                <a:latin typeface="Consolas" panose="020B0609020204030204" pitchFamily="49" charset="0"/>
              </a:rPr>
              <a:t>클래스는 </a:t>
            </a:r>
            <a:r>
              <a:rPr lang="en-US" altLang="ko-KR" sz="2000" b="1">
                <a:solidFill>
                  <a:srgbClr val="000000"/>
                </a:solidFill>
                <a:latin typeface="Consolas" panose="020B0609020204030204" pitchFamily="49" charset="0"/>
              </a:rPr>
              <a:t>charge()</a:t>
            </a:r>
            <a:r>
              <a:rPr lang="ko-KR" altLang="en-US" sz="2000" b="1">
                <a:solidFill>
                  <a:srgbClr val="000000"/>
                </a:solidFill>
                <a:latin typeface="Consolas" panose="020B0609020204030204" pitchFamily="49" charset="0"/>
              </a:rPr>
              <a:t>함수를 구현 하고 </a:t>
            </a:r>
            <a:r>
              <a:rPr lang="en-US" altLang="ko-KR" sz="2000" b="1">
                <a:solidFill>
                  <a:srgbClr val="000000"/>
                </a:solidFill>
                <a:latin typeface="Consolas" panose="020B0609020204030204" pitchFamily="49" charset="0"/>
              </a:rPr>
              <a:t>Model3 </a:t>
            </a:r>
            <a:r>
              <a:rPr lang="ko-KR" altLang="en-US" sz="2000" b="1">
                <a:solidFill>
                  <a:srgbClr val="000000"/>
                </a:solidFill>
                <a:latin typeface="Consolas" panose="020B0609020204030204" pitchFamily="49" charset="0"/>
              </a:rPr>
              <a:t>클래스는 위 두 클래스로 부터 다중 상속하여 구현 하시오</a:t>
            </a:r>
            <a:r>
              <a:rPr lang="en-US" altLang="ko-KR" sz="2000" b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2EEF2F2C-B2AA-4856-96EB-4BB3A2909D9B}"/>
              </a:ext>
            </a:extLst>
          </p:cNvPr>
          <p:cNvGrpSpPr/>
          <p:nvPr/>
        </p:nvGrpSpPr>
        <p:grpSpPr>
          <a:xfrm>
            <a:off x="812540" y="2322168"/>
            <a:ext cx="8598719" cy="4311188"/>
            <a:chOff x="704528" y="1448780"/>
            <a:chExt cx="7920880" cy="1008112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E2917248-AB89-4D74-B9F7-B7FE600C7FD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7C576422-5A46-4C57-BDEC-7605FC5682B5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from abc import *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class Car(metaclass=ABCMeta):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@abstractmethod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def run(self):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    pass</a:t>
              </a:r>
            </a:p>
            <a:p>
              <a:endParaRPr lang="en-US" altLang="ko-KR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class Electric: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def charge(self):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    print("</a:t>
              </a:r>
              <a:r>
                <a: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충전 한다</a:t>
              </a:r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.");</a:t>
              </a:r>
            </a:p>
            <a:p>
              <a:endParaRPr lang="en-US" altLang="ko-KR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class Model3(Car, Electric):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def run(self):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    print("</a:t>
              </a:r>
              <a:r>
                <a: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모델</a:t>
              </a:r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r>
                <a: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가 달린다</a:t>
              </a:r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")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m = Model3()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m.charge()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m.run()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E2DE24F6-EE83-4BF6-8D00-939F53957DC7}"/>
              </a:ext>
            </a:extLst>
          </p:cNvPr>
          <p:cNvSpPr txBox="1"/>
          <p:nvPr/>
        </p:nvSpPr>
        <p:spPr>
          <a:xfrm>
            <a:off x="890710" y="195283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latin typeface="Consolas" panose="020B0609020204030204" pitchFamily="49" charset="0"/>
              </a:rPr>
              <a:t>구현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CE5FA17-ACD8-49F5-8EC0-DA0E73BA39F7}"/>
              </a:ext>
            </a:extLst>
          </p:cNvPr>
          <p:cNvSpPr/>
          <p:nvPr/>
        </p:nvSpPr>
        <p:spPr>
          <a:xfrm>
            <a:off x="968880" y="2447131"/>
            <a:ext cx="4176464" cy="2158499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40755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캐스팅 연산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2-2 </a:t>
            </a:r>
            <a:r>
              <a:rPr lang="ko-KR" altLang="en-US">
                <a:latin typeface="+mj-ea"/>
                <a:ea typeface="+mj-ea"/>
              </a:rPr>
              <a:t>변수와 연산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1150" y="1171022"/>
            <a:ext cx="672411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 b="1">
                <a:latin typeface="+mj-ea"/>
                <a:ea typeface="+mj-ea"/>
              </a:rPr>
              <a:t>float()</a:t>
            </a:r>
            <a:r>
              <a:rPr lang="ko-KR" altLang="en-US" sz="2000" b="1">
                <a:latin typeface="+mj-ea"/>
                <a:ea typeface="+mj-ea"/>
              </a:rPr>
              <a:t>와 </a:t>
            </a:r>
            <a:r>
              <a:rPr lang="en-US" altLang="ko-KR" sz="2000" b="1">
                <a:latin typeface="+mj-ea"/>
                <a:ea typeface="+mj-ea"/>
              </a:rPr>
              <a:t>int()</a:t>
            </a:r>
            <a:r>
              <a:rPr lang="ko-KR" altLang="en-US" sz="2000" b="1">
                <a:latin typeface="+mj-ea"/>
                <a:ea typeface="+mj-ea"/>
              </a:rPr>
              <a:t>를 사용하여 데이터의 형 변환 가능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BD996E3-AEB2-48CA-BA44-CFD5D135C48E}"/>
              </a:ext>
            </a:extLst>
          </p:cNvPr>
          <p:cNvGrpSpPr/>
          <p:nvPr/>
        </p:nvGrpSpPr>
        <p:grpSpPr>
          <a:xfrm>
            <a:off x="777704" y="1936882"/>
            <a:ext cx="8460940" cy="947962"/>
            <a:chOff x="704528" y="1448780"/>
            <a:chExt cx="7920880" cy="100811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BE591FD-E1B9-46A7-AC7D-88DD09EA9B7F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DBC4203-8E12-46E4-A60E-EB0BACD006A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a=float(a)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b=a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print(a+b)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86B80414-5FA3-4549-A1D6-41FD490E2BFF}"/>
              </a:ext>
            </a:extLst>
          </p:cNvPr>
          <p:cNvSpPr txBox="1"/>
          <p:nvPr/>
        </p:nvSpPr>
        <p:spPr>
          <a:xfrm>
            <a:off x="777704" y="2884844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152.6</a:t>
            </a:r>
            <a:endParaRPr lang="ko-KR" altLang="en-US">
              <a:latin typeface="Consolas" panose="020B0609020204030204" pitchFamily="49" charset="0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08B442C1-7AD0-4837-9196-27C95EC43322}"/>
              </a:ext>
            </a:extLst>
          </p:cNvPr>
          <p:cNvGrpSpPr/>
          <p:nvPr/>
        </p:nvGrpSpPr>
        <p:grpSpPr>
          <a:xfrm>
            <a:off x="777704" y="3428999"/>
            <a:ext cx="8460940" cy="904279"/>
            <a:chOff x="704528" y="1448780"/>
            <a:chExt cx="7920880" cy="1008112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6E596EC4-8720-4BE0-91C0-3E78B48942DC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E87A020-1F4E-4856-B600-863FAB446D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a=str(a)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b=str(b)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print(a+b)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2" name="Rectangle 8">
            <a:extLst>
              <a:ext uri="{FF2B5EF4-FFF2-40B4-BE49-F238E27FC236}">
                <a16:creationId xmlns:a16="http://schemas.microsoft.com/office/drawing/2014/main" id="{DCD4D2E8-799F-463A-B869-CCEB0F35C7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6236" y="4960558"/>
            <a:ext cx="8472407" cy="1231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R="0" algn="l"/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str()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함수는 숫자 값을 문자 값으로 변환함 </a:t>
            </a:r>
            <a:endParaRPr lang="en-US" altLang="ko-KR" sz="1800" b="1" i="0" u="none" strike="noStrike" baseline="0">
              <a:latin typeface="맑은 고딕" panose="020B0503020000020004" pitchFamily="50" charset="-127"/>
            </a:endParaRPr>
          </a:p>
          <a:p>
            <a:pPr marR="0" algn="l"/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데이터간의 형 변환을 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casting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이라고함</a:t>
            </a:r>
            <a:endParaRPr lang="en-US" altLang="ko-KR" sz="1800" b="1" i="0" u="none" strike="noStrike" baseline="0">
              <a:latin typeface="맑은 고딕" panose="020B0503020000020004" pitchFamily="50" charset="-127"/>
            </a:endParaRPr>
          </a:p>
          <a:p>
            <a:pPr marR="0" algn="l"/>
            <a:endParaRPr lang="en-US" altLang="ko-KR" b="1">
              <a:latin typeface="맑은 고딕" panose="020B0503020000020004" pitchFamily="50" charset="-127"/>
              <a:ea typeface="+mj-ea"/>
            </a:endParaRPr>
          </a:p>
          <a:p>
            <a:pPr marR="0" algn="l"/>
            <a:r>
              <a:rPr lang="ko-KR" altLang="en-US" sz="2000" b="1">
                <a:latin typeface="맑은 고딕" panose="020B0503020000020004" pitchFamily="50" charset="-127"/>
                <a:ea typeface="+mj-ea"/>
              </a:rPr>
              <a:t>문자열</a:t>
            </a:r>
            <a:r>
              <a:rPr lang="en-US" altLang="ko-KR" sz="2000" b="1">
                <a:latin typeface="맑은 고딕" panose="020B0503020000020004" pitchFamily="50" charset="-127"/>
                <a:ea typeface="+mj-ea"/>
              </a:rPr>
              <a:t>+</a:t>
            </a:r>
            <a:r>
              <a:rPr lang="ko-KR" altLang="en-US" sz="2000" b="1">
                <a:latin typeface="맑은 고딕" panose="020B0503020000020004" pitchFamily="50" charset="-127"/>
                <a:ea typeface="+mj-ea"/>
              </a:rPr>
              <a:t>문자열 은 두 문자열이 연결됨</a:t>
            </a:r>
            <a:endParaRPr lang="ko-KR" altLang="en-US" sz="2000" b="1">
              <a:latin typeface="+mj-ea"/>
              <a:ea typeface="+mj-ea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FD72E93-A9A4-42F7-91DC-449F37C3674F}"/>
              </a:ext>
            </a:extLst>
          </p:cNvPr>
          <p:cNvSpPr txBox="1"/>
          <p:nvPr/>
        </p:nvSpPr>
        <p:spPr>
          <a:xfrm>
            <a:off x="842316" y="4333278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76.376.3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03998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en-US" altLang="ko-KR" sz="2400" b="1">
                <a:solidFill>
                  <a:srgbClr val="000000"/>
                </a:solidFill>
              </a:rPr>
              <a:t>type() </a:t>
            </a:r>
            <a:r>
              <a:rPr lang="ko-KR" altLang="en-US" sz="2400" b="1">
                <a:solidFill>
                  <a:srgbClr val="000000"/>
                </a:solidFill>
              </a:rPr>
              <a:t>함수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2-2 </a:t>
            </a:r>
            <a:r>
              <a:rPr lang="ko-KR" altLang="en-US">
                <a:latin typeface="+mj-ea"/>
                <a:ea typeface="+mj-ea"/>
              </a:rPr>
              <a:t>변수와 연산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데이터 형 확인하기</a:t>
            </a: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5D5291D7-A1D9-4332-BA3C-E9CC6FCD1D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1432826"/>
            <a:ext cx="727280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 b="1">
                <a:latin typeface="+mj-ea"/>
                <a:ea typeface="+mj-ea"/>
              </a:rPr>
              <a:t>type() </a:t>
            </a:r>
            <a:r>
              <a:rPr lang="ko-KR" altLang="en-US" sz="2000" b="1">
                <a:latin typeface="+mj-ea"/>
                <a:ea typeface="+mj-ea"/>
              </a:rPr>
              <a:t>함수는 변수의 데이터 형을 확인하는 함수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BD996E3-AEB2-48CA-BA44-CFD5D135C48E}"/>
              </a:ext>
            </a:extLst>
          </p:cNvPr>
          <p:cNvGrpSpPr/>
          <p:nvPr/>
        </p:nvGrpSpPr>
        <p:grpSpPr>
          <a:xfrm>
            <a:off x="777704" y="1936882"/>
            <a:ext cx="8460940" cy="947962"/>
            <a:chOff x="704528" y="1448780"/>
            <a:chExt cx="7920880" cy="100811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BE591FD-E1B9-46A7-AC7D-88DD09EA9B7F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DBC4203-8E12-46E4-A60E-EB0BACD006A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a=int(10.3)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b=float(10.3)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c=str(10.3)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08B442C1-7AD0-4837-9196-27C95EC43322}"/>
              </a:ext>
            </a:extLst>
          </p:cNvPr>
          <p:cNvGrpSpPr/>
          <p:nvPr/>
        </p:nvGrpSpPr>
        <p:grpSpPr>
          <a:xfrm>
            <a:off x="777704" y="3428999"/>
            <a:ext cx="8460940" cy="369333"/>
            <a:chOff x="704528" y="1448780"/>
            <a:chExt cx="7920880" cy="1008112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6E596EC4-8720-4BE0-91C0-3E78B48942DC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E87A020-1F4E-4856-B600-863FAB446D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print(type(a))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55E018C-4E27-4082-97D1-3207D9BDBF65}"/>
              </a:ext>
            </a:extLst>
          </p:cNvPr>
          <p:cNvSpPr txBox="1"/>
          <p:nvPr/>
        </p:nvSpPr>
        <p:spPr>
          <a:xfrm>
            <a:off x="777704" y="3802162"/>
            <a:ext cx="1830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&lt;class 'int'&gt;</a:t>
            </a:r>
            <a:endParaRPr lang="ko-KR" altLang="en-US">
              <a:latin typeface="Consolas" panose="020B0609020204030204" pitchFamily="49" charset="0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502CBBB6-8782-4659-A05B-34DE37B0C603}"/>
              </a:ext>
            </a:extLst>
          </p:cNvPr>
          <p:cNvGrpSpPr/>
          <p:nvPr/>
        </p:nvGrpSpPr>
        <p:grpSpPr>
          <a:xfrm>
            <a:off x="777704" y="4315025"/>
            <a:ext cx="8460940" cy="369333"/>
            <a:chOff x="704528" y="1448780"/>
            <a:chExt cx="7920880" cy="1008112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EC39B292-659C-417C-A686-38739254BAC2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27EE8CDE-8B95-4398-AD75-265ABA91D4B0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print(type(b))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F86B0AA4-7BC9-4390-9497-8F700AF1ADB0}"/>
              </a:ext>
            </a:extLst>
          </p:cNvPr>
          <p:cNvSpPr txBox="1"/>
          <p:nvPr/>
        </p:nvSpPr>
        <p:spPr>
          <a:xfrm>
            <a:off x="777704" y="4688188"/>
            <a:ext cx="2084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&lt;class 'float'&gt;</a:t>
            </a:r>
            <a:endParaRPr lang="ko-KR" altLang="en-US">
              <a:latin typeface="Consolas" panose="020B0609020204030204" pitchFamily="49" charset="0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0EC01214-A17B-476E-84E1-EEC1D3857093}"/>
              </a:ext>
            </a:extLst>
          </p:cNvPr>
          <p:cNvGrpSpPr/>
          <p:nvPr/>
        </p:nvGrpSpPr>
        <p:grpSpPr>
          <a:xfrm>
            <a:off x="777704" y="5201051"/>
            <a:ext cx="8460940" cy="369333"/>
            <a:chOff x="704528" y="1448780"/>
            <a:chExt cx="7920880" cy="1008112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A1615D0A-F2CB-431A-9428-34C89F67290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078A445D-51BB-4471-847D-036FF9AC94E5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print(type(c))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F12B87C6-D4A3-49E6-B6DF-8484B5F19CE5}"/>
              </a:ext>
            </a:extLst>
          </p:cNvPr>
          <p:cNvSpPr txBox="1"/>
          <p:nvPr/>
        </p:nvSpPr>
        <p:spPr>
          <a:xfrm>
            <a:off x="777704" y="5574214"/>
            <a:ext cx="1830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&lt;class 'str'&gt;</a:t>
            </a:r>
          </a:p>
        </p:txBody>
      </p:sp>
    </p:spTree>
    <p:extLst>
      <p:ext uri="{BB962C8B-B14F-4D97-AF65-F5344CB8AC3E}">
        <p14:creationId xmlns:p14="http://schemas.microsoft.com/office/powerpoint/2010/main" val="3152766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>
                <a:solidFill>
                  <a:srgbClr val="000000"/>
                </a:solidFill>
              </a:rPr>
              <a:t>변수에 대한 고찰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2-3 </a:t>
            </a:r>
            <a:r>
              <a:rPr lang="ko-KR" altLang="en-US">
                <a:latin typeface="+mj-ea"/>
                <a:ea typeface="+mj-ea"/>
              </a:rPr>
              <a:t>변수 내부 구조</a:t>
            </a: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5D5291D7-A1D9-4332-BA3C-E9CC6FCD1D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13330"/>
            <a:ext cx="727280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파이썬의 모든것은 객체이다</a:t>
            </a:r>
            <a:r>
              <a:rPr lang="en-US" altLang="ko-KR" sz="2000" b="1">
                <a:latin typeface="+mj-ea"/>
                <a:ea typeface="+mj-ea"/>
              </a:rPr>
              <a:t>.</a:t>
            </a:r>
            <a:endParaRPr lang="ko-KR" altLang="en-US" sz="2000" b="1">
              <a:latin typeface="+mj-ea"/>
              <a:ea typeface="+mj-ea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BD996E3-AEB2-48CA-BA44-CFD5D135C48E}"/>
              </a:ext>
            </a:extLst>
          </p:cNvPr>
          <p:cNvGrpSpPr/>
          <p:nvPr/>
        </p:nvGrpSpPr>
        <p:grpSpPr>
          <a:xfrm>
            <a:off x="777704" y="1340768"/>
            <a:ext cx="8460940" cy="612068"/>
            <a:chOff x="704528" y="1448780"/>
            <a:chExt cx="7920880" cy="100811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BE591FD-E1B9-46A7-AC7D-88DD09EA9B7F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DBC4203-8E12-46E4-A60E-EB0BACD006A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nb-NO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x = 10</a:t>
              </a:r>
            </a:p>
            <a:p>
              <a:r>
                <a:rPr lang="nb-NO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print(type(x))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2DA8E784-4A19-496B-80C1-3316EB0FD05D}"/>
              </a:ext>
            </a:extLst>
          </p:cNvPr>
          <p:cNvSpPr/>
          <p:nvPr/>
        </p:nvSpPr>
        <p:spPr>
          <a:xfrm>
            <a:off x="1496616" y="2456892"/>
            <a:ext cx="3456384" cy="367240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DAE039C-43C4-478B-A080-F46CD12F8B72}"/>
              </a:ext>
            </a:extLst>
          </p:cNvPr>
          <p:cNvSpPr/>
          <p:nvPr/>
        </p:nvSpPr>
        <p:spPr>
          <a:xfrm>
            <a:off x="4953000" y="2456892"/>
            <a:ext cx="3456384" cy="367240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16D66F-ED52-41F0-994F-747DF3669C83}"/>
              </a:ext>
            </a:extLst>
          </p:cNvPr>
          <p:cNvSpPr txBox="1"/>
          <p:nvPr/>
        </p:nvSpPr>
        <p:spPr>
          <a:xfrm>
            <a:off x="6353115" y="2451778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heap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C0139ED-3598-49D3-A90D-AB9CCEFFDE9F}"/>
              </a:ext>
            </a:extLst>
          </p:cNvPr>
          <p:cNvSpPr txBox="1"/>
          <p:nvPr/>
        </p:nvSpPr>
        <p:spPr>
          <a:xfrm>
            <a:off x="2750342" y="2456892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stack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20977C7-03C8-48F8-ADF7-407E5358CF52}"/>
              </a:ext>
            </a:extLst>
          </p:cNvPr>
          <p:cNvSpPr/>
          <p:nvPr/>
        </p:nvSpPr>
        <p:spPr>
          <a:xfrm>
            <a:off x="2196674" y="3501008"/>
            <a:ext cx="1928234" cy="424017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6454C37-B39E-44C7-9F4F-65BD3E2261E3}"/>
              </a:ext>
            </a:extLst>
          </p:cNvPr>
          <p:cNvSpPr txBox="1"/>
          <p:nvPr/>
        </p:nvSpPr>
        <p:spPr>
          <a:xfrm>
            <a:off x="2094558" y="3131676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x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D287156-45B8-4D09-B4EC-E6D8DE4C57A4}"/>
              </a:ext>
            </a:extLst>
          </p:cNvPr>
          <p:cNvSpPr/>
          <p:nvPr/>
        </p:nvSpPr>
        <p:spPr>
          <a:xfrm>
            <a:off x="5785152" y="3501007"/>
            <a:ext cx="1928234" cy="424017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9DC51432-D1DE-4BD1-BC71-EAAFB189DD2D}"/>
              </a:ext>
            </a:extLst>
          </p:cNvPr>
          <p:cNvCxnSpPr>
            <a:stCxn id="30" idx="3"/>
            <a:endCxn id="32" idx="1"/>
          </p:cNvCxnSpPr>
          <p:nvPr/>
        </p:nvCxnSpPr>
        <p:spPr>
          <a:xfrm flipV="1">
            <a:off x="4124908" y="3713016"/>
            <a:ext cx="166024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3F843868-B177-48D8-A58D-B2FFBF31232C}"/>
              </a:ext>
            </a:extLst>
          </p:cNvPr>
          <p:cNvSpPr txBox="1"/>
          <p:nvPr/>
        </p:nvSpPr>
        <p:spPr>
          <a:xfrm>
            <a:off x="5878287" y="3923764"/>
            <a:ext cx="1830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&lt;class 'int'&gt;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42434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>
                <a:solidFill>
                  <a:srgbClr val="000000"/>
                </a:solidFill>
              </a:rPr>
              <a:t>변수에 대한 고찰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2-3 </a:t>
            </a:r>
            <a:r>
              <a:rPr lang="ko-KR" altLang="en-US">
                <a:latin typeface="+mj-ea"/>
                <a:ea typeface="+mj-ea"/>
              </a:rPr>
              <a:t>변수 내부 구조</a:t>
            </a: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5D5291D7-A1D9-4332-BA3C-E9CC6FCD1D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13330"/>
            <a:ext cx="727280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파이썬의 모든것은 객체이다</a:t>
            </a:r>
            <a:r>
              <a:rPr lang="en-US" altLang="ko-KR" sz="2000" b="1">
                <a:latin typeface="+mj-ea"/>
                <a:ea typeface="+mj-ea"/>
              </a:rPr>
              <a:t>.</a:t>
            </a:r>
            <a:endParaRPr lang="ko-KR" altLang="en-US" sz="2000" b="1">
              <a:latin typeface="+mj-ea"/>
              <a:ea typeface="+mj-ea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BD996E3-AEB2-48CA-BA44-CFD5D135C48E}"/>
              </a:ext>
            </a:extLst>
          </p:cNvPr>
          <p:cNvGrpSpPr/>
          <p:nvPr/>
        </p:nvGrpSpPr>
        <p:grpSpPr>
          <a:xfrm>
            <a:off x="777704" y="1340768"/>
            <a:ext cx="8460940" cy="436226"/>
            <a:chOff x="704528" y="1448780"/>
            <a:chExt cx="7920880" cy="100811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BE591FD-E1B9-46A7-AC7D-88DD09EA9B7F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DBC4203-8E12-46E4-A60E-EB0BACD006A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print(hex(id(x)))</a:t>
              </a: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2DA8E784-4A19-496B-80C1-3316EB0FD05D}"/>
              </a:ext>
            </a:extLst>
          </p:cNvPr>
          <p:cNvSpPr/>
          <p:nvPr/>
        </p:nvSpPr>
        <p:spPr>
          <a:xfrm>
            <a:off x="1496616" y="2456892"/>
            <a:ext cx="3456384" cy="367240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DAE039C-43C4-478B-A080-F46CD12F8B72}"/>
              </a:ext>
            </a:extLst>
          </p:cNvPr>
          <p:cNvSpPr/>
          <p:nvPr/>
        </p:nvSpPr>
        <p:spPr>
          <a:xfrm>
            <a:off x="4953000" y="2456892"/>
            <a:ext cx="3456384" cy="367240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16D66F-ED52-41F0-994F-747DF3669C83}"/>
              </a:ext>
            </a:extLst>
          </p:cNvPr>
          <p:cNvSpPr txBox="1"/>
          <p:nvPr/>
        </p:nvSpPr>
        <p:spPr>
          <a:xfrm>
            <a:off x="6353115" y="2451778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heap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C0139ED-3598-49D3-A90D-AB9CCEFFDE9F}"/>
              </a:ext>
            </a:extLst>
          </p:cNvPr>
          <p:cNvSpPr txBox="1"/>
          <p:nvPr/>
        </p:nvSpPr>
        <p:spPr>
          <a:xfrm>
            <a:off x="2750342" y="2456892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stack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20977C7-03C8-48F8-ADF7-407E5358CF52}"/>
              </a:ext>
            </a:extLst>
          </p:cNvPr>
          <p:cNvSpPr/>
          <p:nvPr/>
        </p:nvSpPr>
        <p:spPr>
          <a:xfrm>
            <a:off x="2196674" y="3501008"/>
            <a:ext cx="1928234" cy="424017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0x7ffd29f32840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6454C37-B39E-44C7-9F4F-65BD3E2261E3}"/>
              </a:ext>
            </a:extLst>
          </p:cNvPr>
          <p:cNvSpPr txBox="1"/>
          <p:nvPr/>
        </p:nvSpPr>
        <p:spPr>
          <a:xfrm>
            <a:off x="2094558" y="3131676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x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D287156-45B8-4D09-B4EC-E6D8DE4C57A4}"/>
              </a:ext>
            </a:extLst>
          </p:cNvPr>
          <p:cNvSpPr/>
          <p:nvPr/>
        </p:nvSpPr>
        <p:spPr>
          <a:xfrm>
            <a:off x="5785152" y="3501007"/>
            <a:ext cx="1928234" cy="424017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6AEC1E8-1672-44D2-909A-CD02B029B2EF}"/>
              </a:ext>
            </a:extLst>
          </p:cNvPr>
          <p:cNvSpPr txBox="1"/>
          <p:nvPr/>
        </p:nvSpPr>
        <p:spPr>
          <a:xfrm>
            <a:off x="5498976" y="3140575"/>
            <a:ext cx="17556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latin typeface="Consolas" panose="020B0609020204030204" pitchFamily="49" charset="0"/>
              </a:rPr>
              <a:t>0x7ffd29f32840</a:t>
            </a:r>
            <a:endParaRPr lang="ko-KR" altLang="en-US" sz="1600">
              <a:latin typeface="Consolas" panose="020B0609020204030204" pitchFamily="49" charset="0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9DC51432-D1DE-4BD1-BC71-EAAFB189DD2D}"/>
              </a:ext>
            </a:extLst>
          </p:cNvPr>
          <p:cNvCxnSpPr>
            <a:stCxn id="30" idx="3"/>
            <a:endCxn id="32" idx="1"/>
          </p:cNvCxnSpPr>
          <p:nvPr/>
        </p:nvCxnSpPr>
        <p:spPr>
          <a:xfrm flipV="1">
            <a:off x="4124908" y="3713016"/>
            <a:ext cx="166024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42580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>
                <a:solidFill>
                  <a:srgbClr val="000000"/>
                </a:solidFill>
              </a:rPr>
              <a:t>변수에 대한 고찰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2-3 </a:t>
            </a:r>
            <a:r>
              <a:rPr lang="ko-KR" altLang="en-US">
                <a:latin typeface="+mj-ea"/>
                <a:ea typeface="+mj-ea"/>
              </a:rPr>
              <a:t>변수 내부 구조</a:t>
            </a: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5D5291D7-A1D9-4332-BA3C-E9CC6FCD1D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13330"/>
            <a:ext cx="727280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파이썬의 모든것은 객체이다</a:t>
            </a:r>
            <a:r>
              <a:rPr lang="en-US" altLang="ko-KR" sz="2000" b="1">
                <a:latin typeface="+mj-ea"/>
                <a:ea typeface="+mj-ea"/>
              </a:rPr>
              <a:t>.</a:t>
            </a:r>
            <a:endParaRPr lang="ko-KR" altLang="en-US" sz="2000" b="1">
              <a:latin typeface="+mj-ea"/>
              <a:ea typeface="+mj-ea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BD996E3-AEB2-48CA-BA44-CFD5D135C48E}"/>
              </a:ext>
            </a:extLst>
          </p:cNvPr>
          <p:cNvGrpSpPr/>
          <p:nvPr/>
        </p:nvGrpSpPr>
        <p:grpSpPr>
          <a:xfrm>
            <a:off x="777704" y="1340768"/>
            <a:ext cx="8460940" cy="899002"/>
            <a:chOff x="704528" y="1448780"/>
            <a:chExt cx="7920880" cy="100811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BE591FD-E1B9-46A7-AC7D-88DD09EA9B7F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DBC4203-8E12-46E4-A60E-EB0BACD006A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y = x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print(hex(id(x)))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print(hex(id(y)))</a:t>
              </a: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2DA8E784-4A19-496B-80C1-3316EB0FD05D}"/>
              </a:ext>
            </a:extLst>
          </p:cNvPr>
          <p:cNvSpPr/>
          <p:nvPr/>
        </p:nvSpPr>
        <p:spPr>
          <a:xfrm>
            <a:off x="1496616" y="2456892"/>
            <a:ext cx="3456384" cy="367240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DAE039C-43C4-478B-A080-F46CD12F8B72}"/>
              </a:ext>
            </a:extLst>
          </p:cNvPr>
          <p:cNvSpPr/>
          <p:nvPr/>
        </p:nvSpPr>
        <p:spPr>
          <a:xfrm>
            <a:off x="4953000" y="2456892"/>
            <a:ext cx="3456384" cy="367240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16D66F-ED52-41F0-994F-747DF3669C83}"/>
              </a:ext>
            </a:extLst>
          </p:cNvPr>
          <p:cNvSpPr txBox="1"/>
          <p:nvPr/>
        </p:nvSpPr>
        <p:spPr>
          <a:xfrm>
            <a:off x="6353115" y="2451778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heap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C0139ED-3598-49D3-A90D-AB9CCEFFDE9F}"/>
              </a:ext>
            </a:extLst>
          </p:cNvPr>
          <p:cNvSpPr txBox="1"/>
          <p:nvPr/>
        </p:nvSpPr>
        <p:spPr>
          <a:xfrm>
            <a:off x="2750342" y="2456892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stack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20977C7-03C8-48F8-ADF7-407E5358CF52}"/>
              </a:ext>
            </a:extLst>
          </p:cNvPr>
          <p:cNvSpPr/>
          <p:nvPr/>
        </p:nvSpPr>
        <p:spPr>
          <a:xfrm>
            <a:off x="2196674" y="3501008"/>
            <a:ext cx="1928234" cy="424017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0x7ffd29f32840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6454C37-B39E-44C7-9F4F-65BD3E2261E3}"/>
              </a:ext>
            </a:extLst>
          </p:cNvPr>
          <p:cNvSpPr txBox="1"/>
          <p:nvPr/>
        </p:nvSpPr>
        <p:spPr>
          <a:xfrm>
            <a:off x="2094558" y="3131676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x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D287156-45B8-4D09-B4EC-E6D8DE4C57A4}"/>
              </a:ext>
            </a:extLst>
          </p:cNvPr>
          <p:cNvSpPr/>
          <p:nvPr/>
        </p:nvSpPr>
        <p:spPr>
          <a:xfrm>
            <a:off x="5785152" y="3501007"/>
            <a:ext cx="1928234" cy="424017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6AEC1E8-1672-44D2-909A-CD02B029B2EF}"/>
              </a:ext>
            </a:extLst>
          </p:cNvPr>
          <p:cNvSpPr txBox="1"/>
          <p:nvPr/>
        </p:nvSpPr>
        <p:spPr>
          <a:xfrm>
            <a:off x="5498976" y="3140575"/>
            <a:ext cx="17556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latin typeface="Consolas" panose="020B0609020204030204" pitchFamily="49" charset="0"/>
              </a:rPr>
              <a:t>0x7ffd29f32840</a:t>
            </a:r>
            <a:endParaRPr lang="ko-KR" altLang="en-US" sz="1600">
              <a:latin typeface="Consolas" panose="020B0609020204030204" pitchFamily="49" charset="0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9DC51432-D1DE-4BD1-BC71-EAAFB189DD2D}"/>
              </a:ext>
            </a:extLst>
          </p:cNvPr>
          <p:cNvCxnSpPr>
            <a:cxnSpLocks/>
            <a:stCxn id="30" idx="3"/>
            <a:endCxn id="32" idx="1"/>
          </p:cNvCxnSpPr>
          <p:nvPr/>
        </p:nvCxnSpPr>
        <p:spPr>
          <a:xfrm flipV="1">
            <a:off x="4124908" y="3713016"/>
            <a:ext cx="166024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8B15DF5-469D-45EF-941D-C946F09E6E05}"/>
              </a:ext>
            </a:extLst>
          </p:cNvPr>
          <p:cNvSpPr/>
          <p:nvPr/>
        </p:nvSpPr>
        <p:spPr>
          <a:xfrm>
            <a:off x="2192614" y="4387800"/>
            <a:ext cx="1928234" cy="424017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0x7ffd29f32840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0C02182-C2A8-41C0-9DD2-B1E78A02BF33}"/>
              </a:ext>
            </a:extLst>
          </p:cNvPr>
          <p:cNvSpPr txBox="1"/>
          <p:nvPr/>
        </p:nvSpPr>
        <p:spPr>
          <a:xfrm>
            <a:off x="2090498" y="4018468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y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FC0940A8-AABB-4241-8AF9-5E48FCED275F}"/>
              </a:ext>
            </a:extLst>
          </p:cNvPr>
          <p:cNvCxnSpPr>
            <a:cxnSpLocks/>
            <a:stCxn id="19" idx="3"/>
            <a:endCxn id="32" idx="1"/>
          </p:cNvCxnSpPr>
          <p:nvPr/>
        </p:nvCxnSpPr>
        <p:spPr>
          <a:xfrm flipV="1">
            <a:off x="4120848" y="3713016"/>
            <a:ext cx="1664304" cy="8867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50438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>
                <a:solidFill>
                  <a:srgbClr val="000000"/>
                </a:solidFill>
              </a:rPr>
              <a:t>변수에 대한 고찰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2-3 </a:t>
            </a:r>
            <a:r>
              <a:rPr lang="ko-KR" altLang="en-US">
                <a:latin typeface="+mj-ea"/>
                <a:ea typeface="+mj-ea"/>
              </a:rPr>
              <a:t>변수 내부 구조</a:t>
            </a: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5D5291D7-A1D9-4332-BA3C-E9CC6FCD1D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13330"/>
            <a:ext cx="727280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파이썬의 모든것은 객체이다</a:t>
            </a:r>
            <a:r>
              <a:rPr lang="en-US" altLang="ko-KR" sz="2000" b="1">
                <a:latin typeface="+mj-ea"/>
                <a:ea typeface="+mj-ea"/>
              </a:rPr>
              <a:t>.</a:t>
            </a:r>
            <a:endParaRPr lang="ko-KR" altLang="en-US" sz="2000" b="1">
              <a:latin typeface="+mj-ea"/>
              <a:ea typeface="+mj-ea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BD996E3-AEB2-48CA-BA44-CFD5D135C48E}"/>
              </a:ext>
            </a:extLst>
          </p:cNvPr>
          <p:cNvGrpSpPr/>
          <p:nvPr/>
        </p:nvGrpSpPr>
        <p:grpSpPr>
          <a:xfrm>
            <a:off x="777704" y="1340768"/>
            <a:ext cx="8460940" cy="717500"/>
            <a:chOff x="704528" y="1448780"/>
            <a:chExt cx="7920880" cy="100811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BE591FD-E1B9-46A7-AC7D-88DD09EA9B7F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DBC4203-8E12-46E4-A60E-EB0BACD006A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x = x - 1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print(hex(id(x)))</a:t>
              </a: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2DA8E784-4A19-496B-80C1-3316EB0FD05D}"/>
              </a:ext>
            </a:extLst>
          </p:cNvPr>
          <p:cNvSpPr/>
          <p:nvPr/>
        </p:nvSpPr>
        <p:spPr>
          <a:xfrm>
            <a:off x="1496616" y="2456892"/>
            <a:ext cx="3456384" cy="367240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DAE039C-43C4-478B-A080-F46CD12F8B72}"/>
              </a:ext>
            </a:extLst>
          </p:cNvPr>
          <p:cNvSpPr/>
          <p:nvPr/>
        </p:nvSpPr>
        <p:spPr>
          <a:xfrm>
            <a:off x="4953000" y="2456892"/>
            <a:ext cx="3456384" cy="367240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16D66F-ED52-41F0-994F-747DF3669C83}"/>
              </a:ext>
            </a:extLst>
          </p:cNvPr>
          <p:cNvSpPr txBox="1"/>
          <p:nvPr/>
        </p:nvSpPr>
        <p:spPr>
          <a:xfrm>
            <a:off x="6353115" y="2451778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heap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C0139ED-3598-49D3-A90D-AB9CCEFFDE9F}"/>
              </a:ext>
            </a:extLst>
          </p:cNvPr>
          <p:cNvSpPr txBox="1"/>
          <p:nvPr/>
        </p:nvSpPr>
        <p:spPr>
          <a:xfrm>
            <a:off x="2750342" y="2456892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stack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20977C7-03C8-48F8-ADF7-407E5358CF52}"/>
              </a:ext>
            </a:extLst>
          </p:cNvPr>
          <p:cNvSpPr/>
          <p:nvPr/>
        </p:nvSpPr>
        <p:spPr>
          <a:xfrm>
            <a:off x="2196674" y="3501008"/>
            <a:ext cx="1928234" cy="424017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0x7ffd29f32820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6454C37-B39E-44C7-9F4F-65BD3E2261E3}"/>
              </a:ext>
            </a:extLst>
          </p:cNvPr>
          <p:cNvSpPr txBox="1"/>
          <p:nvPr/>
        </p:nvSpPr>
        <p:spPr>
          <a:xfrm>
            <a:off x="2094558" y="3131676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x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D287156-45B8-4D09-B4EC-E6D8DE4C57A4}"/>
              </a:ext>
            </a:extLst>
          </p:cNvPr>
          <p:cNvSpPr/>
          <p:nvPr/>
        </p:nvSpPr>
        <p:spPr>
          <a:xfrm>
            <a:off x="5785152" y="4367678"/>
            <a:ext cx="1928234" cy="424017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6AEC1E8-1672-44D2-909A-CD02B029B2EF}"/>
              </a:ext>
            </a:extLst>
          </p:cNvPr>
          <p:cNvSpPr txBox="1"/>
          <p:nvPr/>
        </p:nvSpPr>
        <p:spPr>
          <a:xfrm>
            <a:off x="5498976" y="4007246"/>
            <a:ext cx="17556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latin typeface="Consolas" panose="020B0609020204030204" pitchFamily="49" charset="0"/>
              </a:rPr>
              <a:t>0x7ffd29f32840</a:t>
            </a:r>
            <a:endParaRPr lang="ko-KR" altLang="en-US" sz="1600">
              <a:latin typeface="Consolas" panose="020B0609020204030204" pitchFamily="49" charset="0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9DC51432-D1DE-4BD1-BC71-EAAFB189DD2D}"/>
              </a:ext>
            </a:extLst>
          </p:cNvPr>
          <p:cNvCxnSpPr>
            <a:cxnSpLocks/>
            <a:stCxn id="30" idx="3"/>
            <a:endCxn id="23" idx="1"/>
          </p:cNvCxnSpPr>
          <p:nvPr/>
        </p:nvCxnSpPr>
        <p:spPr>
          <a:xfrm>
            <a:off x="4124908" y="3713017"/>
            <a:ext cx="1660779" cy="3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8B15DF5-469D-45EF-941D-C946F09E6E05}"/>
              </a:ext>
            </a:extLst>
          </p:cNvPr>
          <p:cNvSpPr/>
          <p:nvPr/>
        </p:nvSpPr>
        <p:spPr>
          <a:xfrm>
            <a:off x="2192614" y="4387800"/>
            <a:ext cx="1928234" cy="424017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0x7ffd29f32840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0C02182-C2A8-41C0-9DD2-B1E78A02BF33}"/>
              </a:ext>
            </a:extLst>
          </p:cNvPr>
          <p:cNvSpPr txBox="1"/>
          <p:nvPr/>
        </p:nvSpPr>
        <p:spPr>
          <a:xfrm>
            <a:off x="2090498" y="4018468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y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FC0940A8-AABB-4241-8AF9-5E48FCED275F}"/>
              </a:ext>
            </a:extLst>
          </p:cNvPr>
          <p:cNvCxnSpPr>
            <a:cxnSpLocks/>
            <a:stCxn id="19" idx="3"/>
            <a:endCxn id="32" idx="1"/>
          </p:cNvCxnSpPr>
          <p:nvPr/>
        </p:nvCxnSpPr>
        <p:spPr>
          <a:xfrm flipV="1">
            <a:off x="4120848" y="4579687"/>
            <a:ext cx="1664304" cy="201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832BFE1-286D-488F-B30F-22620F1D6B60}"/>
              </a:ext>
            </a:extLst>
          </p:cNvPr>
          <p:cNvSpPr/>
          <p:nvPr/>
        </p:nvSpPr>
        <p:spPr>
          <a:xfrm>
            <a:off x="5785687" y="3501400"/>
            <a:ext cx="1928234" cy="424017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C3E6B61-E1B4-4E00-8189-66ACCC76A8E2}"/>
              </a:ext>
            </a:extLst>
          </p:cNvPr>
          <p:cNvSpPr txBox="1"/>
          <p:nvPr/>
        </p:nvSpPr>
        <p:spPr>
          <a:xfrm>
            <a:off x="5499511" y="3140968"/>
            <a:ext cx="17556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latin typeface="Consolas" panose="020B0609020204030204" pitchFamily="49" charset="0"/>
              </a:rPr>
              <a:t>0x7ffd29f32820</a:t>
            </a:r>
            <a:endParaRPr lang="ko-KR" altLang="en-US" sz="160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12352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>
                <a:solidFill>
                  <a:srgbClr val="000000"/>
                </a:solidFill>
              </a:rPr>
              <a:t>변수에 대한 고찰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2-3 </a:t>
            </a:r>
            <a:r>
              <a:rPr lang="ko-KR" altLang="en-US">
                <a:latin typeface="+mj-ea"/>
                <a:ea typeface="+mj-ea"/>
              </a:rPr>
              <a:t>변수 내부 구조</a:t>
            </a: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5D5291D7-A1D9-4332-BA3C-E9CC6FCD1D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13330"/>
            <a:ext cx="727280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파이썬의 모든것은 객체이다</a:t>
            </a:r>
            <a:r>
              <a:rPr lang="en-US" altLang="ko-KR" sz="2000" b="1">
                <a:latin typeface="+mj-ea"/>
                <a:ea typeface="+mj-ea"/>
              </a:rPr>
              <a:t>.</a:t>
            </a:r>
            <a:endParaRPr lang="ko-KR" altLang="en-US" sz="2000" b="1">
              <a:latin typeface="+mj-ea"/>
              <a:ea typeface="+mj-ea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BD996E3-AEB2-48CA-BA44-CFD5D135C48E}"/>
              </a:ext>
            </a:extLst>
          </p:cNvPr>
          <p:cNvGrpSpPr/>
          <p:nvPr/>
        </p:nvGrpSpPr>
        <p:grpSpPr>
          <a:xfrm>
            <a:off x="777704" y="1340768"/>
            <a:ext cx="8460940" cy="899002"/>
            <a:chOff x="704528" y="1448780"/>
            <a:chExt cx="7920880" cy="100811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BE591FD-E1B9-46A7-AC7D-88DD09EA9B7F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DBC4203-8E12-46E4-A60E-EB0BACD006A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z = 10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print(hex(id(y)))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print(hex(id(z)))</a:t>
              </a: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FBD3630-8CDC-4CD2-97BC-F565063410DA}"/>
              </a:ext>
            </a:extLst>
          </p:cNvPr>
          <p:cNvSpPr/>
          <p:nvPr/>
        </p:nvSpPr>
        <p:spPr>
          <a:xfrm>
            <a:off x="1496616" y="2456892"/>
            <a:ext cx="3456384" cy="367240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DC42981-4A00-4F86-8C6E-86FA7159748A}"/>
              </a:ext>
            </a:extLst>
          </p:cNvPr>
          <p:cNvSpPr/>
          <p:nvPr/>
        </p:nvSpPr>
        <p:spPr>
          <a:xfrm>
            <a:off x="4953000" y="2456892"/>
            <a:ext cx="3456384" cy="367240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80A040F-7F98-4E2F-A11C-44165171ADFD}"/>
              </a:ext>
            </a:extLst>
          </p:cNvPr>
          <p:cNvSpPr txBox="1"/>
          <p:nvPr/>
        </p:nvSpPr>
        <p:spPr>
          <a:xfrm>
            <a:off x="6353115" y="2451778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heap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91D2BA8-3FF3-469A-8864-97A7044EC500}"/>
              </a:ext>
            </a:extLst>
          </p:cNvPr>
          <p:cNvSpPr txBox="1"/>
          <p:nvPr/>
        </p:nvSpPr>
        <p:spPr>
          <a:xfrm>
            <a:off x="2750342" y="2456892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stack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6A8A2800-5F63-4F82-9B6E-306FC417C993}"/>
              </a:ext>
            </a:extLst>
          </p:cNvPr>
          <p:cNvSpPr/>
          <p:nvPr/>
        </p:nvSpPr>
        <p:spPr>
          <a:xfrm>
            <a:off x="2196674" y="3501008"/>
            <a:ext cx="1928234" cy="424017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0x7ffd29f32820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A830DD1-8CBA-49CF-B657-A98E99F95076}"/>
              </a:ext>
            </a:extLst>
          </p:cNvPr>
          <p:cNvSpPr txBox="1"/>
          <p:nvPr/>
        </p:nvSpPr>
        <p:spPr>
          <a:xfrm>
            <a:off x="2094558" y="3131676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x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DA4950A-B498-4659-B275-6CC8073823BD}"/>
              </a:ext>
            </a:extLst>
          </p:cNvPr>
          <p:cNvSpPr/>
          <p:nvPr/>
        </p:nvSpPr>
        <p:spPr>
          <a:xfrm>
            <a:off x="5785152" y="4367678"/>
            <a:ext cx="1928234" cy="424017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8E06A9B-32D1-409D-975D-23DFBB64E131}"/>
              </a:ext>
            </a:extLst>
          </p:cNvPr>
          <p:cNvSpPr txBox="1"/>
          <p:nvPr/>
        </p:nvSpPr>
        <p:spPr>
          <a:xfrm>
            <a:off x="5498976" y="4007246"/>
            <a:ext cx="17556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latin typeface="Consolas" panose="020B0609020204030204" pitchFamily="49" charset="0"/>
              </a:rPr>
              <a:t>0x7ffd29f32840</a:t>
            </a:r>
            <a:endParaRPr lang="ko-KR" altLang="en-US" sz="1600">
              <a:latin typeface="Consolas" panose="020B0609020204030204" pitchFamily="49" charset="0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B5726994-A68B-4AEE-B37E-5CC449131142}"/>
              </a:ext>
            </a:extLst>
          </p:cNvPr>
          <p:cNvCxnSpPr>
            <a:cxnSpLocks/>
            <a:stCxn id="35" idx="3"/>
            <a:endCxn id="43" idx="1"/>
          </p:cNvCxnSpPr>
          <p:nvPr/>
        </p:nvCxnSpPr>
        <p:spPr>
          <a:xfrm>
            <a:off x="4124908" y="3713017"/>
            <a:ext cx="1660779" cy="3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D87FC65-2261-4583-8296-82DCE646D487}"/>
              </a:ext>
            </a:extLst>
          </p:cNvPr>
          <p:cNvSpPr/>
          <p:nvPr/>
        </p:nvSpPr>
        <p:spPr>
          <a:xfrm>
            <a:off x="2192614" y="4387800"/>
            <a:ext cx="1928234" cy="424017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0x7ffd29f32840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F08083A-3C27-4554-96E7-04322812A33C}"/>
              </a:ext>
            </a:extLst>
          </p:cNvPr>
          <p:cNvSpPr txBox="1"/>
          <p:nvPr/>
        </p:nvSpPr>
        <p:spPr>
          <a:xfrm>
            <a:off x="2090498" y="4018468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y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C9FA950A-FF65-4639-8B45-58F2028AA9BC}"/>
              </a:ext>
            </a:extLst>
          </p:cNvPr>
          <p:cNvCxnSpPr>
            <a:cxnSpLocks/>
            <a:stCxn id="40" idx="3"/>
            <a:endCxn id="37" idx="1"/>
          </p:cNvCxnSpPr>
          <p:nvPr/>
        </p:nvCxnSpPr>
        <p:spPr>
          <a:xfrm flipV="1">
            <a:off x="4120848" y="4579687"/>
            <a:ext cx="1664304" cy="201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21F528C3-50A1-4417-9E8C-3CC3F3022B53}"/>
              </a:ext>
            </a:extLst>
          </p:cNvPr>
          <p:cNvSpPr/>
          <p:nvPr/>
        </p:nvSpPr>
        <p:spPr>
          <a:xfrm>
            <a:off x="5785687" y="3501400"/>
            <a:ext cx="1928234" cy="424017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60CEF25-9E21-4537-82A3-DC370896068D}"/>
              </a:ext>
            </a:extLst>
          </p:cNvPr>
          <p:cNvSpPr txBox="1"/>
          <p:nvPr/>
        </p:nvSpPr>
        <p:spPr>
          <a:xfrm>
            <a:off x="5499511" y="3140968"/>
            <a:ext cx="17556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latin typeface="Consolas" panose="020B0609020204030204" pitchFamily="49" charset="0"/>
              </a:rPr>
              <a:t>0x7ffd29f32820</a:t>
            </a:r>
            <a:endParaRPr lang="ko-KR" altLang="en-US" sz="1600"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2247F4FE-427B-4E1B-BDA5-F6E59F9D0602}"/>
              </a:ext>
            </a:extLst>
          </p:cNvPr>
          <p:cNvSpPr/>
          <p:nvPr/>
        </p:nvSpPr>
        <p:spPr>
          <a:xfrm>
            <a:off x="2192156" y="5238111"/>
            <a:ext cx="1928234" cy="424017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0x7ffd29f32840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E03BCCA-401C-442A-8171-48B8C48F08D8}"/>
              </a:ext>
            </a:extLst>
          </p:cNvPr>
          <p:cNvSpPr txBox="1"/>
          <p:nvPr/>
        </p:nvSpPr>
        <p:spPr>
          <a:xfrm>
            <a:off x="2090040" y="4868779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z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46F22B0C-1956-4A74-A920-2D2EC4756643}"/>
              </a:ext>
            </a:extLst>
          </p:cNvPr>
          <p:cNvCxnSpPr>
            <a:cxnSpLocks/>
            <a:stCxn id="45" idx="3"/>
            <a:endCxn id="37" idx="1"/>
          </p:cNvCxnSpPr>
          <p:nvPr/>
        </p:nvCxnSpPr>
        <p:spPr>
          <a:xfrm flipV="1">
            <a:off x="4120390" y="4579687"/>
            <a:ext cx="1664762" cy="8704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928025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>
                <a:solidFill>
                  <a:srgbClr val="000000"/>
                </a:solidFill>
              </a:rPr>
              <a:t>변수에 대한 고찰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2-3 </a:t>
            </a:r>
            <a:r>
              <a:rPr lang="ko-KR" altLang="en-US">
                <a:latin typeface="+mj-ea"/>
                <a:ea typeface="+mj-ea"/>
              </a:rPr>
              <a:t>변수 내부 구조</a:t>
            </a: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5D5291D7-A1D9-4332-BA3C-E9CC6FCD1D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13330"/>
            <a:ext cx="727280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파이썬의 모든것은 객체이다</a:t>
            </a:r>
            <a:r>
              <a:rPr lang="en-US" altLang="ko-KR" sz="2000" b="1">
                <a:latin typeface="+mj-ea"/>
                <a:ea typeface="+mj-ea"/>
              </a:rPr>
              <a:t>.</a:t>
            </a:r>
            <a:endParaRPr lang="ko-KR" altLang="en-US" sz="2000" b="1">
              <a:latin typeface="+mj-ea"/>
              <a:ea typeface="+mj-ea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BD996E3-AEB2-48CA-BA44-CFD5D135C48E}"/>
              </a:ext>
            </a:extLst>
          </p:cNvPr>
          <p:cNvGrpSpPr/>
          <p:nvPr/>
        </p:nvGrpSpPr>
        <p:grpSpPr>
          <a:xfrm>
            <a:off x="777704" y="1340768"/>
            <a:ext cx="8460940" cy="899002"/>
            <a:chOff x="704528" y="1448780"/>
            <a:chExt cx="7920880" cy="100811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BE591FD-E1B9-46A7-AC7D-88DD09EA9B7F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DBC4203-8E12-46E4-A60E-EB0BACD006A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z = 'hello'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print(hex(id(z)))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print(type(z))</a:t>
              </a: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FBD3630-8CDC-4CD2-97BC-F565063410DA}"/>
              </a:ext>
            </a:extLst>
          </p:cNvPr>
          <p:cNvSpPr/>
          <p:nvPr/>
        </p:nvSpPr>
        <p:spPr>
          <a:xfrm>
            <a:off x="1496616" y="2456892"/>
            <a:ext cx="3456384" cy="367240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DC42981-4A00-4F86-8C6E-86FA7159748A}"/>
              </a:ext>
            </a:extLst>
          </p:cNvPr>
          <p:cNvSpPr/>
          <p:nvPr/>
        </p:nvSpPr>
        <p:spPr>
          <a:xfrm>
            <a:off x="4953000" y="2456892"/>
            <a:ext cx="3456384" cy="367240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80A040F-7F98-4E2F-A11C-44165171ADFD}"/>
              </a:ext>
            </a:extLst>
          </p:cNvPr>
          <p:cNvSpPr txBox="1"/>
          <p:nvPr/>
        </p:nvSpPr>
        <p:spPr>
          <a:xfrm>
            <a:off x="6353115" y="2451778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heap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91D2BA8-3FF3-469A-8864-97A7044EC500}"/>
              </a:ext>
            </a:extLst>
          </p:cNvPr>
          <p:cNvSpPr txBox="1"/>
          <p:nvPr/>
        </p:nvSpPr>
        <p:spPr>
          <a:xfrm>
            <a:off x="2750342" y="2456892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stack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6A8A2800-5F63-4F82-9B6E-306FC417C993}"/>
              </a:ext>
            </a:extLst>
          </p:cNvPr>
          <p:cNvSpPr/>
          <p:nvPr/>
        </p:nvSpPr>
        <p:spPr>
          <a:xfrm>
            <a:off x="2196674" y="3501008"/>
            <a:ext cx="1928234" cy="424017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0x7ffd29f32820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A830DD1-8CBA-49CF-B657-A98E99F95076}"/>
              </a:ext>
            </a:extLst>
          </p:cNvPr>
          <p:cNvSpPr txBox="1"/>
          <p:nvPr/>
        </p:nvSpPr>
        <p:spPr>
          <a:xfrm>
            <a:off x="2094558" y="3131676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x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DA4950A-B498-4659-B275-6CC8073823BD}"/>
              </a:ext>
            </a:extLst>
          </p:cNvPr>
          <p:cNvSpPr/>
          <p:nvPr/>
        </p:nvSpPr>
        <p:spPr>
          <a:xfrm>
            <a:off x="5785152" y="4223662"/>
            <a:ext cx="1928234" cy="424017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8E06A9B-32D1-409D-975D-23DFBB64E131}"/>
              </a:ext>
            </a:extLst>
          </p:cNvPr>
          <p:cNvSpPr txBox="1"/>
          <p:nvPr/>
        </p:nvSpPr>
        <p:spPr>
          <a:xfrm>
            <a:off x="5498976" y="3863230"/>
            <a:ext cx="17556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latin typeface="Consolas" panose="020B0609020204030204" pitchFamily="49" charset="0"/>
              </a:rPr>
              <a:t>0x7ffd29f32840</a:t>
            </a:r>
            <a:endParaRPr lang="ko-KR" altLang="en-US" sz="1600">
              <a:latin typeface="Consolas" panose="020B0609020204030204" pitchFamily="49" charset="0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B5726994-A68B-4AEE-B37E-5CC449131142}"/>
              </a:ext>
            </a:extLst>
          </p:cNvPr>
          <p:cNvCxnSpPr>
            <a:cxnSpLocks/>
            <a:stCxn id="35" idx="3"/>
            <a:endCxn id="43" idx="1"/>
          </p:cNvCxnSpPr>
          <p:nvPr/>
        </p:nvCxnSpPr>
        <p:spPr>
          <a:xfrm flipV="1">
            <a:off x="4124908" y="3569393"/>
            <a:ext cx="1660779" cy="143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D87FC65-2261-4583-8296-82DCE646D487}"/>
              </a:ext>
            </a:extLst>
          </p:cNvPr>
          <p:cNvSpPr/>
          <p:nvPr/>
        </p:nvSpPr>
        <p:spPr>
          <a:xfrm>
            <a:off x="2192614" y="4387800"/>
            <a:ext cx="1928234" cy="424017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0x7ffd29f32840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F08083A-3C27-4554-96E7-04322812A33C}"/>
              </a:ext>
            </a:extLst>
          </p:cNvPr>
          <p:cNvSpPr txBox="1"/>
          <p:nvPr/>
        </p:nvSpPr>
        <p:spPr>
          <a:xfrm>
            <a:off x="2090498" y="4018468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y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C9FA950A-FF65-4639-8B45-58F2028AA9BC}"/>
              </a:ext>
            </a:extLst>
          </p:cNvPr>
          <p:cNvCxnSpPr>
            <a:cxnSpLocks/>
            <a:stCxn id="40" idx="3"/>
            <a:endCxn id="37" idx="1"/>
          </p:cNvCxnSpPr>
          <p:nvPr/>
        </p:nvCxnSpPr>
        <p:spPr>
          <a:xfrm flipV="1">
            <a:off x="4120848" y="4435671"/>
            <a:ext cx="1664304" cy="1641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21F528C3-50A1-4417-9E8C-3CC3F3022B53}"/>
              </a:ext>
            </a:extLst>
          </p:cNvPr>
          <p:cNvSpPr/>
          <p:nvPr/>
        </p:nvSpPr>
        <p:spPr>
          <a:xfrm>
            <a:off x="5785687" y="3357384"/>
            <a:ext cx="1928234" cy="424017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60CEF25-9E21-4537-82A3-DC370896068D}"/>
              </a:ext>
            </a:extLst>
          </p:cNvPr>
          <p:cNvSpPr txBox="1"/>
          <p:nvPr/>
        </p:nvSpPr>
        <p:spPr>
          <a:xfrm>
            <a:off x="5499511" y="2996952"/>
            <a:ext cx="17556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latin typeface="Consolas" panose="020B0609020204030204" pitchFamily="49" charset="0"/>
              </a:rPr>
              <a:t>0x7ffd29f32820</a:t>
            </a:r>
            <a:endParaRPr lang="ko-KR" altLang="en-US" sz="1600"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2247F4FE-427B-4E1B-BDA5-F6E59F9D0602}"/>
              </a:ext>
            </a:extLst>
          </p:cNvPr>
          <p:cNvSpPr/>
          <p:nvPr/>
        </p:nvSpPr>
        <p:spPr>
          <a:xfrm>
            <a:off x="2192156" y="5238111"/>
            <a:ext cx="1928234" cy="424017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0x1bcc5fd71f0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E03BCCA-401C-442A-8171-48B8C48F08D8}"/>
              </a:ext>
            </a:extLst>
          </p:cNvPr>
          <p:cNvSpPr txBox="1"/>
          <p:nvPr/>
        </p:nvSpPr>
        <p:spPr>
          <a:xfrm>
            <a:off x="2090040" y="4868779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z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46F22B0C-1956-4A74-A920-2D2EC4756643}"/>
              </a:ext>
            </a:extLst>
          </p:cNvPr>
          <p:cNvCxnSpPr>
            <a:cxnSpLocks/>
            <a:stCxn id="45" idx="3"/>
            <a:endCxn id="26" idx="1"/>
          </p:cNvCxnSpPr>
          <p:nvPr/>
        </p:nvCxnSpPr>
        <p:spPr>
          <a:xfrm flipV="1">
            <a:off x="4120390" y="5443253"/>
            <a:ext cx="1668377" cy="68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FF4E34A-ECAE-4003-8A05-F57F67B83190}"/>
              </a:ext>
            </a:extLst>
          </p:cNvPr>
          <p:cNvSpPr/>
          <p:nvPr/>
        </p:nvSpPr>
        <p:spPr>
          <a:xfrm>
            <a:off x="5788767" y="5231244"/>
            <a:ext cx="1928234" cy="424017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'hello'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4E35B7-55EB-4384-BDEB-3EC106CB7F20}"/>
              </a:ext>
            </a:extLst>
          </p:cNvPr>
          <p:cNvSpPr txBox="1"/>
          <p:nvPr/>
        </p:nvSpPr>
        <p:spPr>
          <a:xfrm>
            <a:off x="5502591" y="4870812"/>
            <a:ext cx="16433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latin typeface="Consolas" panose="020B0609020204030204" pitchFamily="49" charset="0"/>
              </a:rPr>
              <a:t>0x1bcc5fd71f0</a:t>
            </a:r>
            <a:endParaRPr lang="ko-KR" altLang="en-US" sz="1600">
              <a:latin typeface="Consolas" panose="020B0609020204030204" pitchFamily="49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5223413-7AA3-4891-9F86-EE6679D584E9}"/>
              </a:ext>
            </a:extLst>
          </p:cNvPr>
          <p:cNvSpPr txBox="1"/>
          <p:nvPr/>
        </p:nvSpPr>
        <p:spPr>
          <a:xfrm>
            <a:off x="5833794" y="5608265"/>
            <a:ext cx="1830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&lt;class 'str'&gt;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12633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6271" y="255527"/>
            <a:ext cx="4432623" cy="381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7078" bIns="17078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defTabSz="894695" fontAlgn="base" latinLnBrk="1">
              <a:spcBef>
                <a:spcPct val="0"/>
              </a:spcBef>
              <a:spcAft>
                <a:spcPct val="0"/>
              </a:spcAft>
              <a:defRPr/>
            </a:pPr>
            <a:endParaRPr lang="ko-KR" altLang="en-US" sz="1898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DD9444-46AF-491C-A643-2C4E33FAF4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308" y="1010403"/>
            <a:ext cx="4432623" cy="381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7078" bIns="17078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defTabSz="894695" fontAlgn="base" latinLnBrk="1">
              <a:spcBef>
                <a:spcPct val="0"/>
              </a:spcBef>
              <a:spcAft>
                <a:spcPct val="0"/>
              </a:spcAft>
              <a:defRPr/>
            </a:pPr>
            <a:endParaRPr lang="ko-KR" altLang="en-US" sz="1708" b="1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1D2953AF-69CC-4EC0-8201-F06FBD0236A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en-US" altLang="ko-KR" sz="2400" b="1">
                <a:solidFill>
                  <a:srgbClr val="000000"/>
                </a:solidFill>
              </a:rPr>
              <a:t>Python</a:t>
            </a:r>
            <a:r>
              <a:rPr lang="ko-KR" altLang="en-US" sz="2400" b="1">
                <a:solidFill>
                  <a:srgbClr val="000000"/>
                </a:solidFill>
              </a:rPr>
              <a:t> 이란</a:t>
            </a:r>
            <a:r>
              <a:rPr lang="en-US" altLang="ko-KR" sz="2400" b="1">
                <a:solidFill>
                  <a:srgbClr val="000000"/>
                </a:solidFill>
              </a:rPr>
              <a:t>?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6FFEFB5-F3C3-4E4E-9B5A-3AB3F5831A3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545790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1-1 </a:t>
            </a:r>
            <a:r>
              <a:rPr lang="ko-KR" altLang="en-US">
                <a:latin typeface="+mj-ea"/>
                <a:ea typeface="+mj-ea"/>
              </a:rPr>
              <a:t>파이썬 이란</a:t>
            </a:r>
            <a:r>
              <a:rPr lang="en-US" altLang="ko-KR">
                <a:latin typeface="+mj-ea"/>
                <a:ea typeface="+mj-ea"/>
              </a:rPr>
              <a:t>?</a:t>
            </a:r>
          </a:p>
          <a:p>
            <a:endParaRPr lang="ko-KR" altLang="en-US">
              <a:latin typeface="+mj-ea"/>
              <a:ea typeface="+mj-ea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E7992D3B-CEFF-45EA-99F9-840175AF06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536" y="1035376"/>
            <a:ext cx="1548172" cy="229509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18D6965-5866-46CB-AF54-A0536D3A0F17}"/>
              </a:ext>
            </a:extLst>
          </p:cNvPr>
          <p:cNvSpPr txBox="1"/>
          <p:nvPr/>
        </p:nvSpPr>
        <p:spPr>
          <a:xfrm>
            <a:off x="2792760" y="1124744"/>
            <a:ext cx="5281574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3780" algn="l"/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- 1991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년 귀도반로섬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(GudiVan Rossum)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발표</a:t>
            </a:r>
            <a:endParaRPr lang="ko-KR" altLang="en-US" sz="1800" b="0" i="0" u="none" strike="noStrike" baseline="0">
              <a:latin typeface="맑은 고딕" panose="020B0503020000020004" pitchFamily="50" charset="-127"/>
            </a:endParaRPr>
          </a:p>
          <a:p>
            <a:pPr marR="0" algn="l"/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-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플랫폼 독립적</a:t>
            </a:r>
            <a:endParaRPr lang="ko-KR" altLang="en-US" sz="1800" b="0" i="0" u="none" strike="noStrike" baseline="0">
              <a:latin typeface="맑은 고딕" panose="020B0503020000020004" pitchFamily="50" charset="-127"/>
            </a:endParaRPr>
          </a:p>
          <a:p>
            <a:pPr marR="0" algn="l"/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-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인터프리터 언어</a:t>
            </a:r>
            <a:endParaRPr lang="ko-KR" altLang="en-US" sz="1800" b="0" i="0" u="none" strike="noStrike" baseline="0">
              <a:latin typeface="맑은 고딕" panose="020B0503020000020004" pitchFamily="50" charset="-127"/>
            </a:endParaRPr>
          </a:p>
          <a:p>
            <a:pPr marR="0" algn="l"/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-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객체지향</a:t>
            </a:r>
            <a:endParaRPr lang="ko-KR" altLang="en-US" sz="1800" b="0" i="0" u="none" strike="noStrike" baseline="0">
              <a:latin typeface="맑은 고딕" panose="020B0503020000020004" pitchFamily="50" charset="-127"/>
            </a:endParaRPr>
          </a:p>
          <a:p>
            <a:pPr marR="0" algn="l"/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-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동적 타이핑 언어</a:t>
            </a:r>
            <a:endParaRPr lang="ko-KR" altLang="en-US" sz="1800" b="0" i="0" u="none" strike="noStrike" baseline="0">
              <a:latin typeface="맑은 고딕" panose="020B0503020000020004" pitchFamily="50" charset="-127"/>
            </a:endParaRPr>
          </a:p>
          <a:p>
            <a:pPr marR="0" algn="l"/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-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처음 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C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언어로 구현되었음</a:t>
            </a:r>
            <a:endParaRPr lang="en-US" altLang="ko-KR" sz="1800" b="1" i="0" u="none" strike="noStrike" baseline="0">
              <a:latin typeface="맑은 고딕" panose="020B0503020000020004" pitchFamily="50" charset="-127"/>
            </a:endParaRPr>
          </a:p>
          <a:p>
            <a:pPr marR="0" algn="l"/>
            <a:endParaRPr lang="en-US" altLang="ko-KR" b="1">
              <a:latin typeface="맑은 고딕" panose="020B0503020000020004" pitchFamily="50" charset="-127"/>
            </a:endParaRPr>
          </a:p>
          <a:p>
            <a:pPr algn="l"/>
            <a:endParaRPr lang="ko-KR" altLang="en-US" sz="1800" b="0" i="0" u="none" strike="noStrike" baseline="0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pPr marR="53170" algn="l"/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- 1989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년 크리스마스에 할일이 없어 파이썬 개발</a:t>
            </a:r>
            <a:endParaRPr lang="ko-KR" altLang="en-US" sz="1800" b="0" i="0" u="none" strike="noStrike" baseline="0">
              <a:latin typeface="맑은 고딕" panose="020B0503020000020004" pitchFamily="50" charset="-127"/>
            </a:endParaRPr>
          </a:p>
          <a:p>
            <a:pPr marR="30040" algn="l"/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- “Monty Python’s Flying Circus” </a:t>
            </a:r>
          </a:p>
          <a:p>
            <a:pPr marR="30040" algn="l"/>
            <a:r>
              <a:rPr lang="en-US" altLang="ko-KR" b="1">
                <a:latin typeface="맑은 고딕" panose="020B0503020000020004" pitchFamily="50" charset="-127"/>
              </a:rPr>
              <a:t>   -&gt;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파이썬 이름의 유래</a:t>
            </a:r>
            <a:endParaRPr lang="ko-KR" altLang="en-US" sz="1800" b="0" i="0" u="none" strike="noStrike" baseline="0">
              <a:latin typeface="맑은 고딕" panose="020B0503020000020004" pitchFamily="50" charset="-127"/>
            </a:endParaRPr>
          </a:p>
          <a:p>
            <a:pPr marR="0" algn="l"/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-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구글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, DropBox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근무</a:t>
            </a:r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3408C7B-4588-4C2F-9D3E-18814B4F5BE8}"/>
              </a:ext>
            </a:extLst>
          </p:cNvPr>
          <p:cNvSpPr txBox="1"/>
          <p:nvPr/>
        </p:nvSpPr>
        <p:spPr>
          <a:xfrm>
            <a:off x="596516" y="3311696"/>
            <a:ext cx="2058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142900" algn="l"/>
            <a:r>
              <a:rPr lang="en-US" altLang="ko-KR" sz="1800" b="1" i="0" u="none" strike="noStrike" baseline="0">
                <a:latin typeface="Times New Roman" panose="02020603050405020304" pitchFamily="18" charset="0"/>
              </a:rPr>
              <a:t>GudiVan Rossum</a:t>
            </a:r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BDD3CC1E-3EAD-4DA0-8C9F-97888CAE8D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516" y="4947768"/>
            <a:ext cx="1957134" cy="1387519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2A30F357-54EF-4E92-8BD6-8174CB2F31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2760" y="4947768"/>
            <a:ext cx="1982171" cy="138752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673E3FE6-F101-49EC-8D2F-B155765A6F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31071" y="4942005"/>
            <a:ext cx="1306286" cy="128886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E032B350-4483-44BD-B98A-BA307061EBFA}"/>
              </a:ext>
            </a:extLst>
          </p:cNvPr>
          <p:cNvSpPr txBox="1"/>
          <p:nvPr/>
        </p:nvSpPr>
        <p:spPr>
          <a:xfrm>
            <a:off x="6753200" y="4942005"/>
            <a:ext cx="27382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62420" algn="l"/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파이썬의 로고</a:t>
            </a:r>
            <a:endParaRPr lang="ko-KR" altLang="en-US" sz="1800" b="0" i="0" u="none" strike="noStrike" baseline="0">
              <a:latin typeface="맑은 고딕" panose="020B0503020000020004" pitchFamily="50" charset="-127"/>
            </a:endParaRPr>
          </a:p>
          <a:p>
            <a:pPr marR="0" algn="l"/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두마리의 뱀이 겹쳐 있음</a:t>
            </a:r>
            <a:endParaRPr lang="ko-KR" altLang="en-US" sz="1800" b="0" i="0" u="none" strike="noStrike" baseline="0"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438963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참조 계수의 동작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2-3 </a:t>
            </a:r>
            <a:r>
              <a:rPr lang="ko-KR" altLang="en-US">
                <a:latin typeface="+mj-ea"/>
                <a:ea typeface="+mj-ea"/>
              </a:rPr>
              <a:t>변수 내부 구조</a:t>
            </a: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5D5291D7-A1D9-4332-BA3C-E9CC6FCD1D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13330"/>
            <a:ext cx="727280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객체를 참조하면 </a:t>
            </a:r>
            <a:r>
              <a:rPr lang="en-US" altLang="ko-KR" sz="2000" b="1">
                <a:latin typeface="+mj-ea"/>
                <a:ea typeface="+mj-ea"/>
              </a:rPr>
              <a:t>ref count</a:t>
            </a:r>
            <a:r>
              <a:rPr lang="ko-KR" altLang="en-US" sz="2000" b="1">
                <a:latin typeface="+mj-ea"/>
                <a:ea typeface="+mj-ea"/>
              </a:rPr>
              <a:t>가 증가 한다</a:t>
            </a:r>
            <a:r>
              <a:rPr lang="en-US" altLang="ko-KR" sz="2000" b="1">
                <a:latin typeface="+mj-ea"/>
                <a:ea typeface="+mj-ea"/>
              </a:rPr>
              <a:t>.</a:t>
            </a:r>
            <a:endParaRPr lang="ko-KR" altLang="en-US" sz="2000" b="1">
              <a:latin typeface="+mj-ea"/>
              <a:ea typeface="+mj-ea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BD996E3-AEB2-48CA-BA44-CFD5D135C48E}"/>
              </a:ext>
            </a:extLst>
          </p:cNvPr>
          <p:cNvGrpSpPr/>
          <p:nvPr/>
        </p:nvGrpSpPr>
        <p:grpSpPr>
          <a:xfrm>
            <a:off x="777704" y="1340768"/>
            <a:ext cx="8460940" cy="1292594"/>
            <a:chOff x="704528" y="1448780"/>
            <a:chExt cx="7920880" cy="100811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BE591FD-E1B9-46A7-AC7D-88DD09EA9B7F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DBC4203-8E12-46E4-A60E-EB0BACD006A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import sys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x = 'python'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print(hex(id(x)))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print(sys.getrefcount(x))</a:t>
              </a: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2DA8E784-4A19-496B-80C1-3316EB0FD05D}"/>
              </a:ext>
            </a:extLst>
          </p:cNvPr>
          <p:cNvSpPr/>
          <p:nvPr/>
        </p:nvSpPr>
        <p:spPr>
          <a:xfrm>
            <a:off x="1496616" y="2852936"/>
            <a:ext cx="3456384" cy="367240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DAE039C-43C4-478B-A080-F46CD12F8B72}"/>
              </a:ext>
            </a:extLst>
          </p:cNvPr>
          <p:cNvSpPr/>
          <p:nvPr/>
        </p:nvSpPr>
        <p:spPr>
          <a:xfrm>
            <a:off x="4953000" y="2852936"/>
            <a:ext cx="3456384" cy="367240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16D66F-ED52-41F0-994F-747DF3669C83}"/>
              </a:ext>
            </a:extLst>
          </p:cNvPr>
          <p:cNvSpPr txBox="1"/>
          <p:nvPr/>
        </p:nvSpPr>
        <p:spPr>
          <a:xfrm>
            <a:off x="6353115" y="2847822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heap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C0139ED-3598-49D3-A90D-AB9CCEFFDE9F}"/>
              </a:ext>
            </a:extLst>
          </p:cNvPr>
          <p:cNvSpPr txBox="1"/>
          <p:nvPr/>
        </p:nvSpPr>
        <p:spPr>
          <a:xfrm>
            <a:off x="2750342" y="2852936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stack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20977C7-03C8-48F8-ADF7-407E5358CF52}"/>
              </a:ext>
            </a:extLst>
          </p:cNvPr>
          <p:cNvSpPr/>
          <p:nvPr/>
        </p:nvSpPr>
        <p:spPr>
          <a:xfrm>
            <a:off x="2196674" y="3897052"/>
            <a:ext cx="1928234" cy="424017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0x1bcc41634f0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6454C37-B39E-44C7-9F4F-65BD3E2261E3}"/>
              </a:ext>
            </a:extLst>
          </p:cNvPr>
          <p:cNvSpPr txBox="1"/>
          <p:nvPr/>
        </p:nvSpPr>
        <p:spPr>
          <a:xfrm>
            <a:off x="2094558" y="352772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x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9DC51432-D1DE-4BD1-BC71-EAAFB189DD2D}"/>
              </a:ext>
            </a:extLst>
          </p:cNvPr>
          <p:cNvCxnSpPr>
            <a:cxnSpLocks/>
            <a:stCxn id="30" idx="3"/>
            <a:endCxn id="27" idx="1"/>
          </p:cNvCxnSpPr>
          <p:nvPr/>
        </p:nvCxnSpPr>
        <p:spPr>
          <a:xfrm>
            <a:off x="4124908" y="4109061"/>
            <a:ext cx="1584177" cy="194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78C7DF5-E10B-415B-807E-B7A51FCE09AD}"/>
              </a:ext>
            </a:extLst>
          </p:cNvPr>
          <p:cNvSpPr/>
          <p:nvPr/>
        </p:nvSpPr>
        <p:spPr>
          <a:xfrm>
            <a:off x="5709085" y="3916479"/>
            <a:ext cx="1188132" cy="424017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'python'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90B200C-ECD8-443B-9C67-0DA90329F8C6}"/>
              </a:ext>
            </a:extLst>
          </p:cNvPr>
          <p:cNvSpPr txBox="1"/>
          <p:nvPr/>
        </p:nvSpPr>
        <p:spPr>
          <a:xfrm>
            <a:off x="5506083" y="3556047"/>
            <a:ext cx="16433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latin typeface="Consolas" panose="020B0609020204030204" pitchFamily="49" charset="0"/>
              </a:rPr>
              <a:t>0x1bcc41634f0</a:t>
            </a:r>
            <a:endParaRPr lang="ko-KR" altLang="en-US" sz="1600"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B559BC0-6D5A-42EA-837F-61E350083057}"/>
              </a:ext>
            </a:extLst>
          </p:cNvPr>
          <p:cNvSpPr/>
          <p:nvPr/>
        </p:nvSpPr>
        <p:spPr>
          <a:xfrm>
            <a:off x="5709085" y="4335739"/>
            <a:ext cx="1188132" cy="424017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FFCAFB2-9641-4546-8CA5-B4D4231192B9}"/>
              </a:ext>
            </a:extLst>
          </p:cNvPr>
          <p:cNvSpPr txBox="1"/>
          <p:nvPr/>
        </p:nvSpPr>
        <p:spPr>
          <a:xfrm>
            <a:off x="6897216" y="4356976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ref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953136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참조 계수의 동작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2-3 </a:t>
            </a:r>
            <a:r>
              <a:rPr lang="ko-KR" altLang="en-US">
                <a:latin typeface="+mj-ea"/>
                <a:ea typeface="+mj-ea"/>
              </a:rPr>
              <a:t>변수 내부 구조</a:t>
            </a: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5D5291D7-A1D9-4332-BA3C-E9CC6FCD1D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13330"/>
            <a:ext cx="727280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객체를 참조하면 </a:t>
            </a:r>
            <a:r>
              <a:rPr lang="en-US" altLang="ko-KR" sz="2000" b="1">
                <a:latin typeface="+mj-ea"/>
                <a:ea typeface="+mj-ea"/>
              </a:rPr>
              <a:t>ref count</a:t>
            </a:r>
            <a:r>
              <a:rPr lang="ko-KR" altLang="en-US" sz="2000" b="1">
                <a:latin typeface="+mj-ea"/>
                <a:ea typeface="+mj-ea"/>
              </a:rPr>
              <a:t>가 증가 한다</a:t>
            </a:r>
            <a:r>
              <a:rPr lang="en-US" altLang="ko-KR" sz="2000" b="1">
                <a:latin typeface="+mj-ea"/>
                <a:ea typeface="+mj-ea"/>
              </a:rPr>
              <a:t>.</a:t>
            </a:r>
            <a:endParaRPr lang="ko-KR" altLang="en-US" sz="2000" b="1">
              <a:latin typeface="+mj-ea"/>
              <a:ea typeface="+mj-ea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BD996E3-AEB2-48CA-BA44-CFD5D135C48E}"/>
              </a:ext>
            </a:extLst>
          </p:cNvPr>
          <p:cNvGrpSpPr/>
          <p:nvPr/>
        </p:nvGrpSpPr>
        <p:grpSpPr>
          <a:xfrm>
            <a:off x="777704" y="1340768"/>
            <a:ext cx="8460940" cy="1292594"/>
            <a:chOff x="704528" y="1448780"/>
            <a:chExt cx="7920880" cy="100811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BE591FD-E1B9-46A7-AC7D-88DD09EA9B7F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DBC4203-8E12-46E4-A60E-EB0BACD006A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y = x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print(hex(id(x)))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print(hex(id(y)))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print(sys.getrefcount(y))</a:t>
              </a: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2DA8E784-4A19-496B-80C1-3316EB0FD05D}"/>
              </a:ext>
            </a:extLst>
          </p:cNvPr>
          <p:cNvSpPr/>
          <p:nvPr/>
        </p:nvSpPr>
        <p:spPr>
          <a:xfrm>
            <a:off x="1496616" y="2852936"/>
            <a:ext cx="3456384" cy="367240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DAE039C-43C4-478B-A080-F46CD12F8B72}"/>
              </a:ext>
            </a:extLst>
          </p:cNvPr>
          <p:cNvSpPr/>
          <p:nvPr/>
        </p:nvSpPr>
        <p:spPr>
          <a:xfrm>
            <a:off x="4953000" y="2852936"/>
            <a:ext cx="3456384" cy="367240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16D66F-ED52-41F0-994F-747DF3669C83}"/>
              </a:ext>
            </a:extLst>
          </p:cNvPr>
          <p:cNvSpPr txBox="1"/>
          <p:nvPr/>
        </p:nvSpPr>
        <p:spPr>
          <a:xfrm>
            <a:off x="6353115" y="2847822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heap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C0139ED-3598-49D3-A90D-AB9CCEFFDE9F}"/>
              </a:ext>
            </a:extLst>
          </p:cNvPr>
          <p:cNvSpPr txBox="1"/>
          <p:nvPr/>
        </p:nvSpPr>
        <p:spPr>
          <a:xfrm>
            <a:off x="2750342" y="2852936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stack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20977C7-03C8-48F8-ADF7-407E5358CF52}"/>
              </a:ext>
            </a:extLst>
          </p:cNvPr>
          <p:cNvSpPr/>
          <p:nvPr/>
        </p:nvSpPr>
        <p:spPr>
          <a:xfrm>
            <a:off x="2196674" y="3897052"/>
            <a:ext cx="1928234" cy="424017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0x1bcc41634f0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6454C37-B39E-44C7-9F4F-65BD3E2261E3}"/>
              </a:ext>
            </a:extLst>
          </p:cNvPr>
          <p:cNvSpPr txBox="1"/>
          <p:nvPr/>
        </p:nvSpPr>
        <p:spPr>
          <a:xfrm>
            <a:off x="2094558" y="352772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x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9DC51432-D1DE-4BD1-BC71-EAAFB189DD2D}"/>
              </a:ext>
            </a:extLst>
          </p:cNvPr>
          <p:cNvCxnSpPr>
            <a:cxnSpLocks/>
            <a:stCxn id="30" idx="3"/>
            <a:endCxn id="27" idx="1"/>
          </p:cNvCxnSpPr>
          <p:nvPr/>
        </p:nvCxnSpPr>
        <p:spPr>
          <a:xfrm>
            <a:off x="4124908" y="4109061"/>
            <a:ext cx="1584177" cy="194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78C7DF5-E10B-415B-807E-B7A51FCE09AD}"/>
              </a:ext>
            </a:extLst>
          </p:cNvPr>
          <p:cNvSpPr/>
          <p:nvPr/>
        </p:nvSpPr>
        <p:spPr>
          <a:xfrm>
            <a:off x="5709085" y="3916479"/>
            <a:ext cx="1188132" cy="424017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'python'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90B200C-ECD8-443B-9C67-0DA90329F8C6}"/>
              </a:ext>
            </a:extLst>
          </p:cNvPr>
          <p:cNvSpPr txBox="1"/>
          <p:nvPr/>
        </p:nvSpPr>
        <p:spPr>
          <a:xfrm>
            <a:off x="5506083" y="3556047"/>
            <a:ext cx="16433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latin typeface="Consolas" panose="020B0609020204030204" pitchFamily="49" charset="0"/>
              </a:rPr>
              <a:t>0x1bcc41634f0</a:t>
            </a:r>
            <a:endParaRPr lang="ko-KR" altLang="en-US" sz="1600"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B559BC0-6D5A-42EA-837F-61E350083057}"/>
              </a:ext>
            </a:extLst>
          </p:cNvPr>
          <p:cNvSpPr/>
          <p:nvPr/>
        </p:nvSpPr>
        <p:spPr>
          <a:xfrm>
            <a:off x="5709085" y="4335739"/>
            <a:ext cx="1188132" cy="424017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FFCAFB2-9641-4546-8CA5-B4D4231192B9}"/>
              </a:ext>
            </a:extLst>
          </p:cNvPr>
          <p:cNvSpPr txBox="1"/>
          <p:nvPr/>
        </p:nvSpPr>
        <p:spPr>
          <a:xfrm>
            <a:off x="6897216" y="4356976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ref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6CC4297-9DB9-4C92-83EB-365A0DCFECCC}"/>
              </a:ext>
            </a:extLst>
          </p:cNvPr>
          <p:cNvSpPr/>
          <p:nvPr/>
        </p:nvSpPr>
        <p:spPr>
          <a:xfrm>
            <a:off x="2196674" y="4783844"/>
            <a:ext cx="1928234" cy="424017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0x1bcc41634f0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F17970D-4CB4-4B19-8ACE-1624CFA376B1}"/>
              </a:ext>
            </a:extLst>
          </p:cNvPr>
          <p:cNvSpPr txBox="1"/>
          <p:nvPr/>
        </p:nvSpPr>
        <p:spPr>
          <a:xfrm>
            <a:off x="2094558" y="4414512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y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05F3F1F5-F364-480D-B046-3F7B3F559053}"/>
              </a:ext>
            </a:extLst>
          </p:cNvPr>
          <p:cNvCxnSpPr>
            <a:cxnSpLocks/>
            <a:stCxn id="19" idx="3"/>
            <a:endCxn id="27" idx="1"/>
          </p:cNvCxnSpPr>
          <p:nvPr/>
        </p:nvCxnSpPr>
        <p:spPr>
          <a:xfrm flipV="1">
            <a:off x="4124908" y="4128488"/>
            <a:ext cx="1584177" cy="8673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324496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참조 계수의 동작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2-3 </a:t>
            </a:r>
            <a:r>
              <a:rPr lang="ko-KR" altLang="en-US">
                <a:latin typeface="+mj-ea"/>
                <a:ea typeface="+mj-ea"/>
              </a:rPr>
              <a:t>변수 내부 구조</a:t>
            </a: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5D5291D7-A1D9-4332-BA3C-E9CC6FCD1D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13330"/>
            <a:ext cx="727280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객체를 참조하면 </a:t>
            </a:r>
            <a:r>
              <a:rPr lang="en-US" altLang="ko-KR" sz="2000" b="1">
                <a:latin typeface="+mj-ea"/>
                <a:ea typeface="+mj-ea"/>
              </a:rPr>
              <a:t>ref count</a:t>
            </a:r>
            <a:r>
              <a:rPr lang="ko-KR" altLang="en-US" sz="2000" b="1">
                <a:latin typeface="+mj-ea"/>
                <a:ea typeface="+mj-ea"/>
              </a:rPr>
              <a:t>가 증가 한다</a:t>
            </a:r>
            <a:r>
              <a:rPr lang="en-US" altLang="ko-KR" sz="2000" b="1">
                <a:latin typeface="+mj-ea"/>
                <a:ea typeface="+mj-ea"/>
              </a:rPr>
              <a:t>.</a:t>
            </a:r>
            <a:endParaRPr lang="ko-KR" altLang="en-US" sz="2000" b="1">
              <a:latin typeface="+mj-ea"/>
              <a:ea typeface="+mj-ea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BD996E3-AEB2-48CA-BA44-CFD5D135C48E}"/>
              </a:ext>
            </a:extLst>
          </p:cNvPr>
          <p:cNvGrpSpPr/>
          <p:nvPr/>
        </p:nvGrpSpPr>
        <p:grpSpPr>
          <a:xfrm>
            <a:off x="777704" y="1340768"/>
            <a:ext cx="8460940" cy="1292594"/>
            <a:chOff x="704528" y="1448780"/>
            <a:chExt cx="7920880" cy="100811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BE591FD-E1B9-46A7-AC7D-88DD09EA9B7F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DBC4203-8E12-46E4-A60E-EB0BACD006A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x = None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print(hex(id(x)))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print(hex(id(y)))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print(sys.getrefcount(y))</a:t>
              </a: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2DA8E784-4A19-496B-80C1-3316EB0FD05D}"/>
              </a:ext>
            </a:extLst>
          </p:cNvPr>
          <p:cNvSpPr/>
          <p:nvPr/>
        </p:nvSpPr>
        <p:spPr>
          <a:xfrm>
            <a:off x="1496616" y="2852936"/>
            <a:ext cx="3456384" cy="367240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DAE039C-43C4-478B-A080-F46CD12F8B72}"/>
              </a:ext>
            </a:extLst>
          </p:cNvPr>
          <p:cNvSpPr/>
          <p:nvPr/>
        </p:nvSpPr>
        <p:spPr>
          <a:xfrm>
            <a:off x="4953000" y="2852936"/>
            <a:ext cx="3456384" cy="367240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16D66F-ED52-41F0-994F-747DF3669C83}"/>
              </a:ext>
            </a:extLst>
          </p:cNvPr>
          <p:cNvSpPr txBox="1"/>
          <p:nvPr/>
        </p:nvSpPr>
        <p:spPr>
          <a:xfrm>
            <a:off x="6353115" y="2847822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heap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C0139ED-3598-49D3-A90D-AB9CCEFFDE9F}"/>
              </a:ext>
            </a:extLst>
          </p:cNvPr>
          <p:cNvSpPr txBox="1"/>
          <p:nvPr/>
        </p:nvSpPr>
        <p:spPr>
          <a:xfrm>
            <a:off x="2750342" y="2852936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stack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20977C7-03C8-48F8-ADF7-407E5358CF52}"/>
              </a:ext>
            </a:extLst>
          </p:cNvPr>
          <p:cNvSpPr/>
          <p:nvPr/>
        </p:nvSpPr>
        <p:spPr>
          <a:xfrm>
            <a:off x="2196674" y="3897052"/>
            <a:ext cx="1928234" cy="424017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0x1bcc41634f0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6454C37-B39E-44C7-9F4F-65BD3E2261E3}"/>
              </a:ext>
            </a:extLst>
          </p:cNvPr>
          <p:cNvSpPr txBox="1"/>
          <p:nvPr/>
        </p:nvSpPr>
        <p:spPr>
          <a:xfrm>
            <a:off x="2094558" y="352772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x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78C7DF5-E10B-415B-807E-B7A51FCE09AD}"/>
              </a:ext>
            </a:extLst>
          </p:cNvPr>
          <p:cNvSpPr/>
          <p:nvPr/>
        </p:nvSpPr>
        <p:spPr>
          <a:xfrm>
            <a:off x="5709085" y="3916479"/>
            <a:ext cx="1188132" cy="424017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'python'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90B200C-ECD8-443B-9C67-0DA90329F8C6}"/>
              </a:ext>
            </a:extLst>
          </p:cNvPr>
          <p:cNvSpPr txBox="1"/>
          <p:nvPr/>
        </p:nvSpPr>
        <p:spPr>
          <a:xfrm>
            <a:off x="5506083" y="3556047"/>
            <a:ext cx="16433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latin typeface="Consolas" panose="020B0609020204030204" pitchFamily="49" charset="0"/>
              </a:rPr>
              <a:t>0x1bcc41634f0</a:t>
            </a:r>
            <a:endParaRPr lang="ko-KR" altLang="en-US" sz="1600"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B559BC0-6D5A-42EA-837F-61E350083057}"/>
              </a:ext>
            </a:extLst>
          </p:cNvPr>
          <p:cNvSpPr/>
          <p:nvPr/>
        </p:nvSpPr>
        <p:spPr>
          <a:xfrm>
            <a:off x="5709085" y="4335739"/>
            <a:ext cx="1188132" cy="424017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FFCAFB2-9641-4546-8CA5-B4D4231192B9}"/>
              </a:ext>
            </a:extLst>
          </p:cNvPr>
          <p:cNvSpPr txBox="1"/>
          <p:nvPr/>
        </p:nvSpPr>
        <p:spPr>
          <a:xfrm>
            <a:off x="6897216" y="4356976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ref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6CC4297-9DB9-4C92-83EB-365A0DCFECCC}"/>
              </a:ext>
            </a:extLst>
          </p:cNvPr>
          <p:cNvSpPr/>
          <p:nvPr/>
        </p:nvSpPr>
        <p:spPr>
          <a:xfrm>
            <a:off x="2196674" y="4783844"/>
            <a:ext cx="1928234" cy="424017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0x1bcc41634f0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F17970D-4CB4-4B19-8ACE-1624CFA376B1}"/>
              </a:ext>
            </a:extLst>
          </p:cNvPr>
          <p:cNvSpPr txBox="1"/>
          <p:nvPr/>
        </p:nvSpPr>
        <p:spPr>
          <a:xfrm>
            <a:off x="2094558" y="4414512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y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05F3F1F5-F364-480D-B046-3F7B3F559053}"/>
              </a:ext>
            </a:extLst>
          </p:cNvPr>
          <p:cNvCxnSpPr>
            <a:cxnSpLocks/>
            <a:stCxn id="19" idx="3"/>
            <a:endCxn id="27" idx="1"/>
          </p:cNvCxnSpPr>
          <p:nvPr/>
        </p:nvCxnSpPr>
        <p:spPr>
          <a:xfrm flipV="1">
            <a:off x="4124908" y="4128488"/>
            <a:ext cx="1584177" cy="8673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7EF50156-C616-413D-8004-0C2FF8C92F53}"/>
              </a:ext>
            </a:extLst>
          </p:cNvPr>
          <p:cNvCxnSpPr/>
          <p:nvPr/>
        </p:nvCxnSpPr>
        <p:spPr>
          <a:xfrm flipH="1">
            <a:off x="2144688" y="3894601"/>
            <a:ext cx="1980220" cy="426468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719972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입력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2-4 </a:t>
            </a:r>
            <a:r>
              <a:rPr lang="ko-KR" altLang="en-US">
                <a:latin typeface="+mj-ea"/>
                <a:ea typeface="+mj-ea"/>
              </a:rPr>
              <a:t>입력과 출력</a:t>
            </a: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5D5291D7-A1D9-4332-BA3C-E9CC6FCD1D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1148890"/>
            <a:ext cx="727280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 b="1">
                <a:latin typeface="+mj-ea"/>
                <a:ea typeface="+mj-ea"/>
              </a:rPr>
              <a:t>input() </a:t>
            </a:r>
            <a:r>
              <a:rPr lang="ko-KR" altLang="en-US" sz="2000" b="1">
                <a:latin typeface="+mj-ea"/>
                <a:ea typeface="+mj-ea"/>
              </a:rPr>
              <a:t>함수는 콘솔창에서 문자열을 입력 받는 함수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BD996E3-AEB2-48CA-BA44-CFD5D135C48E}"/>
              </a:ext>
            </a:extLst>
          </p:cNvPr>
          <p:cNvGrpSpPr/>
          <p:nvPr/>
        </p:nvGrpSpPr>
        <p:grpSpPr>
          <a:xfrm>
            <a:off x="777704" y="1652946"/>
            <a:ext cx="8460940" cy="947962"/>
            <a:chOff x="704528" y="1448780"/>
            <a:chExt cx="7920880" cy="100811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BE591FD-E1B9-46A7-AC7D-88DD09EA9B7F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DBC4203-8E12-46E4-A60E-EB0BACD006A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print("Enter your name:")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somebody = input()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print("Hi",somebody,"How are you today?")</a:t>
              </a: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904A87C6-A210-481D-9D93-97343D3F74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621" y="2744924"/>
            <a:ext cx="5325617" cy="83625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F2D4093-70B4-4C98-A451-4592BCC0BEFC}"/>
              </a:ext>
            </a:extLst>
          </p:cNvPr>
          <p:cNvSpPr txBox="1"/>
          <p:nvPr/>
        </p:nvSpPr>
        <p:spPr>
          <a:xfrm>
            <a:off x="829916" y="3973157"/>
            <a:ext cx="347723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Enter your name:</a:t>
            </a:r>
          </a:p>
          <a:p>
            <a:r>
              <a:rPr lang="en-US" altLang="ko-KR">
                <a:latin typeface="Consolas" panose="020B0609020204030204" pitchFamily="49" charset="0"/>
              </a:rPr>
              <a:t>Hong</a:t>
            </a:r>
          </a:p>
          <a:p>
            <a:r>
              <a:rPr lang="en-US" altLang="ko-KR">
                <a:latin typeface="Consolas" panose="020B0609020204030204" pitchFamily="49" charset="0"/>
              </a:rPr>
              <a:t>Hi Hong How are you today?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244139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입력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2-4 </a:t>
            </a:r>
            <a:r>
              <a:rPr lang="ko-KR" altLang="en-US">
                <a:latin typeface="+mj-ea"/>
                <a:ea typeface="+mj-ea"/>
              </a:rPr>
              <a:t>입력과 출력</a:t>
            </a: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5D5291D7-A1D9-4332-BA3C-E9CC6FCD1D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1196752"/>
            <a:ext cx="727280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콤마</a:t>
            </a:r>
            <a:r>
              <a:rPr lang="en-US" altLang="ko-KR" sz="2000" b="1">
                <a:latin typeface="+mj-ea"/>
                <a:ea typeface="+mj-ea"/>
              </a:rPr>
              <a:t>(,) </a:t>
            </a:r>
            <a:r>
              <a:rPr lang="ko-KR" altLang="en-US" sz="2000" b="1">
                <a:latin typeface="+mj-ea"/>
                <a:ea typeface="+mj-ea"/>
              </a:rPr>
              <a:t>사용할경우 </a:t>
            </a:r>
            <a:r>
              <a:rPr lang="en-US" altLang="ko-KR" sz="2000" b="1">
                <a:latin typeface="+mj-ea"/>
                <a:ea typeface="+mj-ea"/>
              </a:rPr>
              <a:t>print </a:t>
            </a:r>
            <a:r>
              <a:rPr lang="ko-KR" altLang="en-US" sz="2000" b="1">
                <a:latin typeface="+mj-ea"/>
                <a:ea typeface="+mj-ea"/>
              </a:rPr>
              <a:t>문이 연결됨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BD996E3-AEB2-48CA-BA44-CFD5D135C48E}"/>
              </a:ext>
            </a:extLst>
          </p:cNvPr>
          <p:cNvGrpSpPr/>
          <p:nvPr/>
        </p:nvGrpSpPr>
        <p:grpSpPr>
          <a:xfrm>
            <a:off x="777704" y="1700808"/>
            <a:ext cx="8460940" cy="484006"/>
            <a:chOff x="704528" y="1448780"/>
            <a:chExt cx="7920880" cy="100811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BE591FD-E1B9-46A7-AC7D-88DD09EA9B7F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DBC4203-8E12-46E4-A60E-EB0BACD006A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print("Hello World!","Hello Again!!!")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F2D4093-70B4-4C98-A451-4592BCC0BEFC}"/>
              </a:ext>
            </a:extLst>
          </p:cNvPr>
          <p:cNvSpPr txBox="1"/>
          <p:nvPr/>
        </p:nvSpPr>
        <p:spPr>
          <a:xfrm>
            <a:off x="778070" y="2194226"/>
            <a:ext cx="36038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Hello World! Hello Again!!!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12" name="Rectangle 8">
            <a:extLst>
              <a:ext uri="{FF2B5EF4-FFF2-40B4-BE49-F238E27FC236}">
                <a16:creationId xmlns:a16="http://schemas.microsoft.com/office/drawing/2014/main" id="{4DE94B7E-20D7-4037-877B-99E61E6E22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3070307"/>
            <a:ext cx="727280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숫자 입력 받기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C39D9FC-6209-4EC8-A061-0429FDCFE5CC}"/>
              </a:ext>
            </a:extLst>
          </p:cNvPr>
          <p:cNvGrpSpPr/>
          <p:nvPr/>
        </p:nvGrpSpPr>
        <p:grpSpPr>
          <a:xfrm>
            <a:off x="777704" y="3574362"/>
            <a:ext cx="8460940" cy="801283"/>
            <a:chOff x="704528" y="1448780"/>
            <a:chExt cx="7920880" cy="100811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3B09B848-D51E-4472-8B28-C8BCF459F23C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DD5803F6-5F37-4A9C-B8FE-AEA10E5E6C32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temperature =float(input("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온도를입력하세요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:"))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print(temperature)</a:t>
              </a:r>
            </a:p>
          </p:txBody>
        </p:sp>
      </p:grpSp>
      <p:pic>
        <p:nvPicPr>
          <p:cNvPr id="18" name="그림 17">
            <a:extLst>
              <a:ext uri="{FF2B5EF4-FFF2-40B4-BE49-F238E27FC236}">
                <a16:creationId xmlns:a16="http://schemas.microsoft.com/office/drawing/2014/main" id="{F5BA4507-60BB-4B05-8A15-1E13061321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622" y="4449142"/>
            <a:ext cx="5620574" cy="38401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4FD510A-7E6E-40F4-B033-10D4902320A3}"/>
              </a:ext>
            </a:extLst>
          </p:cNvPr>
          <p:cNvSpPr txBox="1"/>
          <p:nvPr/>
        </p:nvSpPr>
        <p:spPr>
          <a:xfrm>
            <a:off x="799418" y="4916981"/>
            <a:ext cx="26645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Consolas" panose="020B0609020204030204" pitchFamily="49" charset="0"/>
              </a:rPr>
              <a:t>온도를입력하세요</a:t>
            </a:r>
            <a:r>
              <a:rPr lang="en-US" altLang="ko-KR">
                <a:latin typeface="Consolas" panose="020B0609020204030204" pitchFamily="49" charset="0"/>
              </a:rPr>
              <a:t>: 103</a:t>
            </a:r>
          </a:p>
          <a:p>
            <a:r>
              <a:rPr lang="en-US" altLang="ko-KR">
                <a:latin typeface="Consolas" panose="020B0609020204030204" pitchFamily="49" charset="0"/>
              </a:rPr>
              <a:t>103.0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982630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입력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2-4 </a:t>
            </a:r>
            <a:r>
              <a:rPr lang="ko-KR" altLang="en-US">
                <a:latin typeface="+mj-ea"/>
                <a:ea typeface="+mj-ea"/>
              </a:rPr>
              <a:t>입력과 출력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입력 값을 변수 두 개에 저장하기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BD996E3-AEB2-48CA-BA44-CFD5D135C48E}"/>
              </a:ext>
            </a:extLst>
          </p:cNvPr>
          <p:cNvGrpSpPr/>
          <p:nvPr/>
        </p:nvGrpSpPr>
        <p:grpSpPr>
          <a:xfrm>
            <a:off x="777704" y="2672916"/>
            <a:ext cx="8460940" cy="997500"/>
            <a:chOff x="704528" y="1448780"/>
            <a:chExt cx="7920880" cy="100811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BE591FD-E1B9-46A7-AC7D-88DD09EA9B7F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DBC4203-8E12-46E4-A60E-EB0BACD006A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a,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b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=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input().split()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print(a)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print(b)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CBBB6A29-58E3-44BD-B12A-82BD50783ACC}"/>
              </a:ext>
            </a:extLst>
          </p:cNvPr>
          <p:cNvSpPr txBox="1"/>
          <p:nvPr/>
        </p:nvSpPr>
        <p:spPr>
          <a:xfrm>
            <a:off x="854622" y="1340768"/>
            <a:ext cx="653576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>
                <a:latin typeface="Consolas" panose="020B0609020204030204" pitchFamily="49" charset="0"/>
              </a:rPr>
              <a:t>변수</a:t>
            </a:r>
            <a:r>
              <a:rPr lang="en-US" altLang="ko-KR">
                <a:latin typeface="Consolas" panose="020B0609020204030204" pitchFamily="49" charset="0"/>
              </a:rPr>
              <a:t>1, </a:t>
            </a:r>
            <a:r>
              <a:rPr lang="ko-KR" altLang="en-US">
                <a:latin typeface="Consolas" panose="020B0609020204030204" pitchFamily="49" charset="0"/>
              </a:rPr>
              <a:t>변수</a:t>
            </a:r>
            <a:r>
              <a:rPr lang="en-US" altLang="ko-KR">
                <a:latin typeface="Consolas" panose="020B0609020204030204" pitchFamily="49" charset="0"/>
              </a:rPr>
              <a:t>2 = input().split()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>
                <a:latin typeface="Consolas" panose="020B0609020204030204" pitchFamily="49" charset="0"/>
              </a:rPr>
              <a:t>변수</a:t>
            </a:r>
            <a:r>
              <a:rPr lang="en-US" altLang="ko-KR">
                <a:latin typeface="Consolas" panose="020B0609020204030204" pitchFamily="49" charset="0"/>
              </a:rPr>
              <a:t>1, </a:t>
            </a:r>
            <a:r>
              <a:rPr lang="ko-KR" altLang="en-US">
                <a:latin typeface="Consolas" panose="020B0609020204030204" pitchFamily="49" charset="0"/>
              </a:rPr>
              <a:t>변수</a:t>
            </a:r>
            <a:r>
              <a:rPr lang="en-US" altLang="ko-KR">
                <a:latin typeface="Consolas" panose="020B0609020204030204" pitchFamily="49" charset="0"/>
              </a:rPr>
              <a:t>2 = input("</a:t>
            </a:r>
            <a:r>
              <a:rPr lang="ko-KR" altLang="en-US">
                <a:latin typeface="Consolas" panose="020B0609020204030204" pitchFamily="49" charset="0"/>
              </a:rPr>
              <a:t>문자열</a:t>
            </a:r>
            <a:r>
              <a:rPr lang="en-US" altLang="ko-KR">
                <a:latin typeface="Consolas" panose="020B0609020204030204" pitchFamily="49" charset="0"/>
              </a:rPr>
              <a:t>").split()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>
                <a:latin typeface="Consolas" panose="020B0609020204030204" pitchFamily="49" charset="0"/>
              </a:rPr>
              <a:t>변수</a:t>
            </a:r>
            <a:r>
              <a:rPr lang="en-US" altLang="ko-KR">
                <a:latin typeface="Consolas" panose="020B0609020204030204" pitchFamily="49" charset="0"/>
              </a:rPr>
              <a:t>1, </a:t>
            </a:r>
            <a:r>
              <a:rPr lang="ko-KR" altLang="en-US">
                <a:latin typeface="Consolas" panose="020B0609020204030204" pitchFamily="49" charset="0"/>
              </a:rPr>
              <a:t>변수</a:t>
            </a:r>
            <a:r>
              <a:rPr lang="en-US" altLang="ko-KR">
                <a:latin typeface="Consolas" panose="020B0609020204030204" pitchFamily="49" charset="0"/>
              </a:rPr>
              <a:t>2 = input().split("</a:t>
            </a:r>
            <a:r>
              <a:rPr lang="ko-KR" altLang="en-US">
                <a:latin typeface="Consolas" panose="020B0609020204030204" pitchFamily="49" charset="0"/>
              </a:rPr>
              <a:t>기준문자열</a:t>
            </a:r>
            <a:r>
              <a:rPr lang="en-US" altLang="ko-KR">
                <a:latin typeface="Consolas" panose="020B0609020204030204" pitchFamily="49" charset="0"/>
              </a:rPr>
              <a:t>")</a:t>
            </a:r>
            <a:endParaRPr lang="ko-KR" altLang="en-US"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>
                <a:latin typeface="Consolas" panose="020B0609020204030204" pitchFamily="49" charset="0"/>
              </a:rPr>
              <a:t>변수</a:t>
            </a:r>
            <a:r>
              <a:rPr lang="en-US" altLang="ko-KR">
                <a:latin typeface="Consolas" panose="020B0609020204030204" pitchFamily="49" charset="0"/>
              </a:rPr>
              <a:t>1, </a:t>
            </a:r>
            <a:r>
              <a:rPr lang="ko-KR" altLang="en-US">
                <a:latin typeface="Consolas" panose="020B0609020204030204" pitchFamily="49" charset="0"/>
              </a:rPr>
              <a:t>변수</a:t>
            </a:r>
            <a:r>
              <a:rPr lang="en-US" altLang="ko-KR">
                <a:latin typeface="Consolas" panose="020B0609020204030204" pitchFamily="49" charset="0"/>
              </a:rPr>
              <a:t>2 = input("</a:t>
            </a:r>
            <a:r>
              <a:rPr lang="ko-KR" altLang="en-US">
                <a:latin typeface="Consolas" panose="020B0609020204030204" pitchFamily="49" charset="0"/>
              </a:rPr>
              <a:t>문자열</a:t>
            </a:r>
            <a:r>
              <a:rPr lang="en-US" altLang="ko-KR">
                <a:latin typeface="Consolas" panose="020B0609020204030204" pitchFamily="49" charset="0"/>
              </a:rPr>
              <a:t>").split("</a:t>
            </a:r>
            <a:r>
              <a:rPr lang="ko-KR" altLang="en-US">
                <a:latin typeface="Consolas" panose="020B0609020204030204" pitchFamily="49" charset="0"/>
              </a:rPr>
              <a:t>기준문자열</a:t>
            </a:r>
            <a:r>
              <a:rPr lang="en-US" altLang="ko-KR">
                <a:latin typeface="Consolas" panose="020B0609020204030204" pitchFamily="49" charset="0"/>
              </a:rPr>
              <a:t>")</a:t>
            </a:r>
            <a:endParaRPr lang="ko-KR" altLang="en-US">
              <a:latin typeface="Consolas" panose="020B0609020204030204" pitchFamily="49" charset="0"/>
            </a:endParaRPr>
          </a:p>
          <a:p>
            <a:endParaRPr lang="ko-KR" altLang="en-US">
              <a:latin typeface="Consolas" panose="020B0609020204030204" pitchFamily="49" charset="0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3299D5AA-39C5-418F-A65E-383C654A3EBB}"/>
              </a:ext>
            </a:extLst>
          </p:cNvPr>
          <p:cNvGrpSpPr/>
          <p:nvPr/>
        </p:nvGrpSpPr>
        <p:grpSpPr>
          <a:xfrm>
            <a:off x="767243" y="4472029"/>
            <a:ext cx="8460940" cy="997500"/>
            <a:chOff x="704528" y="1448780"/>
            <a:chExt cx="7920880" cy="1008112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DBA2189D-FE57-420B-89B5-17738BB1FCF1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EE8C0B60-7B5D-42FE-8985-58F8681C3C2C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a,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b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=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input('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문자열 두 개을 입력하세요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: ').split()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print(a)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print(b)</a:t>
              </a:r>
            </a:p>
          </p:txBody>
        </p:sp>
      </p:grpSp>
      <p:pic>
        <p:nvPicPr>
          <p:cNvPr id="24" name="그림 23">
            <a:extLst>
              <a:ext uri="{FF2B5EF4-FFF2-40B4-BE49-F238E27FC236}">
                <a16:creationId xmlns:a16="http://schemas.microsoft.com/office/drawing/2014/main" id="{64EC5019-4AF4-46C7-8700-B109FFC799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107" y="5594776"/>
            <a:ext cx="7113240" cy="354581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C81CAB3B-AA32-4F46-A97D-97950A6E16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0572" y="3753036"/>
            <a:ext cx="4777715" cy="374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52268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입력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2-4 </a:t>
            </a:r>
            <a:r>
              <a:rPr lang="ko-KR" altLang="en-US">
                <a:latin typeface="+mj-ea"/>
                <a:ea typeface="+mj-ea"/>
              </a:rPr>
              <a:t>입력과 출력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입력 값을 변수 두 개에 저장하기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BD996E3-AEB2-48CA-BA44-CFD5D135C48E}"/>
              </a:ext>
            </a:extLst>
          </p:cNvPr>
          <p:cNvGrpSpPr/>
          <p:nvPr/>
        </p:nvGrpSpPr>
        <p:grpSpPr>
          <a:xfrm>
            <a:off x="777704" y="2672916"/>
            <a:ext cx="8460940" cy="997500"/>
            <a:chOff x="704528" y="1448780"/>
            <a:chExt cx="7920880" cy="100811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BE591FD-E1B9-46A7-AC7D-88DD09EA9B7F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DBC4203-8E12-46E4-A60E-EB0BACD006A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a,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b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=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input().split(",")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print(a)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print(b)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CBBB6A29-58E3-44BD-B12A-82BD50783ACC}"/>
              </a:ext>
            </a:extLst>
          </p:cNvPr>
          <p:cNvSpPr txBox="1"/>
          <p:nvPr/>
        </p:nvSpPr>
        <p:spPr>
          <a:xfrm>
            <a:off x="854622" y="1340768"/>
            <a:ext cx="653576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>
                <a:latin typeface="Consolas" panose="020B0609020204030204" pitchFamily="49" charset="0"/>
              </a:rPr>
              <a:t>변수</a:t>
            </a:r>
            <a:r>
              <a:rPr lang="en-US" altLang="ko-KR">
                <a:latin typeface="Consolas" panose="020B0609020204030204" pitchFamily="49" charset="0"/>
              </a:rPr>
              <a:t>1, </a:t>
            </a:r>
            <a:r>
              <a:rPr lang="ko-KR" altLang="en-US">
                <a:latin typeface="Consolas" panose="020B0609020204030204" pitchFamily="49" charset="0"/>
              </a:rPr>
              <a:t>변수</a:t>
            </a:r>
            <a:r>
              <a:rPr lang="en-US" altLang="ko-KR">
                <a:latin typeface="Consolas" panose="020B0609020204030204" pitchFamily="49" charset="0"/>
              </a:rPr>
              <a:t>2 = input().split()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>
                <a:latin typeface="Consolas" panose="020B0609020204030204" pitchFamily="49" charset="0"/>
              </a:rPr>
              <a:t>변수</a:t>
            </a:r>
            <a:r>
              <a:rPr lang="en-US" altLang="ko-KR">
                <a:latin typeface="Consolas" panose="020B0609020204030204" pitchFamily="49" charset="0"/>
              </a:rPr>
              <a:t>1, </a:t>
            </a:r>
            <a:r>
              <a:rPr lang="ko-KR" altLang="en-US">
                <a:latin typeface="Consolas" panose="020B0609020204030204" pitchFamily="49" charset="0"/>
              </a:rPr>
              <a:t>변수</a:t>
            </a:r>
            <a:r>
              <a:rPr lang="en-US" altLang="ko-KR">
                <a:latin typeface="Consolas" panose="020B0609020204030204" pitchFamily="49" charset="0"/>
              </a:rPr>
              <a:t>2 = input("</a:t>
            </a:r>
            <a:r>
              <a:rPr lang="ko-KR" altLang="en-US">
                <a:latin typeface="Consolas" panose="020B0609020204030204" pitchFamily="49" charset="0"/>
              </a:rPr>
              <a:t>문자열</a:t>
            </a:r>
            <a:r>
              <a:rPr lang="en-US" altLang="ko-KR">
                <a:latin typeface="Consolas" panose="020B0609020204030204" pitchFamily="49" charset="0"/>
              </a:rPr>
              <a:t>").split()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>
                <a:latin typeface="Consolas" panose="020B0609020204030204" pitchFamily="49" charset="0"/>
              </a:rPr>
              <a:t>변수</a:t>
            </a:r>
            <a:r>
              <a:rPr lang="en-US" altLang="ko-KR">
                <a:latin typeface="Consolas" panose="020B0609020204030204" pitchFamily="49" charset="0"/>
              </a:rPr>
              <a:t>1, </a:t>
            </a:r>
            <a:r>
              <a:rPr lang="ko-KR" altLang="en-US">
                <a:latin typeface="Consolas" panose="020B0609020204030204" pitchFamily="49" charset="0"/>
              </a:rPr>
              <a:t>변수</a:t>
            </a:r>
            <a:r>
              <a:rPr lang="en-US" altLang="ko-KR">
                <a:latin typeface="Consolas" panose="020B0609020204030204" pitchFamily="49" charset="0"/>
              </a:rPr>
              <a:t>2 = input().split("</a:t>
            </a:r>
            <a:r>
              <a:rPr lang="ko-KR" altLang="en-US">
                <a:latin typeface="Consolas" panose="020B0609020204030204" pitchFamily="49" charset="0"/>
              </a:rPr>
              <a:t>기준문자열</a:t>
            </a:r>
            <a:r>
              <a:rPr lang="en-US" altLang="ko-KR">
                <a:latin typeface="Consolas" panose="020B0609020204030204" pitchFamily="49" charset="0"/>
              </a:rPr>
              <a:t>")</a:t>
            </a:r>
            <a:endParaRPr lang="ko-KR" altLang="en-US"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>
                <a:latin typeface="Consolas" panose="020B0609020204030204" pitchFamily="49" charset="0"/>
              </a:rPr>
              <a:t>변수</a:t>
            </a:r>
            <a:r>
              <a:rPr lang="en-US" altLang="ko-KR">
                <a:latin typeface="Consolas" panose="020B0609020204030204" pitchFamily="49" charset="0"/>
              </a:rPr>
              <a:t>1, </a:t>
            </a:r>
            <a:r>
              <a:rPr lang="ko-KR" altLang="en-US">
                <a:latin typeface="Consolas" panose="020B0609020204030204" pitchFamily="49" charset="0"/>
              </a:rPr>
              <a:t>변수</a:t>
            </a:r>
            <a:r>
              <a:rPr lang="en-US" altLang="ko-KR">
                <a:latin typeface="Consolas" panose="020B0609020204030204" pitchFamily="49" charset="0"/>
              </a:rPr>
              <a:t>2 = input("</a:t>
            </a:r>
            <a:r>
              <a:rPr lang="ko-KR" altLang="en-US">
                <a:latin typeface="Consolas" panose="020B0609020204030204" pitchFamily="49" charset="0"/>
              </a:rPr>
              <a:t>문자열</a:t>
            </a:r>
            <a:r>
              <a:rPr lang="en-US" altLang="ko-KR">
                <a:latin typeface="Consolas" panose="020B0609020204030204" pitchFamily="49" charset="0"/>
              </a:rPr>
              <a:t>").split("</a:t>
            </a:r>
            <a:r>
              <a:rPr lang="ko-KR" altLang="en-US">
                <a:latin typeface="Consolas" panose="020B0609020204030204" pitchFamily="49" charset="0"/>
              </a:rPr>
              <a:t>기준문자열</a:t>
            </a:r>
            <a:r>
              <a:rPr lang="en-US" altLang="ko-KR">
                <a:latin typeface="Consolas" panose="020B0609020204030204" pitchFamily="49" charset="0"/>
              </a:rPr>
              <a:t>")</a:t>
            </a:r>
            <a:endParaRPr lang="ko-KR" altLang="en-US">
              <a:latin typeface="Consolas" panose="020B0609020204030204" pitchFamily="49" charset="0"/>
            </a:endParaRPr>
          </a:p>
          <a:p>
            <a:endParaRPr lang="ko-KR" altLang="en-US">
              <a:latin typeface="Consolas" panose="020B0609020204030204" pitchFamily="49" charset="0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3299D5AA-39C5-418F-A65E-383C654A3EBB}"/>
              </a:ext>
            </a:extLst>
          </p:cNvPr>
          <p:cNvGrpSpPr/>
          <p:nvPr/>
        </p:nvGrpSpPr>
        <p:grpSpPr>
          <a:xfrm>
            <a:off x="767243" y="4472029"/>
            <a:ext cx="8460940" cy="997500"/>
            <a:chOff x="704528" y="1448780"/>
            <a:chExt cx="7920880" cy="1008112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DBA2189D-FE57-420B-89B5-17738BB1FCF1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EE8C0B60-7B5D-42FE-8985-58F8681C3C2C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a, b = input('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문자열 두 개을 입력하세요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: ').split(",")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print(a)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print(b)</a:t>
              </a: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5C073046-C5E7-4236-B8D5-48665B0A0A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063" y="3738388"/>
            <a:ext cx="5339053" cy="41185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A916151-84DD-4778-8B74-A040024EBC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2063" y="5697650"/>
            <a:ext cx="7169696" cy="302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99325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입력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2-4 </a:t>
            </a:r>
            <a:r>
              <a:rPr lang="ko-KR" altLang="en-US">
                <a:latin typeface="+mj-ea"/>
                <a:ea typeface="+mj-ea"/>
              </a:rPr>
              <a:t>입력과 출력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입력 값을 정수로 변환하기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BD996E3-AEB2-48CA-BA44-CFD5D135C48E}"/>
              </a:ext>
            </a:extLst>
          </p:cNvPr>
          <p:cNvGrpSpPr/>
          <p:nvPr/>
        </p:nvGrpSpPr>
        <p:grpSpPr>
          <a:xfrm>
            <a:off x="777704" y="1364076"/>
            <a:ext cx="8460940" cy="732776"/>
            <a:chOff x="704528" y="1448780"/>
            <a:chExt cx="7920880" cy="100811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BE591FD-E1B9-46A7-AC7D-88DD09EA9B7F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DBC4203-8E12-46E4-A60E-EB0BACD006A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a,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b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=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input("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숫자 두 개를 입력하세요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: ").split()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print(a + b)</a:t>
              </a: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3299D5AA-39C5-418F-A65E-383C654A3EBB}"/>
              </a:ext>
            </a:extLst>
          </p:cNvPr>
          <p:cNvGrpSpPr/>
          <p:nvPr/>
        </p:nvGrpSpPr>
        <p:grpSpPr>
          <a:xfrm>
            <a:off x="767243" y="2979707"/>
            <a:ext cx="8460940" cy="1248441"/>
            <a:chOff x="704528" y="1448780"/>
            <a:chExt cx="7920880" cy="1008112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DBA2189D-FE57-420B-89B5-17738BB1FCF1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EE8C0B60-7B5D-42FE-8985-58F8681C3C2C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a, b = input("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숫자 두 개를 입력하세요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: ").split()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 int(a)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b = int(b)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print(a + b)</a:t>
              </a: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6DCFF127-0B9F-4EC4-BC3F-2787EF5A6A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332" y="2184639"/>
            <a:ext cx="7977336" cy="35298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269068E6-7247-4A88-9C09-97A35CDA60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332" y="4300156"/>
            <a:ext cx="7977336" cy="352980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42A5EF9C-CB5A-45C5-830E-CD67B43B4105}"/>
              </a:ext>
            </a:extLst>
          </p:cNvPr>
          <p:cNvGrpSpPr/>
          <p:nvPr/>
        </p:nvGrpSpPr>
        <p:grpSpPr>
          <a:xfrm>
            <a:off x="763701" y="4917723"/>
            <a:ext cx="8460940" cy="707522"/>
            <a:chOff x="704528" y="1448780"/>
            <a:chExt cx="7920880" cy="1008112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98F31286-9113-42ED-BE34-174E9CCEE6A0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A56D785B-D92A-42B2-97E4-3D450CC52F7D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a, b = map(int, input("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숫자 두 개를 입력하세요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: ").split())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print(a + b)</a:t>
              </a:r>
            </a:p>
          </p:txBody>
        </p:sp>
      </p:grpSp>
      <p:pic>
        <p:nvPicPr>
          <p:cNvPr id="25" name="그림 24">
            <a:extLst>
              <a:ext uri="{FF2B5EF4-FFF2-40B4-BE49-F238E27FC236}">
                <a16:creationId xmlns:a16="http://schemas.microsoft.com/office/drawing/2014/main" id="{7AE970CB-3A1B-4371-9708-00C5436FD8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332" y="5740316"/>
            <a:ext cx="7977336" cy="352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0809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출력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2-4 </a:t>
            </a:r>
            <a:r>
              <a:rPr lang="ko-KR" altLang="en-US">
                <a:latin typeface="+mj-ea"/>
                <a:ea typeface="+mj-ea"/>
              </a:rPr>
              <a:t>입력과 출력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 b="1">
                <a:latin typeface="+mj-ea"/>
                <a:ea typeface="+mj-ea"/>
              </a:rPr>
              <a:t>sep</a:t>
            </a:r>
            <a:r>
              <a:rPr lang="ko-KR" altLang="en-US" sz="2000" b="1">
                <a:latin typeface="+mj-ea"/>
                <a:ea typeface="+mj-ea"/>
              </a:rPr>
              <a:t>로 값 사이에 문자 넣기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BD996E3-AEB2-48CA-BA44-CFD5D135C48E}"/>
              </a:ext>
            </a:extLst>
          </p:cNvPr>
          <p:cNvGrpSpPr/>
          <p:nvPr/>
        </p:nvGrpSpPr>
        <p:grpSpPr>
          <a:xfrm>
            <a:off x="777704" y="1340768"/>
            <a:ext cx="8460940" cy="400110"/>
            <a:chOff x="704528" y="1448780"/>
            <a:chExt cx="7920880" cy="100811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BE591FD-E1B9-46A7-AC7D-88DD09EA9B7F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DBC4203-8E12-46E4-A60E-EB0BACD006A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print(1, 2, 3)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D049F33-BF5D-4108-BA42-2C2B993F6CB0}"/>
              </a:ext>
            </a:extLst>
          </p:cNvPr>
          <p:cNvSpPr txBox="1"/>
          <p:nvPr/>
        </p:nvSpPr>
        <p:spPr>
          <a:xfrm>
            <a:off x="854622" y="2780928"/>
            <a:ext cx="56717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altLang="ko-KR">
                <a:latin typeface="Consolas" panose="020B0609020204030204" pitchFamily="49" charset="0"/>
              </a:rPr>
              <a:t>print(</a:t>
            </a:r>
            <a:r>
              <a:rPr lang="ko-KR" altLang="en-US">
                <a:latin typeface="Consolas" panose="020B0609020204030204" pitchFamily="49" charset="0"/>
              </a:rPr>
              <a:t>값</a:t>
            </a:r>
            <a:r>
              <a:rPr lang="en-US" altLang="ko-KR">
                <a:latin typeface="Consolas" panose="020B0609020204030204" pitchFamily="49" charset="0"/>
              </a:rPr>
              <a:t>1, </a:t>
            </a:r>
            <a:r>
              <a:rPr lang="ko-KR" altLang="en-US">
                <a:latin typeface="Consolas" panose="020B0609020204030204" pitchFamily="49" charset="0"/>
              </a:rPr>
              <a:t>값</a:t>
            </a:r>
            <a:r>
              <a:rPr lang="en-US" altLang="ko-KR">
                <a:latin typeface="Consolas" panose="020B0609020204030204" pitchFamily="49" charset="0"/>
              </a:rPr>
              <a:t>2, sep='</a:t>
            </a:r>
            <a:r>
              <a:rPr lang="ko-KR" altLang="en-US">
                <a:latin typeface="Consolas" panose="020B0609020204030204" pitchFamily="49" charset="0"/>
              </a:rPr>
              <a:t>문자 또는 문자열</a:t>
            </a:r>
            <a:r>
              <a:rPr lang="en-US" altLang="ko-KR">
                <a:latin typeface="Consolas" panose="020B0609020204030204" pitchFamily="49" charset="0"/>
              </a:rPr>
              <a:t>')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altLang="ko-KR">
                <a:latin typeface="Consolas" panose="020B0609020204030204" pitchFamily="49" charset="0"/>
              </a:rPr>
              <a:t>print(</a:t>
            </a:r>
            <a:r>
              <a:rPr lang="ko-KR" altLang="en-US">
                <a:latin typeface="Consolas" panose="020B0609020204030204" pitchFamily="49" charset="0"/>
              </a:rPr>
              <a:t>변수</a:t>
            </a:r>
            <a:r>
              <a:rPr lang="en-US" altLang="ko-KR">
                <a:latin typeface="Consolas" panose="020B0609020204030204" pitchFamily="49" charset="0"/>
              </a:rPr>
              <a:t>1, </a:t>
            </a:r>
            <a:r>
              <a:rPr lang="ko-KR" altLang="en-US">
                <a:latin typeface="Consolas" panose="020B0609020204030204" pitchFamily="49" charset="0"/>
              </a:rPr>
              <a:t>변수</a:t>
            </a:r>
            <a:r>
              <a:rPr lang="en-US" altLang="ko-KR">
                <a:latin typeface="Consolas" panose="020B0609020204030204" pitchFamily="49" charset="0"/>
              </a:rPr>
              <a:t>2, sep='</a:t>
            </a:r>
            <a:r>
              <a:rPr lang="ko-KR" altLang="en-US">
                <a:latin typeface="Consolas" panose="020B0609020204030204" pitchFamily="49" charset="0"/>
              </a:rPr>
              <a:t>문자 또는 문자열</a:t>
            </a:r>
            <a:r>
              <a:rPr lang="en-US" altLang="ko-KR">
                <a:latin typeface="Consolas" panose="020B0609020204030204" pitchFamily="49" charset="0"/>
              </a:rPr>
              <a:t>')</a:t>
            </a:r>
            <a:endParaRPr lang="ko-KR" altLang="en-US">
              <a:latin typeface="Consolas" panose="020B0609020204030204" pitchFamily="49" charset="0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8D4E1FA-BA09-4EBE-BA19-E6A889BB5E91}"/>
              </a:ext>
            </a:extLst>
          </p:cNvPr>
          <p:cNvGrpSpPr/>
          <p:nvPr/>
        </p:nvGrpSpPr>
        <p:grpSpPr>
          <a:xfrm>
            <a:off x="772024" y="2014310"/>
            <a:ext cx="8460940" cy="400110"/>
            <a:chOff x="704528" y="1448780"/>
            <a:chExt cx="7920880" cy="1008112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A498373D-9F32-41A3-AB94-92A6BD45458F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2EEDDF97-AFE3-4A7C-8D9D-52EFFD6972BE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print("Hello", "Python")</a:t>
              </a: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9C60E64C-372A-4A8C-BCCB-13AEA32A2698}"/>
              </a:ext>
            </a:extLst>
          </p:cNvPr>
          <p:cNvGrpSpPr/>
          <p:nvPr/>
        </p:nvGrpSpPr>
        <p:grpSpPr>
          <a:xfrm>
            <a:off x="772024" y="3717032"/>
            <a:ext cx="8460940" cy="400110"/>
            <a:chOff x="704528" y="1448780"/>
            <a:chExt cx="7920880" cy="1008112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D10E554F-B6FD-4A2A-93F5-5B155982944C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4282CB13-8237-4568-9520-888961D7290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print(1, 2, 3, sep=',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')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3323A353-A74E-4CF3-B19E-2C698F95C6DD}"/>
              </a:ext>
            </a:extLst>
          </p:cNvPr>
          <p:cNvGrpSpPr/>
          <p:nvPr/>
        </p:nvGrpSpPr>
        <p:grpSpPr>
          <a:xfrm>
            <a:off x="772024" y="4329761"/>
            <a:ext cx="8460940" cy="400110"/>
            <a:chOff x="704528" y="1448780"/>
            <a:chExt cx="7920880" cy="1008112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2CAC3481-EA95-4012-A677-F1CD2FE9346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B97F0550-46C0-4313-A601-4A5A85F027AF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print(1, 2, 3, sep=',')</a:t>
              </a: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A1AD90E7-9013-4358-97B2-BF7BD6593BE8}"/>
              </a:ext>
            </a:extLst>
          </p:cNvPr>
          <p:cNvGrpSpPr/>
          <p:nvPr/>
        </p:nvGrpSpPr>
        <p:grpSpPr>
          <a:xfrm>
            <a:off x="772024" y="4942490"/>
            <a:ext cx="8460940" cy="400110"/>
            <a:chOff x="704528" y="1448780"/>
            <a:chExt cx="7920880" cy="1008112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7FC35DCE-80DB-4C87-88EF-3B3C5F8FCD1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2D45C4E8-891B-4BEF-9FF4-026880E0552C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print("Hello", "Python", sep="")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82F30B16-DD9A-4688-84BA-FD5BC1B741DA}"/>
              </a:ext>
            </a:extLst>
          </p:cNvPr>
          <p:cNvGrpSpPr/>
          <p:nvPr/>
        </p:nvGrpSpPr>
        <p:grpSpPr>
          <a:xfrm>
            <a:off x="772024" y="5555219"/>
            <a:ext cx="8460940" cy="400110"/>
            <a:chOff x="704528" y="1448780"/>
            <a:chExt cx="7920880" cy="1008112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48810715-5CCE-47B2-8FE4-75B72FE5C54F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91D37126-32FE-4135-87E8-CCB7DC4C2E32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print(1024, 768, sep="x")</a:t>
              </a: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3735BF87-836C-4DA6-9FA4-548BAB9FD2EF}"/>
              </a:ext>
            </a:extLst>
          </p:cNvPr>
          <p:cNvGrpSpPr/>
          <p:nvPr/>
        </p:nvGrpSpPr>
        <p:grpSpPr>
          <a:xfrm>
            <a:off x="772024" y="6173926"/>
            <a:ext cx="8460940" cy="400110"/>
            <a:chOff x="704528" y="1448780"/>
            <a:chExt cx="7920880" cy="1008112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B6EB3B75-E685-4E7F-B2F1-C7CE69711EAD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86B48603-7C66-4BE1-B686-E4E369217BCA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print(1, 2, 3, sep='\n')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5592140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출력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2-4 </a:t>
            </a:r>
            <a:r>
              <a:rPr lang="ko-KR" altLang="en-US">
                <a:latin typeface="+mj-ea"/>
                <a:ea typeface="+mj-ea"/>
              </a:rPr>
              <a:t>입력과 출력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 b="1">
                <a:latin typeface="+mj-ea"/>
                <a:ea typeface="+mj-ea"/>
              </a:rPr>
              <a:t>end </a:t>
            </a:r>
            <a:r>
              <a:rPr lang="ko-KR" altLang="en-US" sz="2000" b="1">
                <a:latin typeface="+mj-ea"/>
                <a:ea typeface="+mj-ea"/>
              </a:rPr>
              <a:t>사용하기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BD996E3-AEB2-48CA-BA44-CFD5D135C48E}"/>
              </a:ext>
            </a:extLst>
          </p:cNvPr>
          <p:cNvGrpSpPr/>
          <p:nvPr/>
        </p:nvGrpSpPr>
        <p:grpSpPr>
          <a:xfrm>
            <a:off x="777704" y="1340768"/>
            <a:ext cx="8460940" cy="972108"/>
            <a:chOff x="704528" y="1448780"/>
            <a:chExt cx="7920880" cy="100811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BE591FD-E1B9-46A7-AC7D-88DD09EA9B7F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DBC4203-8E12-46E4-A60E-EB0BACD006A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print(1)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print(2)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print(3)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D049F33-BF5D-4108-BA42-2C2B993F6CB0}"/>
              </a:ext>
            </a:extLst>
          </p:cNvPr>
          <p:cNvSpPr txBox="1"/>
          <p:nvPr/>
        </p:nvSpPr>
        <p:spPr>
          <a:xfrm>
            <a:off x="920552" y="2600908"/>
            <a:ext cx="47035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altLang="ko-KR">
                <a:latin typeface="Consolas" panose="020B0609020204030204" pitchFamily="49" charset="0"/>
              </a:rPr>
              <a:t>print(</a:t>
            </a:r>
            <a:r>
              <a:rPr lang="ko-KR" altLang="en-US">
                <a:latin typeface="Consolas" panose="020B0609020204030204" pitchFamily="49" charset="0"/>
              </a:rPr>
              <a:t>값</a:t>
            </a:r>
            <a:r>
              <a:rPr lang="en-US" altLang="ko-KR">
                <a:latin typeface="Consolas" panose="020B0609020204030204" pitchFamily="49" charset="0"/>
              </a:rPr>
              <a:t>, end='</a:t>
            </a:r>
            <a:r>
              <a:rPr lang="ko-KR" altLang="en-US">
                <a:latin typeface="Consolas" panose="020B0609020204030204" pitchFamily="49" charset="0"/>
              </a:rPr>
              <a:t>문자 또는 문자열</a:t>
            </a:r>
            <a:r>
              <a:rPr lang="en-US" altLang="ko-KR">
                <a:latin typeface="Consolas" panose="020B0609020204030204" pitchFamily="49" charset="0"/>
              </a:rPr>
              <a:t>')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altLang="ko-KR">
                <a:latin typeface="Consolas" panose="020B0609020204030204" pitchFamily="49" charset="0"/>
              </a:rPr>
              <a:t>print(</a:t>
            </a:r>
            <a:r>
              <a:rPr lang="ko-KR" altLang="en-US">
                <a:latin typeface="Consolas" panose="020B0609020204030204" pitchFamily="49" charset="0"/>
              </a:rPr>
              <a:t>변수</a:t>
            </a:r>
            <a:r>
              <a:rPr lang="en-US" altLang="ko-KR">
                <a:latin typeface="Consolas" panose="020B0609020204030204" pitchFamily="49" charset="0"/>
              </a:rPr>
              <a:t>, end='</a:t>
            </a:r>
            <a:r>
              <a:rPr lang="ko-KR" altLang="en-US">
                <a:latin typeface="Consolas" panose="020B0609020204030204" pitchFamily="49" charset="0"/>
              </a:rPr>
              <a:t>문자 또는 문자열</a:t>
            </a:r>
            <a:r>
              <a:rPr lang="en-US" altLang="ko-KR">
                <a:latin typeface="Consolas" panose="020B0609020204030204" pitchFamily="49" charset="0"/>
              </a:rPr>
              <a:t>')</a:t>
            </a:r>
            <a:endParaRPr lang="ko-KR" altLang="en-US">
              <a:latin typeface="Consolas" panose="020B0609020204030204" pitchFamily="49" charset="0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32AEEB14-50AE-4F6D-A4B6-F8A4AEE8D7B3}"/>
              </a:ext>
            </a:extLst>
          </p:cNvPr>
          <p:cNvGrpSpPr/>
          <p:nvPr/>
        </p:nvGrpSpPr>
        <p:grpSpPr>
          <a:xfrm>
            <a:off x="722530" y="3429000"/>
            <a:ext cx="8460940" cy="972108"/>
            <a:chOff x="704528" y="1448780"/>
            <a:chExt cx="7920880" cy="1008112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EDD40302-17B4-4FB8-9557-9D60683179A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8CE97659-E60B-4CFD-B313-2DC4FB767495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print(1, end=' ')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print(2, end=' ')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print(3)</a:t>
              </a: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1B6ED367-B5C1-49F2-93EF-90DED403EAF9}"/>
              </a:ext>
            </a:extLst>
          </p:cNvPr>
          <p:cNvGrpSpPr/>
          <p:nvPr/>
        </p:nvGrpSpPr>
        <p:grpSpPr>
          <a:xfrm>
            <a:off x="722530" y="4797152"/>
            <a:ext cx="8460940" cy="972108"/>
            <a:chOff x="704528" y="1448780"/>
            <a:chExt cx="7920880" cy="1008112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6C18A4F2-935C-4AB8-BF89-82DD66A7014B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7FA1D212-87C4-471C-9040-892F62FD1B1C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print(1, end='\t')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print(2, end='\t')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print(3)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225875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6271" y="255527"/>
            <a:ext cx="4432623" cy="381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7078" bIns="17078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defTabSz="894695" fontAlgn="base" latinLnBrk="1">
              <a:spcBef>
                <a:spcPct val="0"/>
              </a:spcBef>
              <a:spcAft>
                <a:spcPct val="0"/>
              </a:spcAft>
              <a:defRPr/>
            </a:pPr>
            <a:endParaRPr lang="ko-KR" altLang="en-US" sz="1898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DD9444-46AF-491C-A643-2C4E33FAF4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308" y="1010403"/>
            <a:ext cx="4432623" cy="381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7078" bIns="17078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defTabSz="894695" fontAlgn="base" latinLnBrk="1">
              <a:spcBef>
                <a:spcPct val="0"/>
              </a:spcBef>
              <a:spcAft>
                <a:spcPct val="0"/>
              </a:spcAft>
              <a:defRPr/>
            </a:pPr>
            <a:endParaRPr lang="ko-KR" altLang="en-US" sz="1708" b="1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1D2953AF-69CC-4EC0-8201-F06FBD0236A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인터프리터 언어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6FFEFB5-F3C3-4E4E-9B5A-3AB3F5831A3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1194173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 1-2 </a:t>
            </a:r>
            <a:r>
              <a:rPr lang="ko-KR" altLang="en-US">
                <a:latin typeface="+mj-ea"/>
                <a:ea typeface="+mj-ea"/>
              </a:rPr>
              <a:t>파이썬 특징</a:t>
            </a:r>
          </a:p>
          <a:p>
            <a:endParaRPr lang="ko-KR" altLang="en-US">
              <a:latin typeface="+mj-ea"/>
              <a:ea typeface="+mj-ea"/>
            </a:endParaRPr>
          </a:p>
          <a:p>
            <a:endParaRPr lang="ko-KR" altLang="en-US">
              <a:latin typeface="+mj-ea"/>
              <a:ea typeface="+mj-ea"/>
            </a:endParaRPr>
          </a:p>
          <a:p>
            <a:endParaRPr lang="ko-KR" altLang="en-US">
              <a:latin typeface="+mj-ea"/>
              <a:ea typeface="+mj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8D6965-5866-46CB-AF54-A0536D3A0F17}"/>
              </a:ext>
            </a:extLst>
          </p:cNvPr>
          <p:cNvSpPr txBox="1"/>
          <p:nvPr/>
        </p:nvSpPr>
        <p:spPr>
          <a:xfrm>
            <a:off x="734634" y="1010403"/>
            <a:ext cx="834401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l"/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플랫폼 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= OS</a:t>
            </a:r>
            <a:endParaRPr lang="en-US" altLang="ko-KR" sz="1800" b="0" i="0" u="none" strike="noStrike" baseline="0">
              <a:latin typeface="맑은 고딕" panose="020B0503020000020004" pitchFamily="50" charset="-127"/>
            </a:endParaRPr>
          </a:p>
          <a:p>
            <a:pPr marR="32180" algn="l"/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  :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윈도우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,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리눅스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,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안드로이드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,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맥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OS, iOS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등프로그램이</a:t>
            </a:r>
            <a:endParaRPr lang="ko-KR" altLang="en-US" sz="1800" b="0" i="0" u="none" strike="noStrike" baseline="0">
              <a:latin typeface="맑은 고딕" panose="020B0503020000020004" pitchFamily="50" charset="-127"/>
            </a:endParaRPr>
          </a:p>
          <a:p>
            <a:pPr marR="65610" algn="l"/>
            <a:r>
              <a:rPr lang="en-US" altLang="ko-KR" b="1">
                <a:latin typeface="맑은 고딕" panose="020B0503020000020004" pitchFamily="50" charset="-127"/>
              </a:rPr>
              <a:t>   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실행되는 운영체제를 플랫폼이라고 함</a:t>
            </a:r>
            <a:endParaRPr lang="ko-KR" altLang="en-US" sz="1800" b="0" i="0" u="none" strike="noStrike" baseline="0">
              <a:latin typeface="맑은 고딕" panose="020B0503020000020004" pitchFamily="50" charset="-127"/>
            </a:endParaRPr>
          </a:p>
          <a:p>
            <a:pPr marR="0" algn="l"/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독립적인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=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관계없는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,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상관없는</a:t>
            </a:r>
            <a:endParaRPr lang="ko-KR" altLang="en-US" sz="1800" b="0" i="0" u="none" strike="noStrike" baseline="0">
              <a:latin typeface="맑은 고딕" panose="020B0503020000020004" pitchFamily="50" charset="-127"/>
            </a:endParaRPr>
          </a:p>
          <a:p>
            <a:pPr marR="0" algn="l"/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  : OS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에 상관없이 한번 프로그램을 작성하면 사용 가능</a:t>
            </a:r>
            <a:endParaRPr lang="ko-KR" altLang="en-US" sz="1800" b="0" i="0" u="none" strike="noStrike" baseline="0">
              <a:latin typeface="맑은 고딕" panose="020B0503020000020004" pitchFamily="50" charset="-127"/>
            </a:endParaRPr>
          </a:p>
          <a:p>
            <a:pPr marR="0" algn="l"/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인터프리터 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=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통역기를 사용하는 언어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…</a:t>
            </a:r>
            <a:endParaRPr lang="ko-KR" altLang="en-US" sz="1800" b="0" i="0" u="none" strike="noStrike" baseline="0">
              <a:latin typeface="맑은 고딕" panose="020B0503020000020004" pitchFamily="50" charset="-127"/>
            </a:endParaRPr>
          </a:p>
          <a:p>
            <a:pPr marR="30130" algn="l"/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  :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소스코드를 바로 실행할 수 있게 지원하는 프로그램 실행 방법</a:t>
            </a:r>
            <a:endParaRPr lang="ko-KR" altLang="en-US"/>
          </a:p>
        </p:txBody>
      </p:sp>
      <p:graphicFrame>
        <p:nvGraphicFramePr>
          <p:cNvPr id="3" name="표 4">
            <a:extLst>
              <a:ext uri="{FF2B5EF4-FFF2-40B4-BE49-F238E27FC236}">
                <a16:creationId xmlns:a16="http://schemas.microsoft.com/office/drawing/2014/main" id="{57D089D2-672A-4376-A9FC-942F555DB9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6188274"/>
              </p:ext>
            </p:extLst>
          </p:nvPr>
        </p:nvGraphicFramePr>
        <p:xfrm>
          <a:off x="743849" y="3239492"/>
          <a:ext cx="8430834" cy="29002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94230">
                  <a:extLst>
                    <a:ext uri="{9D8B030D-6E8A-4147-A177-3AD203B41FA5}">
                      <a16:colId xmlns:a16="http://schemas.microsoft.com/office/drawing/2014/main" val="453524565"/>
                    </a:ext>
                  </a:extLst>
                </a:gridCol>
                <a:gridCol w="2340260">
                  <a:extLst>
                    <a:ext uri="{9D8B030D-6E8A-4147-A177-3AD203B41FA5}">
                      <a16:colId xmlns:a16="http://schemas.microsoft.com/office/drawing/2014/main" val="918244087"/>
                    </a:ext>
                  </a:extLst>
                </a:gridCol>
                <a:gridCol w="3096344">
                  <a:extLst>
                    <a:ext uri="{9D8B030D-6E8A-4147-A177-3AD203B41FA5}">
                      <a16:colId xmlns:a16="http://schemas.microsoft.com/office/drawing/2014/main" val="875433179"/>
                    </a:ext>
                  </a:extLst>
                </a:gridCol>
              </a:tblGrid>
              <a:tr h="71383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컴파일러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63" b="1" i="0" u="none" strike="noStrike" kern="1200" baseline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463" b="1" i="0" u="none" strike="noStrike" kern="1200" baseline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컴파일러</a:t>
                      </a:r>
                      <a:r>
                        <a:rPr lang="en-US" altLang="ko-KR" sz="1463" b="1" i="0" u="none" strike="noStrike" kern="1200" baseline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] vs [</a:t>
                      </a:r>
                      <a:r>
                        <a:rPr lang="ko-KR" altLang="en-US" sz="1463" b="1" i="0" u="none" strike="noStrike" kern="1200" baseline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인터프리터</a:t>
                      </a:r>
                      <a:r>
                        <a:rPr lang="en-US" altLang="ko-KR" sz="1463" b="1" i="0" u="none" strike="noStrike" kern="1200" baseline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인터프리터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51328889"/>
                  </a:ext>
                </a:extLst>
              </a:tr>
              <a:tr h="820478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63" b="1" i="0" u="none" strike="noStrike" kern="1200" baseline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소스코드를 기계어로 먼저 번역</a:t>
                      </a:r>
                    </a:p>
                    <a:p>
                      <a:pPr algn="ctr"/>
                      <a:r>
                        <a:rPr lang="ko-KR" altLang="en-US" sz="1463" b="0" i="0" u="none" strike="noStrike" kern="1200" baseline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해당 플랫폼에 최적화되어</a:t>
                      </a:r>
                    </a:p>
                    <a:p>
                      <a:pPr algn="ctr"/>
                      <a:r>
                        <a:rPr lang="ko-KR" altLang="en-US" sz="1463" b="0" i="0" u="none" strike="noStrike" kern="1200" baseline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프로그램을 실행	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63" b="1" i="0" u="none" strike="noStrike" kern="1200" baseline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작동방식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63" b="0" i="0" u="none" strike="noStrike" kern="1200" baseline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별도의 번역과정 없이</a:t>
                      </a:r>
                    </a:p>
                    <a:p>
                      <a:pPr algn="ctr"/>
                      <a:r>
                        <a:rPr lang="ko-KR" altLang="en-US" sz="1463" b="1" i="0" u="none" strike="noStrike" kern="1200" baseline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소스코드를 실행시점에 해석 </a:t>
                      </a:r>
                      <a:r>
                        <a:rPr lang="ko-KR" altLang="en-US" sz="1463" b="0" i="0" u="none" strike="noStrike" kern="1200" baseline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하여 컴퓨터가 처리할 수 있도록 함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20039238"/>
                  </a:ext>
                </a:extLst>
              </a:tr>
              <a:tr h="713835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63" b="0" i="0" u="none" strike="noStrike" kern="1200" baseline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실행속도가 빠름</a:t>
                      </a:r>
                    </a:p>
                    <a:p>
                      <a:pPr algn="ctr"/>
                      <a:r>
                        <a:rPr lang="ko-KR" altLang="en-US" sz="1463" b="0" i="0" u="none" strike="noStrike" kern="1200" baseline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한번의 많은 기억장소 필요	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63" b="1" i="0" u="none" strike="noStrike" kern="1200" baseline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장점</a:t>
                      </a:r>
                    </a:p>
                    <a:p>
                      <a:pPr algn="ctr"/>
                      <a:r>
                        <a:rPr lang="ko-KR" altLang="en-US" sz="1463" b="1" i="0" u="none" strike="noStrike" kern="1200" baseline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단점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63" b="0" i="0" u="none" strike="noStrike" kern="1200" baseline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간단히작성 </a:t>
                      </a:r>
                      <a:r>
                        <a:rPr lang="en-US" altLang="ko-KR" sz="1463" b="0" i="0" u="none" strike="noStrike" kern="1200" baseline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,</a:t>
                      </a:r>
                      <a:r>
                        <a:rPr lang="ko-KR" altLang="en-US" sz="1463" b="0" i="0" u="none" strike="noStrike" kern="1200" baseline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메모리가 적게 필요</a:t>
                      </a:r>
                    </a:p>
                    <a:p>
                      <a:pPr algn="ctr"/>
                      <a:r>
                        <a:rPr lang="ko-KR" altLang="en-US" sz="1463" b="0" i="0" u="none" strike="noStrike" kern="1200" baseline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실행속도가 느림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24944922"/>
                  </a:ext>
                </a:extLst>
              </a:tr>
              <a:tr h="60565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63" b="0" i="0" u="none" strike="noStrike" kern="1200" baseline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C, </a:t>
                      </a:r>
                      <a:r>
                        <a:rPr lang="ko-KR" altLang="en-US" sz="1463" b="0" i="0" u="none" strike="noStrike" kern="1200" baseline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자바</a:t>
                      </a:r>
                      <a:r>
                        <a:rPr lang="en-US" altLang="ko-KR" sz="1463" b="0" i="0" u="none" strike="noStrike" kern="1200" baseline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, C++, C#	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63" b="1" i="0" u="none" strike="noStrike" kern="1200" baseline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주요언어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63" b="0" i="0" u="none" strike="noStrike" kern="1200" baseline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파이썬</a:t>
                      </a:r>
                      <a:r>
                        <a:rPr lang="en-US" altLang="ko-KR" sz="1463" b="0" i="0" u="none" strike="noStrike" kern="1200" baseline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, </a:t>
                      </a:r>
                      <a:r>
                        <a:rPr lang="ko-KR" altLang="en-US" sz="1463" b="0" i="0" u="none" strike="noStrike" kern="1200" baseline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스칼라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064738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5693541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출력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2-4 </a:t>
            </a:r>
            <a:r>
              <a:rPr lang="ko-KR" altLang="en-US">
                <a:latin typeface="+mj-ea"/>
                <a:ea typeface="+mj-ea"/>
              </a:rPr>
              <a:t>입력과 출력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 b="1">
                <a:latin typeface="+mj-ea"/>
                <a:ea typeface="+mj-ea"/>
              </a:rPr>
              <a:t>print</a:t>
            </a:r>
            <a:r>
              <a:rPr lang="ko-KR" altLang="en-US" sz="2000" b="1">
                <a:latin typeface="+mj-ea"/>
                <a:ea typeface="+mj-ea"/>
              </a:rPr>
              <a:t> </a:t>
            </a:r>
            <a:r>
              <a:rPr lang="en-US" altLang="ko-KR" sz="2000" b="1">
                <a:latin typeface="+mj-ea"/>
                <a:ea typeface="+mj-ea"/>
              </a:rPr>
              <a:t>formatting</a:t>
            </a:r>
            <a:endParaRPr lang="ko-KR" altLang="en-US" sz="2000" b="1">
              <a:latin typeface="+mj-ea"/>
              <a:ea typeface="+mj-ea"/>
            </a:endParaRP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5D5291D7-A1D9-4332-BA3C-E9CC6FCD1D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1432826"/>
            <a:ext cx="882214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프린트 문은 기본적인 출력 외에 출력의 양식을 형식을 지정 가능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BD996E3-AEB2-48CA-BA44-CFD5D135C48E}"/>
              </a:ext>
            </a:extLst>
          </p:cNvPr>
          <p:cNvGrpSpPr/>
          <p:nvPr/>
        </p:nvGrpSpPr>
        <p:grpSpPr>
          <a:xfrm>
            <a:off x="777704" y="1936882"/>
            <a:ext cx="8460940" cy="1240090"/>
            <a:chOff x="704528" y="1448780"/>
            <a:chExt cx="7920880" cy="100811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BE591FD-E1B9-46A7-AC7D-88DD09EA9B7F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DBC4203-8E12-46E4-A60E-EB0BACD006A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print(1,2,3)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print("a"+" "+"b"+" "+"c")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print("%d %d %d"%(1,2,3))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print("{} {} {}".format("a","b","c"))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D049F33-BF5D-4108-BA42-2C2B993F6CB0}"/>
              </a:ext>
            </a:extLst>
          </p:cNvPr>
          <p:cNvSpPr txBox="1"/>
          <p:nvPr/>
        </p:nvSpPr>
        <p:spPr>
          <a:xfrm>
            <a:off x="823680" y="3190932"/>
            <a:ext cx="81785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altLang="ko-KR">
                <a:latin typeface="Consolas" panose="020B0609020204030204" pitchFamily="49" charset="0"/>
              </a:rPr>
              <a:t>1 2 3</a:t>
            </a:r>
          </a:p>
          <a:p>
            <a:r>
              <a:rPr lang="pt-BR" altLang="ko-KR">
                <a:latin typeface="Consolas" panose="020B0609020204030204" pitchFamily="49" charset="0"/>
              </a:rPr>
              <a:t>a b c</a:t>
            </a:r>
          </a:p>
          <a:p>
            <a:r>
              <a:rPr lang="pt-BR" altLang="ko-KR">
                <a:latin typeface="Consolas" panose="020B0609020204030204" pitchFamily="49" charset="0"/>
              </a:rPr>
              <a:t>1 2 3</a:t>
            </a:r>
          </a:p>
          <a:p>
            <a:r>
              <a:rPr lang="pt-BR" altLang="ko-KR">
                <a:latin typeface="Consolas" panose="020B0609020204030204" pitchFamily="49" charset="0"/>
              </a:rPr>
              <a:t>a b c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60027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664797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출력</a:t>
            </a:r>
            <a:br>
              <a:rPr lang="en-US" altLang="ko-KR" sz="2400" b="1">
                <a:solidFill>
                  <a:srgbClr val="000000"/>
                </a:solidFill>
              </a:rPr>
            </a:b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2-4 </a:t>
            </a:r>
            <a:r>
              <a:rPr lang="ko-KR" altLang="en-US">
                <a:latin typeface="+mj-ea"/>
                <a:ea typeface="+mj-ea"/>
              </a:rPr>
              <a:t>입력과 출력</a:t>
            </a: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5D5291D7-A1D9-4332-BA3C-E9CC6FCD1D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1432826"/>
            <a:ext cx="882214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일반적으로 </a:t>
            </a:r>
            <a:r>
              <a:rPr lang="en-US" altLang="ko-KR" sz="2000" b="1">
                <a:latin typeface="+mj-ea"/>
                <a:ea typeface="+mj-ea"/>
              </a:rPr>
              <a:t>%-format </a:t>
            </a:r>
            <a:r>
              <a:rPr lang="ko-KR" altLang="en-US" sz="2000" b="1">
                <a:latin typeface="+mj-ea"/>
                <a:ea typeface="+mj-ea"/>
              </a:rPr>
              <a:t>과 </a:t>
            </a:r>
            <a:r>
              <a:rPr lang="en-US" altLang="ko-KR" sz="2000" b="1">
                <a:latin typeface="+mj-ea"/>
                <a:ea typeface="+mj-ea"/>
              </a:rPr>
              <a:t>str.format() </a:t>
            </a:r>
            <a:r>
              <a:rPr lang="ko-KR" altLang="en-US" sz="2000" b="1">
                <a:latin typeface="+mj-ea"/>
                <a:ea typeface="+mj-ea"/>
              </a:rPr>
              <a:t>함수를 사용함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BD996E3-AEB2-48CA-BA44-CFD5D135C48E}"/>
              </a:ext>
            </a:extLst>
          </p:cNvPr>
          <p:cNvGrpSpPr/>
          <p:nvPr/>
        </p:nvGrpSpPr>
        <p:grpSpPr>
          <a:xfrm>
            <a:off x="777704" y="1936882"/>
            <a:ext cx="8460940" cy="1240090"/>
            <a:chOff x="704528" y="1448780"/>
            <a:chExt cx="7920880" cy="100811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BE591FD-E1B9-46A7-AC7D-88DD09EA9B7F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DBC4203-8E12-46E4-A60E-EB0BACD006A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print('%s %s'%('one','two'))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print('{} {}'.format('one','two'))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print('%d %d'%(1,2))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print('{} {}'.format(1,2))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D049F33-BF5D-4108-BA42-2C2B993F6CB0}"/>
              </a:ext>
            </a:extLst>
          </p:cNvPr>
          <p:cNvSpPr txBox="1"/>
          <p:nvPr/>
        </p:nvSpPr>
        <p:spPr>
          <a:xfrm>
            <a:off x="823680" y="3190932"/>
            <a:ext cx="107112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one two</a:t>
            </a:r>
          </a:p>
          <a:p>
            <a:r>
              <a:rPr lang="en-US" altLang="ko-KR">
                <a:latin typeface="Consolas" panose="020B0609020204030204" pitchFamily="49" charset="0"/>
              </a:rPr>
              <a:t>one two</a:t>
            </a:r>
          </a:p>
          <a:p>
            <a:r>
              <a:rPr lang="en-US" altLang="ko-KR">
                <a:latin typeface="Consolas" panose="020B0609020204030204" pitchFamily="49" charset="0"/>
              </a:rPr>
              <a:t>1 2</a:t>
            </a:r>
          </a:p>
          <a:p>
            <a:r>
              <a:rPr lang="en-US" altLang="ko-KR">
                <a:latin typeface="Consolas" panose="020B0609020204030204" pitchFamily="49" charset="0"/>
              </a:rPr>
              <a:t>1 2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470608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출력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2-4 </a:t>
            </a:r>
            <a:r>
              <a:rPr lang="ko-KR" altLang="en-US">
                <a:latin typeface="+mj-ea"/>
                <a:ea typeface="+mj-ea"/>
              </a:rPr>
              <a:t>입력과 출력</a:t>
            </a: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5D5291D7-A1D9-4332-BA3C-E9CC6FCD1D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1432826"/>
            <a:ext cx="882214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“</a:t>
            </a:r>
            <a:r>
              <a:rPr lang="en-US" altLang="ko-KR" sz="2000" b="1">
                <a:latin typeface="+mj-ea"/>
                <a:ea typeface="+mj-ea"/>
              </a:rPr>
              <a:t>%datatype” % (variable) </a:t>
            </a:r>
            <a:r>
              <a:rPr lang="ko-KR" altLang="en-US" sz="2000" b="1">
                <a:latin typeface="+mj-ea"/>
                <a:ea typeface="+mj-ea"/>
              </a:rPr>
              <a:t>형태로 출력 양식을 표현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BD996E3-AEB2-48CA-BA44-CFD5D135C48E}"/>
              </a:ext>
            </a:extLst>
          </p:cNvPr>
          <p:cNvGrpSpPr/>
          <p:nvPr/>
        </p:nvGrpSpPr>
        <p:grpSpPr>
          <a:xfrm>
            <a:off x="777704" y="1936882"/>
            <a:ext cx="8460940" cy="1852158"/>
            <a:chOff x="704528" y="1448780"/>
            <a:chExt cx="7920880" cy="100811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BE591FD-E1B9-46A7-AC7D-88DD09EA9B7F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DBC4203-8E12-46E4-A60E-EB0BACD006A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print("I eat %d apples."%3)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print("I eat %s apples."%"five")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number=3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day="three"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print("I ate %d apples. I was sick for %s days."%(number,day))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print("Product: %s, Price per unit: %f."%("Apple",5.243))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D049F33-BF5D-4108-BA42-2C2B993F6CB0}"/>
              </a:ext>
            </a:extLst>
          </p:cNvPr>
          <p:cNvSpPr txBox="1"/>
          <p:nvPr/>
        </p:nvSpPr>
        <p:spPr>
          <a:xfrm>
            <a:off x="810340" y="3892986"/>
            <a:ext cx="550343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I eat 3 apples.</a:t>
            </a:r>
          </a:p>
          <a:p>
            <a:r>
              <a:rPr lang="en-US" altLang="ko-KR">
                <a:latin typeface="Consolas" panose="020B0609020204030204" pitchFamily="49" charset="0"/>
              </a:rPr>
              <a:t>I eat five apples.</a:t>
            </a:r>
          </a:p>
          <a:p>
            <a:r>
              <a:rPr lang="en-US" altLang="ko-KR">
                <a:latin typeface="Consolas" panose="020B0609020204030204" pitchFamily="49" charset="0"/>
              </a:rPr>
              <a:t>I ate 3 apples. I was sick for three days.</a:t>
            </a:r>
          </a:p>
          <a:p>
            <a:r>
              <a:rPr lang="en-US" altLang="ko-KR">
                <a:latin typeface="Consolas" panose="020B0609020204030204" pitchFamily="49" charset="0"/>
              </a:rPr>
              <a:t>Product: Apple, Price per unit: 5.243000.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402800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출력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2-4 </a:t>
            </a:r>
            <a:r>
              <a:rPr lang="ko-KR" altLang="en-US">
                <a:latin typeface="+mj-ea"/>
                <a:ea typeface="+mj-ea"/>
              </a:rPr>
              <a:t>입력과 출력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BD996E3-AEB2-48CA-BA44-CFD5D135C48E}"/>
              </a:ext>
            </a:extLst>
          </p:cNvPr>
          <p:cNvGrpSpPr/>
          <p:nvPr/>
        </p:nvGrpSpPr>
        <p:grpSpPr>
          <a:xfrm>
            <a:off x="722530" y="1696501"/>
            <a:ext cx="8460940" cy="619860"/>
            <a:chOff x="704528" y="1448780"/>
            <a:chExt cx="7920880" cy="100811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BE591FD-E1B9-46A7-AC7D-88DD09EA9B7F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DBC4203-8E12-46E4-A60E-EB0BACD006A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print("Art: %5d, Prince per Unit: %8.2f" % (453, 59.058))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D049F33-BF5D-4108-BA42-2C2B993F6CB0}"/>
              </a:ext>
            </a:extLst>
          </p:cNvPr>
          <p:cNvSpPr txBox="1"/>
          <p:nvPr/>
        </p:nvSpPr>
        <p:spPr>
          <a:xfrm>
            <a:off x="2360712" y="3059668"/>
            <a:ext cx="4870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Art:   453, Prince per Unit:    59.06</a:t>
            </a:r>
          </a:p>
        </p:txBody>
      </p:sp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FEF36A74-DB5D-44C0-8148-2F70927E7189}"/>
              </a:ext>
            </a:extLst>
          </p:cNvPr>
          <p:cNvSpPr/>
          <p:nvPr/>
        </p:nvSpPr>
        <p:spPr>
          <a:xfrm>
            <a:off x="4052900" y="2492315"/>
            <a:ext cx="1296144" cy="504056"/>
          </a:xfrm>
          <a:prstGeom prst="downArrow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F2BF8911-C16C-4DA0-94C2-8A74D9035CBC}"/>
              </a:ext>
            </a:extLst>
          </p:cNvPr>
          <p:cNvSpPr/>
          <p:nvPr/>
        </p:nvSpPr>
        <p:spPr>
          <a:xfrm>
            <a:off x="6501172" y="1880247"/>
            <a:ext cx="144016" cy="14401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10EC02A9-9561-48B7-96CA-92E7451C08D3}"/>
              </a:ext>
            </a:extLst>
          </p:cNvPr>
          <p:cNvSpPr/>
          <p:nvPr/>
        </p:nvSpPr>
        <p:spPr>
          <a:xfrm>
            <a:off x="2468724" y="1880247"/>
            <a:ext cx="144016" cy="14401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24865E5B-4118-49AB-A10C-B39172052823}"/>
              </a:ext>
            </a:extLst>
          </p:cNvPr>
          <p:cNvSpPr/>
          <p:nvPr/>
        </p:nvSpPr>
        <p:spPr>
          <a:xfrm>
            <a:off x="5349044" y="1880247"/>
            <a:ext cx="144016" cy="14401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BE4920EA-4288-474C-B163-3B12C684464C}"/>
              </a:ext>
            </a:extLst>
          </p:cNvPr>
          <p:cNvSpPr/>
          <p:nvPr/>
        </p:nvSpPr>
        <p:spPr>
          <a:xfrm>
            <a:off x="7293260" y="1880247"/>
            <a:ext cx="144016" cy="14401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F7820B32-9944-425C-8EC6-22C10D6FA6BB}"/>
              </a:ext>
            </a:extLst>
          </p:cNvPr>
          <p:cNvCxnSpPr>
            <a:cxnSpLocks/>
            <a:stCxn id="11" idx="0"/>
            <a:endCxn id="13" idx="0"/>
          </p:cNvCxnSpPr>
          <p:nvPr/>
        </p:nvCxnSpPr>
        <p:spPr>
          <a:xfrm rot="16200000" flipV="1">
            <a:off x="4556956" y="-135977"/>
            <a:ext cx="12700" cy="4032448"/>
          </a:xfrm>
          <a:prstGeom prst="bentConnector3">
            <a:avLst>
              <a:gd name="adj1" fmla="val 3494118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2D0165B8-89A1-499D-AE17-FB9A3DD389EA}"/>
              </a:ext>
            </a:extLst>
          </p:cNvPr>
          <p:cNvCxnSpPr>
            <a:cxnSpLocks/>
            <a:stCxn id="15" idx="0"/>
            <a:endCxn id="14" idx="0"/>
          </p:cNvCxnSpPr>
          <p:nvPr/>
        </p:nvCxnSpPr>
        <p:spPr>
          <a:xfrm rot="16200000" flipV="1">
            <a:off x="6393160" y="908139"/>
            <a:ext cx="12700" cy="1944216"/>
          </a:xfrm>
          <a:prstGeom prst="bentConnector3">
            <a:avLst>
              <a:gd name="adj1" fmla="val 5490756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8F966681-42AD-48C5-839A-382728734202}"/>
              </a:ext>
            </a:extLst>
          </p:cNvPr>
          <p:cNvSpPr txBox="1"/>
          <p:nvPr/>
        </p:nvSpPr>
        <p:spPr>
          <a:xfrm>
            <a:off x="5878287" y="2636331"/>
            <a:ext cx="2424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String Modulo Operator</a:t>
            </a:r>
            <a:endParaRPr lang="ko-KR" altLang="en-US"/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5F2A5225-34E2-4601-848D-D62815655527}"/>
              </a:ext>
            </a:extLst>
          </p:cNvPr>
          <p:cNvCxnSpPr>
            <a:stCxn id="24" idx="0"/>
          </p:cNvCxnSpPr>
          <p:nvPr/>
        </p:nvCxnSpPr>
        <p:spPr>
          <a:xfrm flipH="1" flipV="1">
            <a:off x="6141132" y="2132275"/>
            <a:ext cx="949442" cy="50405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7" name="표 27">
            <a:extLst>
              <a:ext uri="{FF2B5EF4-FFF2-40B4-BE49-F238E27FC236}">
                <a16:creationId xmlns:a16="http://schemas.microsoft.com/office/drawing/2014/main" id="{5D6FE6DF-14AD-4BD4-9767-7DF0F3A66FAD}"/>
              </a:ext>
            </a:extLst>
          </p:cNvPr>
          <p:cNvGraphicFramePr>
            <a:graphicFrameLocks noGrp="1"/>
          </p:cNvGraphicFramePr>
          <p:nvPr/>
        </p:nvGraphicFramePr>
        <p:xfrm>
          <a:off x="2547082" y="3630996"/>
          <a:ext cx="4723137" cy="28649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9221">
                  <a:extLst>
                    <a:ext uri="{9D8B030D-6E8A-4147-A177-3AD203B41FA5}">
                      <a16:colId xmlns:a16="http://schemas.microsoft.com/office/drawing/2014/main" val="2674755838"/>
                    </a:ext>
                  </a:extLst>
                </a:gridCol>
                <a:gridCol w="3533916">
                  <a:extLst>
                    <a:ext uri="{9D8B030D-6E8A-4147-A177-3AD203B41FA5}">
                      <a16:colId xmlns:a16="http://schemas.microsoft.com/office/drawing/2014/main" val="165119015"/>
                    </a:ext>
                  </a:extLst>
                </a:gridCol>
              </a:tblGrid>
              <a:tr h="3581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type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8150340"/>
                  </a:ext>
                </a:extLst>
              </a:tr>
              <a:tr h="3581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%s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63" b="0" i="0" u="none" strike="noStrike" kern="1200" baseline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문자열</a:t>
                      </a:r>
                      <a:r>
                        <a:rPr lang="en-US" altLang="ko-KR" sz="1463" b="0" i="0" u="none" strike="noStrike" kern="1200" baseline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(String)	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3741568"/>
                  </a:ext>
                </a:extLst>
              </a:tr>
              <a:tr h="3581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%c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문자</a:t>
                      </a:r>
                      <a:r>
                        <a:rPr lang="en-US" altLang="ko-KR"/>
                        <a:t>1</a:t>
                      </a:r>
                      <a:r>
                        <a:rPr lang="ko-KR" altLang="en-US"/>
                        <a:t>개</a:t>
                      </a:r>
                      <a:r>
                        <a:rPr lang="en-US" altLang="ko-KR"/>
                        <a:t>(character)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2991709"/>
                  </a:ext>
                </a:extLst>
              </a:tr>
              <a:tr h="3581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%d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정수</a:t>
                      </a:r>
                      <a:r>
                        <a:rPr lang="en-US" altLang="ko-KR"/>
                        <a:t>(Integer)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7195825"/>
                  </a:ext>
                </a:extLst>
              </a:tr>
              <a:tr h="3581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%f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부동소수</a:t>
                      </a:r>
                      <a:r>
                        <a:rPr lang="en-US" altLang="ko-KR"/>
                        <a:t>(floating-point)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5305951"/>
                  </a:ext>
                </a:extLst>
              </a:tr>
              <a:tr h="3581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%o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8</a:t>
                      </a:r>
                      <a:r>
                        <a:rPr lang="ko-KR" altLang="en-US"/>
                        <a:t>진수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7727010"/>
                  </a:ext>
                </a:extLst>
              </a:tr>
              <a:tr h="3581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%x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16</a:t>
                      </a:r>
                      <a:r>
                        <a:rPr lang="ko-KR" altLang="en-US"/>
                        <a:t>진수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6301084"/>
                  </a:ext>
                </a:extLst>
              </a:tr>
              <a:tr h="3581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%%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Literal % (</a:t>
                      </a:r>
                      <a:r>
                        <a:rPr lang="ko-KR" altLang="en-US"/>
                        <a:t>문자 </a:t>
                      </a:r>
                      <a:r>
                        <a:rPr lang="en-US" altLang="ko-KR"/>
                        <a:t>% </a:t>
                      </a:r>
                      <a:r>
                        <a:rPr lang="ko-KR" altLang="en-US"/>
                        <a:t>자체</a:t>
                      </a:r>
                      <a:r>
                        <a:rPr lang="en-US" altLang="ko-KR"/>
                        <a:t>)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68298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981160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출력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2-4 </a:t>
            </a:r>
            <a:r>
              <a:rPr lang="ko-KR" altLang="en-US">
                <a:latin typeface="+mj-ea"/>
                <a:ea typeface="+mj-ea"/>
              </a:rPr>
              <a:t>입력과 출력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 b="1">
                <a:latin typeface="+mj-ea"/>
                <a:ea typeface="+mj-ea"/>
              </a:rPr>
              <a:t>str.format()</a:t>
            </a:r>
            <a:endParaRPr lang="ko-KR" altLang="en-US" sz="2000" b="1">
              <a:latin typeface="+mj-ea"/>
              <a:ea typeface="+mj-ea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BD996E3-AEB2-48CA-BA44-CFD5D135C48E}"/>
              </a:ext>
            </a:extLst>
          </p:cNvPr>
          <p:cNvGrpSpPr/>
          <p:nvPr/>
        </p:nvGrpSpPr>
        <p:grpSpPr>
          <a:xfrm>
            <a:off x="722530" y="1997682"/>
            <a:ext cx="8460940" cy="1948524"/>
            <a:chOff x="704528" y="1448780"/>
            <a:chExt cx="7920880" cy="100811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BE591FD-E1B9-46A7-AC7D-88DD09EA9B7F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DBC4203-8E12-46E4-A60E-EB0BACD006A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age =36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name='Hong gil dong'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print("I’m {0} years old.".format(age))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print("My name is {0} and {1} years old.".format(name,age))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print("Product: {0}, Price per unit: {1:.3f}.".format("Apple",5.243))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D012CD43-E7F9-4389-8B77-8B56845354BF}"/>
              </a:ext>
            </a:extLst>
          </p:cNvPr>
          <p:cNvSpPr txBox="1"/>
          <p:nvPr/>
        </p:nvSpPr>
        <p:spPr>
          <a:xfrm>
            <a:off x="737745" y="4125850"/>
            <a:ext cx="550343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I’m 36 years old.</a:t>
            </a:r>
          </a:p>
          <a:p>
            <a:r>
              <a:rPr lang="en-US" altLang="ko-KR">
                <a:latin typeface="Consolas" panose="020B0609020204030204" pitchFamily="49" charset="0"/>
              </a:rPr>
              <a:t>My name is Hong gil dong and 36 years old.</a:t>
            </a:r>
          </a:p>
          <a:p>
            <a:r>
              <a:rPr lang="en-US" altLang="ko-KR">
                <a:latin typeface="Consolas" panose="020B0609020204030204" pitchFamily="49" charset="0"/>
              </a:rPr>
              <a:t>Product: Apple, Price per unit: 5.243.</a:t>
            </a:r>
          </a:p>
        </p:txBody>
      </p:sp>
      <p:sp>
        <p:nvSpPr>
          <p:cNvPr id="22" name="Rectangle 8">
            <a:extLst>
              <a:ext uri="{FF2B5EF4-FFF2-40B4-BE49-F238E27FC236}">
                <a16:creationId xmlns:a16="http://schemas.microsoft.com/office/drawing/2014/main" id="{6B5945A2-9EB1-46D2-B95D-00D9F8A26F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8504" y="1296391"/>
            <a:ext cx="56898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“~~~~{datatype}~~~~”.format(argument)</a:t>
            </a:r>
            <a:endParaRPr lang="ko-KR" altLang="en-US" b="1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60527056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출력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2-4 </a:t>
            </a:r>
            <a:r>
              <a:rPr lang="ko-KR" altLang="en-US">
                <a:latin typeface="+mj-ea"/>
                <a:ea typeface="+mj-ea"/>
              </a:rPr>
              <a:t>입력과 출력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 b="1">
                <a:latin typeface="+mj-ea"/>
                <a:ea typeface="+mj-ea"/>
              </a:rPr>
              <a:t>str.format()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BD996E3-AEB2-48CA-BA44-CFD5D135C48E}"/>
              </a:ext>
            </a:extLst>
          </p:cNvPr>
          <p:cNvGrpSpPr/>
          <p:nvPr/>
        </p:nvGrpSpPr>
        <p:grpSpPr>
          <a:xfrm>
            <a:off x="632520" y="1912525"/>
            <a:ext cx="8802978" cy="619860"/>
            <a:chOff x="704528" y="1448780"/>
            <a:chExt cx="7920880" cy="100811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BE591FD-E1B9-46A7-AC7D-88DD09EA9B7F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DBC4203-8E12-46E4-A60E-EB0BACD006A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print("Art: {0:5d}, Price per Unit: {1:8.2f}".format( 453, 59.058))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D049F33-BF5D-4108-BA42-2C2B993F6CB0}"/>
              </a:ext>
            </a:extLst>
          </p:cNvPr>
          <p:cNvSpPr txBox="1"/>
          <p:nvPr/>
        </p:nvSpPr>
        <p:spPr>
          <a:xfrm>
            <a:off x="2270702" y="3275692"/>
            <a:ext cx="4870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Art:   453, Prince per Unit:    59.06</a:t>
            </a:r>
          </a:p>
        </p:txBody>
      </p:sp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FEF36A74-DB5D-44C0-8148-2F70927E7189}"/>
              </a:ext>
            </a:extLst>
          </p:cNvPr>
          <p:cNvSpPr/>
          <p:nvPr/>
        </p:nvSpPr>
        <p:spPr>
          <a:xfrm>
            <a:off x="3962890" y="2708339"/>
            <a:ext cx="1296144" cy="504056"/>
          </a:xfrm>
          <a:prstGeom prst="downArrow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F2BF8911-C16C-4DA0-94C2-8A74D9035CBC}"/>
              </a:ext>
            </a:extLst>
          </p:cNvPr>
          <p:cNvSpPr/>
          <p:nvPr/>
        </p:nvSpPr>
        <p:spPr>
          <a:xfrm>
            <a:off x="7743310" y="2096271"/>
            <a:ext cx="144016" cy="14401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10EC02A9-9561-48B7-96CA-92E7451C08D3}"/>
              </a:ext>
            </a:extLst>
          </p:cNvPr>
          <p:cNvSpPr/>
          <p:nvPr/>
        </p:nvSpPr>
        <p:spPr>
          <a:xfrm>
            <a:off x="2738754" y="2096271"/>
            <a:ext cx="144016" cy="14401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24865E5B-4118-49AB-A10C-B39172052823}"/>
              </a:ext>
            </a:extLst>
          </p:cNvPr>
          <p:cNvSpPr/>
          <p:nvPr/>
        </p:nvSpPr>
        <p:spPr>
          <a:xfrm>
            <a:off x="5799094" y="2096271"/>
            <a:ext cx="144016" cy="14401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BE4920EA-4288-474C-B163-3B12C684464C}"/>
              </a:ext>
            </a:extLst>
          </p:cNvPr>
          <p:cNvSpPr/>
          <p:nvPr/>
        </p:nvSpPr>
        <p:spPr>
          <a:xfrm>
            <a:off x="8535398" y="2096271"/>
            <a:ext cx="144016" cy="14401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F7820B32-9944-425C-8EC6-22C10D6FA6BB}"/>
              </a:ext>
            </a:extLst>
          </p:cNvPr>
          <p:cNvCxnSpPr>
            <a:cxnSpLocks/>
            <a:stCxn id="11" idx="0"/>
            <a:endCxn id="13" idx="0"/>
          </p:cNvCxnSpPr>
          <p:nvPr/>
        </p:nvCxnSpPr>
        <p:spPr>
          <a:xfrm rot="16200000" flipV="1">
            <a:off x="5313040" y="-406007"/>
            <a:ext cx="12700" cy="5004556"/>
          </a:xfrm>
          <a:prstGeom prst="bentConnector3">
            <a:avLst>
              <a:gd name="adj1" fmla="val 3312606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2D0165B8-89A1-499D-AE17-FB9A3DD389EA}"/>
              </a:ext>
            </a:extLst>
          </p:cNvPr>
          <p:cNvCxnSpPr>
            <a:cxnSpLocks/>
            <a:stCxn id="15" idx="0"/>
            <a:endCxn id="14" idx="0"/>
          </p:cNvCxnSpPr>
          <p:nvPr/>
        </p:nvCxnSpPr>
        <p:spPr>
          <a:xfrm rot="16200000" flipV="1">
            <a:off x="7239254" y="728119"/>
            <a:ext cx="12700" cy="2736304"/>
          </a:xfrm>
          <a:prstGeom prst="bentConnector3">
            <a:avLst>
              <a:gd name="adj1" fmla="val 5006724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8F966681-42AD-48C5-839A-382728734202}"/>
              </a:ext>
            </a:extLst>
          </p:cNvPr>
          <p:cNvSpPr txBox="1"/>
          <p:nvPr/>
        </p:nvSpPr>
        <p:spPr>
          <a:xfrm>
            <a:off x="6735198" y="2752934"/>
            <a:ext cx="1269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argument</a:t>
            </a:r>
            <a:r>
              <a:rPr lang="ko-KR" altLang="en-US"/>
              <a:t> </a:t>
            </a:r>
            <a:r>
              <a:rPr lang="en-US" altLang="ko-KR"/>
              <a:t>0</a:t>
            </a:r>
            <a:endParaRPr lang="ko-KR" altLang="en-US"/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5F2A5225-34E2-4601-848D-D62815655527}"/>
              </a:ext>
            </a:extLst>
          </p:cNvPr>
          <p:cNvCxnSpPr>
            <a:cxnSpLocks/>
            <a:stCxn id="24" idx="0"/>
          </p:cNvCxnSpPr>
          <p:nvPr/>
        </p:nvCxnSpPr>
        <p:spPr>
          <a:xfrm flipV="1">
            <a:off x="7369923" y="2349190"/>
            <a:ext cx="445395" cy="40374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226ED99B-6E0C-4077-951D-C1D971D8E475}"/>
              </a:ext>
            </a:extLst>
          </p:cNvPr>
          <p:cNvSpPr txBox="1"/>
          <p:nvPr/>
        </p:nvSpPr>
        <p:spPr>
          <a:xfrm>
            <a:off x="8221900" y="2752934"/>
            <a:ext cx="1269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argument</a:t>
            </a:r>
            <a:r>
              <a:rPr lang="ko-KR" altLang="en-US"/>
              <a:t> </a:t>
            </a:r>
            <a:r>
              <a:rPr lang="en-US" altLang="ko-KR"/>
              <a:t>1</a:t>
            </a:r>
            <a:endParaRPr lang="ko-KR" altLang="en-US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0D5243B2-B882-4B0E-8B1D-4C044CD2D0E7}"/>
              </a:ext>
            </a:extLst>
          </p:cNvPr>
          <p:cNvCxnSpPr>
            <a:cxnSpLocks/>
            <a:stCxn id="22" idx="0"/>
          </p:cNvCxnSpPr>
          <p:nvPr/>
        </p:nvCxnSpPr>
        <p:spPr>
          <a:xfrm flipH="1" flipV="1">
            <a:off x="8679414" y="2349190"/>
            <a:ext cx="177211" cy="40374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ABEC277A-4A34-45E7-99A5-3D24E268CB48}"/>
              </a:ext>
            </a:extLst>
          </p:cNvPr>
          <p:cNvCxnSpPr>
            <a:cxnSpLocks/>
          </p:cNvCxnSpPr>
          <p:nvPr/>
        </p:nvCxnSpPr>
        <p:spPr>
          <a:xfrm>
            <a:off x="2512747" y="2317503"/>
            <a:ext cx="830054" cy="95818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7A9844E6-8FCD-47E8-B6B3-A0F0A01894DB}"/>
              </a:ext>
            </a:extLst>
          </p:cNvPr>
          <p:cNvCxnSpPr>
            <a:cxnSpLocks/>
          </p:cNvCxnSpPr>
          <p:nvPr/>
        </p:nvCxnSpPr>
        <p:spPr>
          <a:xfrm>
            <a:off x="5476286" y="2304617"/>
            <a:ext cx="1038057" cy="97107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951303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출력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2-4 </a:t>
            </a:r>
            <a:r>
              <a:rPr lang="ko-KR" altLang="en-US">
                <a:latin typeface="+mj-ea"/>
                <a:ea typeface="+mj-ea"/>
              </a:rPr>
              <a:t>입력과 출력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 b="1">
                <a:latin typeface="+mj-ea"/>
                <a:ea typeface="+mj-ea"/>
              </a:rPr>
              <a:t>padding</a:t>
            </a:r>
          </a:p>
        </p:txBody>
      </p:sp>
      <p:sp>
        <p:nvSpPr>
          <p:cNvPr id="25" name="Rectangle 8">
            <a:extLst>
              <a:ext uri="{FF2B5EF4-FFF2-40B4-BE49-F238E27FC236}">
                <a16:creationId xmlns:a16="http://schemas.microsoft.com/office/drawing/2014/main" id="{F6AA6536-FE2D-4551-8A65-66FB854C94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5220" y="1452719"/>
            <a:ext cx="885428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R="0" algn="l"/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여유 공간을 지정하여 글자배열 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+ 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소수점 자릿수를 맞추기</a:t>
            </a:r>
            <a:endParaRPr lang="en-US" altLang="ko-KR" b="1">
              <a:latin typeface="+mj-ea"/>
              <a:ea typeface="+mj-ea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608EC84A-4FE5-44EF-A5F0-6B7D66F14676}"/>
              </a:ext>
            </a:extLst>
          </p:cNvPr>
          <p:cNvGrpSpPr/>
          <p:nvPr/>
        </p:nvGrpSpPr>
        <p:grpSpPr>
          <a:xfrm>
            <a:off x="722530" y="1997682"/>
            <a:ext cx="8460940" cy="1948524"/>
            <a:chOff x="704528" y="1448780"/>
            <a:chExt cx="7920880" cy="1008112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2B65CA2E-D462-4A5D-9E20-119781328EC0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82B740CD-8D00-43F0-9758-43CA477B6E90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print("Product: %5s, Price per unit: %.5f."%("Apple",5.243))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print("Product: {0:5s}, Price per unit: {1:.5f}.".format("Apple",5.243))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print("Product: %10s, Price per unit: %10.3f."%("Apple",5.243))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print("Product: {0:&gt;10s}, Price per unit: {1:10.3f}.".format("Apple",5.243))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4EBE6516-E97E-47D3-94B2-E31260190304}"/>
              </a:ext>
            </a:extLst>
          </p:cNvPr>
          <p:cNvSpPr txBox="1"/>
          <p:nvPr/>
        </p:nvSpPr>
        <p:spPr>
          <a:xfrm>
            <a:off x="799448" y="4121837"/>
            <a:ext cx="82940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Product: Apple, Price per unit: 5.24300.</a:t>
            </a:r>
          </a:p>
          <a:p>
            <a:r>
              <a:rPr lang="en-US" altLang="ko-KR">
                <a:latin typeface="Consolas" panose="020B0609020204030204" pitchFamily="49" charset="0"/>
              </a:rPr>
              <a:t>Product: Apple, Price per unit: 5.24300.</a:t>
            </a:r>
          </a:p>
          <a:p>
            <a:r>
              <a:rPr lang="en-US" altLang="ko-KR">
                <a:latin typeface="Consolas" panose="020B0609020204030204" pitchFamily="49" charset="0"/>
              </a:rPr>
              <a:t>Product:      Apple, Price per unit:      5.243.</a:t>
            </a:r>
          </a:p>
          <a:p>
            <a:r>
              <a:rPr lang="en-US" altLang="ko-KR">
                <a:latin typeface="Consolas" panose="020B0609020204030204" pitchFamily="49" charset="0"/>
              </a:rPr>
              <a:t>Product:      Apple, Price per unit:      5.243.</a:t>
            </a:r>
          </a:p>
        </p:txBody>
      </p:sp>
    </p:spTree>
    <p:extLst>
      <p:ext uri="{BB962C8B-B14F-4D97-AF65-F5344CB8AC3E}">
        <p14:creationId xmlns:p14="http://schemas.microsoft.com/office/powerpoint/2010/main" val="46958951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출력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2-4 </a:t>
            </a:r>
            <a:r>
              <a:rPr lang="ko-KR" altLang="en-US">
                <a:latin typeface="+mj-ea"/>
                <a:ea typeface="+mj-ea"/>
              </a:rPr>
              <a:t>입력과 출력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 b="1">
                <a:latin typeface="+mj-ea"/>
                <a:ea typeface="+mj-ea"/>
              </a:rPr>
              <a:t>naming</a:t>
            </a:r>
          </a:p>
        </p:txBody>
      </p:sp>
      <p:sp>
        <p:nvSpPr>
          <p:cNvPr id="25" name="Rectangle 8">
            <a:extLst>
              <a:ext uri="{FF2B5EF4-FFF2-40B4-BE49-F238E27FC236}">
                <a16:creationId xmlns:a16="http://schemas.microsoft.com/office/drawing/2014/main" id="{F6AA6536-FE2D-4551-8A65-66FB854C94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5220" y="1452719"/>
            <a:ext cx="885428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R="0" algn="l"/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해당 표시할 내용을 변수로 표시하여 입력</a:t>
            </a:r>
            <a:endParaRPr lang="en-US" altLang="ko-KR" b="1">
              <a:latin typeface="+mj-ea"/>
              <a:ea typeface="+mj-ea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608EC84A-4FE5-44EF-A5F0-6B7D66F14676}"/>
              </a:ext>
            </a:extLst>
          </p:cNvPr>
          <p:cNvGrpSpPr/>
          <p:nvPr/>
        </p:nvGrpSpPr>
        <p:grpSpPr>
          <a:xfrm>
            <a:off x="722530" y="1997682"/>
            <a:ext cx="8460940" cy="1948524"/>
            <a:chOff x="704528" y="1448780"/>
            <a:chExt cx="7920880" cy="1008112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2B65CA2E-D462-4A5D-9E20-119781328EC0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82B740CD-8D00-43F0-9758-43CA477B6E90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print("Product: %(name)10s, Price per unit: %(price)10.5f." % {"name":"Apple","price":5.243})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print("Product: {name:&gt;10s}, Price per unit: {price:10.5f}.".format(name="Apple",price=5.243))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4EBE6516-E97E-47D3-94B2-E31260190304}"/>
              </a:ext>
            </a:extLst>
          </p:cNvPr>
          <p:cNvSpPr txBox="1"/>
          <p:nvPr/>
        </p:nvSpPr>
        <p:spPr>
          <a:xfrm>
            <a:off x="799448" y="4121837"/>
            <a:ext cx="82940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Product:      Apple, Price per unit:    5.24300.</a:t>
            </a:r>
          </a:p>
          <a:p>
            <a:r>
              <a:rPr lang="en-US" altLang="ko-KR">
                <a:latin typeface="Consolas" panose="020B0609020204030204" pitchFamily="49" charset="0"/>
              </a:rPr>
              <a:t>Product:      Apple, Price per unit:    5.24300.</a:t>
            </a:r>
          </a:p>
        </p:txBody>
      </p:sp>
    </p:spTree>
    <p:extLst>
      <p:ext uri="{BB962C8B-B14F-4D97-AF65-F5344CB8AC3E}">
        <p14:creationId xmlns:p14="http://schemas.microsoft.com/office/powerpoint/2010/main" val="275332146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연습문제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6516" y="800708"/>
            <a:ext cx="9038172" cy="37856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>
                <a:latin typeface="+mj-ea"/>
                <a:ea typeface="+mj-ea"/>
              </a:rPr>
              <a:t>1. </a:t>
            </a:r>
            <a:r>
              <a:rPr lang="ko-KR" altLang="en-US" sz="2000">
                <a:latin typeface="+mj-ea"/>
                <a:ea typeface="+mj-ea"/>
              </a:rPr>
              <a:t>편의점에서 물건을 샀다</a:t>
            </a:r>
            <a:r>
              <a:rPr lang="en-US" altLang="ko-KR" sz="2000">
                <a:latin typeface="+mj-ea"/>
                <a:ea typeface="+mj-ea"/>
              </a:rPr>
              <a:t>.  </a:t>
            </a:r>
            <a:r>
              <a:rPr lang="ko-KR" altLang="en-US" sz="2000">
                <a:latin typeface="+mj-ea"/>
                <a:ea typeface="+mj-ea"/>
              </a:rPr>
              <a:t>이때 지폐를 지불 했을 때 잔돈 계수 프로그램을</a:t>
            </a:r>
            <a:endParaRPr lang="en-US" altLang="ko-KR" sz="2000">
              <a:latin typeface="+mj-ea"/>
              <a:ea typeface="+mj-ea"/>
            </a:endParaRPr>
          </a:p>
          <a:p>
            <a:pPr>
              <a:spcBef>
                <a:spcPct val="50000"/>
              </a:spcBef>
            </a:pPr>
            <a:r>
              <a:rPr lang="en-US" altLang="ko-KR" sz="2000">
                <a:latin typeface="+mj-ea"/>
                <a:ea typeface="+mj-ea"/>
              </a:rPr>
              <a:t>    </a:t>
            </a:r>
            <a:r>
              <a:rPr lang="ko-KR" altLang="en-US" sz="2000">
                <a:latin typeface="+mj-ea"/>
                <a:ea typeface="+mj-ea"/>
              </a:rPr>
              <a:t>구현 하시오</a:t>
            </a:r>
            <a:r>
              <a:rPr lang="en-US" altLang="ko-KR" sz="2000">
                <a:latin typeface="+mj-ea"/>
                <a:ea typeface="+mj-ea"/>
              </a:rPr>
              <a:t>.  ( </a:t>
            </a:r>
            <a:r>
              <a:rPr lang="ko-KR" altLang="en-US" sz="2000">
                <a:latin typeface="+mj-ea"/>
                <a:ea typeface="+mj-ea"/>
              </a:rPr>
              <a:t>입력 </a:t>
            </a:r>
            <a:r>
              <a:rPr lang="en-US" altLang="ko-KR" sz="2000">
                <a:latin typeface="+mj-ea"/>
                <a:ea typeface="+mj-ea"/>
              </a:rPr>
              <a:t>: </a:t>
            </a:r>
            <a:r>
              <a:rPr lang="ko-KR" altLang="en-US" sz="2000">
                <a:latin typeface="+mj-ea"/>
                <a:ea typeface="+mj-ea"/>
              </a:rPr>
              <a:t>물건값</a:t>
            </a:r>
            <a:r>
              <a:rPr lang="en-US" altLang="ko-KR" sz="2000">
                <a:latin typeface="+mj-ea"/>
                <a:ea typeface="+mj-ea"/>
              </a:rPr>
              <a:t>, </a:t>
            </a:r>
            <a:r>
              <a:rPr lang="ko-KR" altLang="en-US" sz="2000">
                <a:latin typeface="+mj-ea"/>
                <a:ea typeface="+mj-ea"/>
              </a:rPr>
              <a:t>지불금액 </a:t>
            </a:r>
            <a:r>
              <a:rPr lang="en-US" altLang="ko-KR" sz="2000">
                <a:latin typeface="+mj-ea"/>
                <a:ea typeface="+mj-ea"/>
              </a:rPr>
              <a:t>=&gt; </a:t>
            </a:r>
            <a:r>
              <a:rPr lang="ko-KR" altLang="en-US" sz="2000">
                <a:latin typeface="+mj-ea"/>
                <a:ea typeface="+mj-ea"/>
              </a:rPr>
              <a:t>최대금액 </a:t>
            </a:r>
            <a:r>
              <a:rPr lang="en-US" altLang="ko-KR" sz="2000">
                <a:latin typeface="+mj-ea"/>
                <a:ea typeface="+mj-ea"/>
              </a:rPr>
              <a:t>10,000</a:t>
            </a:r>
            <a:r>
              <a:rPr lang="ko-KR" altLang="en-US" sz="2000">
                <a:latin typeface="+mj-ea"/>
                <a:ea typeface="+mj-ea"/>
              </a:rPr>
              <a:t>원 </a:t>
            </a:r>
            <a:r>
              <a:rPr lang="en-US" altLang="ko-KR" sz="2000">
                <a:latin typeface="+mj-ea"/>
                <a:ea typeface="+mj-ea"/>
              </a:rPr>
              <a:t>)</a:t>
            </a:r>
          </a:p>
          <a:p>
            <a:pPr>
              <a:spcBef>
                <a:spcPct val="50000"/>
              </a:spcBef>
            </a:pPr>
            <a:r>
              <a:rPr lang="en-US" altLang="ko-KR" sz="2000">
                <a:latin typeface="+mj-ea"/>
                <a:ea typeface="+mj-ea"/>
              </a:rPr>
              <a:t>    </a:t>
            </a:r>
            <a:r>
              <a:rPr lang="ko-KR" altLang="en-US" sz="2000">
                <a:latin typeface="+mj-ea"/>
                <a:ea typeface="+mj-ea"/>
              </a:rPr>
              <a:t>예</a:t>
            </a:r>
            <a:r>
              <a:rPr lang="en-US" altLang="ko-KR" sz="2000">
                <a:latin typeface="+mj-ea"/>
                <a:ea typeface="+mj-ea"/>
              </a:rPr>
              <a:t>)   </a:t>
            </a:r>
            <a:r>
              <a:rPr lang="ko-KR" altLang="en-US" sz="2000">
                <a:latin typeface="+mj-ea"/>
                <a:ea typeface="+mj-ea"/>
              </a:rPr>
              <a:t>물건 값 </a:t>
            </a:r>
            <a:r>
              <a:rPr lang="en-US" altLang="ko-KR" sz="2000">
                <a:latin typeface="+mj-ea"/>
                <a:ea typeface="+mj-ea"/>
              </a:rPr>
              <a:t>: 5,430     </a:t>
            </a:r>
            <a:r>
              <a:rPr lang="ko-KR" altLang="en-US" sz="2000">
                <a:latin typeface="+mj-ea"/>
                <a:ea typeface="+mj-ea"/>
              </a:rPr>
              <a:t>지불금액 </a:t>
            </a:r>
            <a:r>
              <a:rPr lang="en-US" altLang="ko-KR" sz="2000">
                <a:latin typeface="+mj-ea"/>
                <a:ea typeface="+mj-ea"/>
              </a:rPr>
              <a:t>: 10,000</a:t>
            </a:r>
            <a:r>
              <a:rPr lang="ko-KR" altLang="en-US" sz="2000">
                <a:latin typeface="+mj-ea"/>
                <a:ea typeface="+mj-ea"/>
              </a:rPr>
              <a:t>원</a:t>
            </a:r>
            <a:endParaRPr lang="en-US" altLang="ko-KR" sz="2000">
              <a:latin typeface="+mj-ea"/>
              <a:ea typeface="+mj-ea"/>
            </a:endParaRPr>
          </a:p>
          <a:p>
            <a:pPr>
              <a:lnSpc>
                <a:spcPts val="2000"/>
              </a:lnSpc>
              <a:spcBef>
                <a:spcPct val="50000"/>
              </a:spcBef>
            </a:pPr>
            <a:r>
              <a:rPr lang="en-US" altLang="ko-KR" sz="2000">
                <a:latin typeface="+mj-ea"/>
                <a:ea typeface="+mj-ea"/>
              </a:rPr>
              <a:t>       </a:t>
            </a:r>
            <a:r>
              <a:rPr lang="ko-KR" altLang="en-US" sz="2000">
                <a:latin typeface="+mj-ea"/>
                <a:ea typeface="+mj-ea"/>
              </a:rPr>
              <a:t>결과 </a:t>
            </a:r>
            <a:r>
              <a:rPr lang="en-US" altLang="ko-KR" sz="2000">
                <a:latin typeface="+mj-ea"/>
                <a:ea typeface="+mj-ea"/>
              </a:rPr>
              <a:t>:  5,000</a:t>
            </a:r>
            <a:r>
              <a:rPr lang="ko-KR" altLang="en-US" sz="2000">
                <a:latin typeface="+mj-ea"/>
                <a:ea typeface="+mj-ea"/>
              </a:rPr>
              <a:t>원  </a:t>
            </a:r>
            <a:r>
              <a:rPr lang="en-US" altLang="ko-KR" sz="2000">
                <a:latin typeface="+mj-ea"/>
                <a:ea typeface="+mj-ea"/>
              </a:rPr>
              <a:t>0</a:t>
            </a:r>
            <a:r>
              <a:rPr lang="ko-KR" altLang="en-US" sz="2000">
                <a:latin typeface="+mj-ea"/>
                <a:ea typeface="+mj-ea"/>
              </a:rPr>
              <a:t>개</a:t>
            </a:r>
            <a:endParaRPr lang="en-US" altLang="ko-KR" sz="2000">
              <a:latin typeface="+mj-ea"/>
              <a:ea typeface="+mj-ea"/>
            </a:endParaRPr>
          </a:p>
          <a:p>
            <a:pPr>
              <a:lnSpc>
                <a:spcPts val="2000"/>
              </a:lnSpc>
              <a:spcBef>
                <a:spcPct val="50000"/>
              </a:spcBef>
            </a:pPr>
            <a:r>
              <a:rPr lang="en-US" altLang="ko-KR" sz="2000">
                <a:latin typeface="+mj-ea"/>
                <a:ea typeface="+mj-ea"/>
              </a:rPr>
              <a:t>                 1,000</a:t>
            </a:r>
            <a:r>
              <a:rPr lang="ko-KR" altLang="en-US" sz="2000">
                <a:latin typeface="+mj-ea"/>
                <a:ea typeface="+mj-ea"/>
              </a:rPr>
              <a:t>원  </a:t>
            </a:r>
            <a:r>
              <a:rPr lang="en-US" altLang="ko-KR" sz="2000">
                <a:latin typeface="+mj-ea"/>
                <a:ea typeface="+mj-ea"/>
              </a:rPr>
              <a:t>4</a:t>
            </a:r>
            <a:r>
              <a:rPr lang="ko-KR" altLang="en-US" sz="2000">
                <a:latin typeface="+mj-ea"/>
                <a:ea typeface="+mj-ea"/>
              </a:rPr>
              <a:t>개</a:t>
            </a:r>
            <a:endParaRPr lang="en-US" altLang="ko-KR" sz="2000">
              <a:latin typeface="+mj-ea"/>
              <a:ea typeface="+mj-ea"/>
            </a:endParaRPr>
          </a:p>
          <a:p>
            <a:pPr>
              <a:lnSpc>
                <a:spcPts val="2000"/>
              </a:lnSpc>
              <a:spcBef>
                <a:spcPct val="50000"/>
              </a:spcBef>
            </a:pPr>
            <a:r>
              <a:rPr lang="en-US" altLang="ko-KR" sz="2000">
                <a:latin typeface="+mj-ea"/>
                <a:ea typeface="+mj-ea"/>
              </a:rPr>
              <a:t>                   500</a:t>
            </a:r>
            <a:r>
              <a:rPr lang="ko-KR" altLang="en-US" sz="2000">
                <a:latin typeface="+mj-ea"/>
                <a:ea typeface="+mj-ea"/>
              </a:rPr>
              <a:t>원 </a:t>
            </a:r>
            <a:r>
              <a:rPr lang="en-US" altLang="ko-KR" sz="2000">
                <a:latin typeface="+mj-ea"/>
                <a:ea typeface="+mj-ea"/>
              </a:rPr>
              <a:t>1</a:t>
            </a:r>
            <a:r>
              <a:rPr lang="ko-KR" altLang="en-US" sz="2000">
                <a:latin typeface="+mj-ea"/>
                <a:ea typeface="+mj-ea"/>
              </a:rPr>
              <a:t>개</a:t>
            </a:r>
            <a:endParaRPr lang="en-US" altLang="ko-KR" sz="2000">
              <a:latin typeface="+mj-ea"/>
              <a:ea typeface="+mj-ea"/>
            </a:endParaRPr>
          </a:p>
          <a:p>
            <a:pPr>
              <a:lnSpc>
                <a:spcPts val="2000"/>
              </a:lnSpc>
              <a:spcBef>
                <a:spcPct val="50000"/>
              </a:spcBef>
            </a:pPr>
            <a:r>
              <a:rPr lang="en-US" altLang="ko-KR" sz="2000">
                <a:latin typeface="+mj-ea"/>
                <a:ea typeface="+mj-ea"/>
              </a:rPr>
              <a:t>                   100</a:t>
            </a:r>
            <a:r>
              <a:rPr lang="ko-KR" altLang="en-US" sz="2000">
                <a:latin typeface="+mj-ea"/>
                <a:ea typeface="+mj-ea"/>
              </a:rPr>
              <a:t>원 </a:t>
            </a:r>
            <a:r>
              <a:rPr lang="en-US" altLang="ko-KR" sz="2000">
                <a:latin typeface="+mj-ea"/>
                <a:ea typeface="+mj-ea"/>
              </a:rPr>
              <a:t>0</a:t>
            </a:r>
            <a:r>
              <a:rPr lang="ko-KR" altLang="en-US" sz="2000">
                <a:latin typeface="+mj-ea"/>
                <a:ea typeface="+mj-ea"/>
              </a:rPr>
              <a:t>개</a:t>
            </a:r>
            <a:endParaRPr lang="en-US" altLang="ko-KR" sz="2000">
              <a:latin typeface="+mj-ea"/>
              <a:ea typeface="+mj-ea"/>
            </a:endParaRPr>
          </a:p>
          <a:p>
            <a:pPr>
              <a:lnSpc>
                <a:spcPts val="2000"/>
              </a:lnSpc>
              <a:spcBef>
                <a:spcPct val="50000"/>
              </a:spcBef>
            </a:pPr>
            <a:r>
              <a:rPr lang="en-US" altLang="ko-KR" sz="2000">
                <a:latin typeface="+mj-ea"/>
                <a:ea typeface="+mj-ea"/>
              </a:rPr>
              <a:t>                    50</a:t>
            </a:r>
            <a:r>
              <a:rPr lang="ko-KR" altLang="en-US" sz="2000">
                <a:latin typeface="+mj-ea"/>
                <a:ea typeface="+mj-ea"/>
              </a:rPr>
              <a:t>원 </a:t>
            </a:r>
            <a:r>
              <a:rPr lang="en-US" altLang="ko-KR" sz="2000">
                <a:latin typeface="+mj-ea"/>
                <a:ea typeface="+mj-ea"/>
              </a:rPr>
              <a:t>1</a:t>
            </a:r>
            <a:r>
              <a:rPr lang="ko-KR" altLang="en-US" sz="2000">
                <a:latin typeface="+mj-ea"/>
                <a:ea typeface="+mj-ea"/>
              </a:rPr>
              <a:t>개</a:t>
            </a:r>
            <a:endParaRPr lang="en-US" altLang="ko-KR" sz="2000">
              <a:latin typeface="+mj-ea"/>
              <a:ea typeface="+mj-ea"/>
            </a:endParaRPr>
          </a:p>
          <a:p>
            <a:pPr>
              <a:lnSpc>
                <a:spcPts val="2000"/>
              </a:lnSpc>
              <a:spcBef>
                <a:spcPct val="50000"/>
              </a:spcBef>
            </a:pPr>
            <a:r>
              <a:rPr lang="en-US" altLang="ko-KR" sz="2000">
                <a:latin typeface="+mj-ea"/>
                <a:ea typeface="+mj-ea"/>
              </a:rPr>
              <a:t>                    10</a:t>
            </a:r>
            <a:r>
              <a:rPr lang="ko-KR" altLang="en-US" sz="2000">
                <a:latin typeface="+mj-ea"/>
                <a:ea typeface="+mj-ea"/>
              </a:rPr>
              <a:t>원 </a:t>
            </a:r>
            <a:r>
              <a:rPr lang="en-US" altLang="ko-KR" sz="2000">
                <a:latin typeface="+mj-ea"/>
                <a:ea typeface="+mj-ea"/>
              </a:rPr>
              <a:t>2</a:t>
            </a:r>
            <a:r>
              <a:rPr lang="ko-KR" altLang="en-US" sz="2000">
                <a:latin typeface="+mj-ea"/>
                <a:ea typeface="+mj-ea"/>
              </a:rPr>
              <a:t>개</a:t>
            </a:r>
            <a:endParaRPr lang="en-US" altLang="ko-KR" sz="2000">
              <a:latin typeface="+mj-ea"/>
              <a:ea typeface="+mj-ea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1A873B00-FE0A-42DF-BEE0-7A86FB103F75}"/>
              </a:ext>
            </a:extLst>
          </p:cNvPr>
          <p:cNvGrpSpPr/>
          <p:nvPr/>
        </p:nvGrpSpPr>
        <p:grpSpPr>
          <a:xfrm>
            <a:off x="796677" y="4581128"/>
            <a:ext cx="8460940" cy="1948524"/>
            <a:chOff x="704528" y="1448780"/>
            <a:chExt cx="7920880" cy="1008112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A2BEEBBE-9169-40ED-8579-55E56BB54F20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2F032239-4A6F-4F5B-9DAA-368A613ADEB1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price, money = map(int, input("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물건값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, 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지불금액 입력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:").split())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change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=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money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-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price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print("5,000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원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%d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개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"%( change // 5000 ))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change %= 5000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...</a:t>
              </a:r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683A5893-8531-4986-A644-80135FEA342A}"/>
              </a:ext>
            </a:extLst>
          </p:cNvPr>
          <p:cNvSpPr/>
          <p:nvPr/>
        </p:nvSpPr>
        <p:spPr>
          <a:xfrm>
            <a:off x="956556" y="5555390"/>
            <a:ext cx="5508612" cy="89794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36094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연습문제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6516" y="1124744"/>
            <a:ext cx="9038172" cy="8617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>
                <a:latin typeface="+mj-ea"/>
                <a:ea typeface="+mj-ea"/>
              </a:rPr>
              <a:t>2. </a:t>
            </a:r>
            <a:r>
              <a:rPr lang="ko-KR" altLang="en-US" sz="2000">
                <a:latin typeface="+mj-ea"/>
                <a:ea typeface="+mj-ea"/>
              </a:rPr>
              <a:t>한 학생의 국어</a:t>
            </a:r>
            <a:r>
              <a:rPr lang="en-US" altLang="ko-KR" sz="2000">
                <a:latin typeface="+mj-ea"/>
                <a:ea typeface="+mj-ea"/>
              </a:rPr>
              <a:t>, </a:t>
            </a:r>
            <a:r>
              <a:rPr lang="ko-KR" altLang="en-US" sz="2000">
                <a:latin typeface="+mj-ea"/>
                <a:ea typeface="+mj-ea"/>
              </a:rPr>
              <a:t>영어</a:t>
            </a:r>
            <a:r>
              <a:rPr lang="en-US" altLang="ko-KR" sz="2000">
                <a:latin typeface="+mj-ea"/>
                <a:ea typeface="+mj-ea"/>
              </a:rPr>
              <a:t>, </a:t>
            </a:r>
            <a:r>
              <a:rPr lang="ko-KR" altLang="en-US" sz="2000">
                <a:latin typeface="+mj-ea"/>
                <a:ea typeface="+mj-ea"/>
              </a:rPr>
              <a:t>수학 점수를 입력 받아</a:t>
            </a:r>
            <a:r>
              <a:rPr lang="en-US" altLang="ko-KR" sz="2000">
                <a:latin typeface="+mj-ea"/>
                <a:ea typeface="+mj-ea"/>
              </a:rPr>
              <a:t>,  </a:t>
            </a:r>
            <a:r>
              <a:rPr lang="ko-KR" altLang="en-US" sz="2000">
                <a:latin typeface="+mj-ea"/>
                <a:ea typeface="+mj-ea"/>
              </a:rPr>
              <a:t>총점과 평균을 </a:t>
            </a:r>
            <a:r>
              <a:rPr lang="en-US" altLang="ko-KR" sz="2000">
                <a:latin typeface="+mj-ea"/>
                <a:ea typeface="+mj-ea"/>
              </a:rPr>
              <a:t> </a:t>
            </a:r>
            <a:r>
              <a:rPr lang="ko-KR" altLang="en-US" sz="2000">
                <a:latin typeface="+mj-ea"/>
                <a:ea typeface="+mj-ea"/>
              </a:rPr>
              <a:t>구하는 </a:t>
            </a:r>
            <a:endParaRPr lang="en-US" altLang="ko-KR" sz="2000">
              <a:latin typeface="+mj-ea"/>
              <a:ea typeface="+mj-ea"/>
            </a:endParaRPr>
          </a:p>
          <a:p>
            <a:pPr>
              <a:spcBef>
                <a:spcPct val="50000"/>
              </a:spcBef>
            </a:pPr>
            <a:r>
              <a:rPr lang="en-US" altLang="ko-KR" sz="2000">
                <a:latin typeface="+mj-ea"/>
                <a:ea typeface="+mj-ea"/>
              </a:rPr>
              <a:t>   </a:t>
            </a:r>
            <a:r>
              <a:rPr lang="ko-KR" altLang="en-US" sz="2000">
                <a:latin typeface="+mj-ea"/>
                <a:ea typeface="+mj-ea"/>
              </a:rPr>
              <a:t>프로그램을 구현 하시오</a:t>
            </a:r>
            <a:r>
              <a:rPr lang="en-US" altLang="ko-KR" sz="2000">
                <a:latin typeface="+mj-ea"/>
                <a:ea typeface="+mj-ea"/>
              </a:rPr>
              <a:t>. ( </a:t>
            </a:r>
            <a:r>
              <a:rPr lang="ko-KR" altLang="en-US" sz="2000">
                <a:latin typeface="+mj-ea"/>
                <a:ea typeface="+mj-ea"/>
              </a:rPr>
              <a:t>점수는 한번의 </a:t>
            </a:r>
            <a:r>
              <a:rPr lang="en-US" altLang="ko-KR" sz="2000">
                <a:latin typeface="+mj-ea"/>
                <a:ea typeface="+mj-ea"/>
              </a:rPr>
              <a:t>input</a:t>
            </a:r>
            <a:r>
              <a:rPr lang="ko-KR" altLang="en-US" sz="2000">
                <a:latin typeface="+mj-ea"/>
                <a:ea typeface="+mj-ea"/>
              </a:rPr>
              <a:t>으로 입력 받는다</a:t>
            </a:r>
            <a:r>
              <a:rPr lang="en-US" altLang="ko-KR" sz="2000">
                <a:latin typeface="+mj-ea"/>
                <a:ea typeface="+mj-ea"/>
              </a:rPr>
              <a:t>. )</a:t>
            </a:r>
            <a:endParaRPr lang="ko-KR" altLang="en-US" sz="2000">
              <a:latin typeface="+mj-ea"/>
              <a:ea typeface="+mj-ea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250E3148-62B5-4201-A337-447633E58D5D}"/>
              </a:ext>
            </a:extLst>
          </p:cNvPr>
          <p:cNvGrpSpPr/>
          <p:nvPr/>
        </p:nvGrpSpPr>
        <p:grpSpPr>
          <a:xfrm>
            <a:off x="796677" y="2276872"/>
            <a:ext cx="8460940" cy="1948524"/>
            <a:chOff x="704528" y="1448780"/>
            <a:chExt cx="7920880" cy="1008112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08B7C638-13EC-402B-B3FC-756D206934BD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A0F037D1-B7BE-451E-B154-12B1363820DF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kor, eng, math = map(int, input("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점수 입력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:").split())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total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=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kor + eng + math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aver = total / 3.0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국어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=%d, 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영어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=%d, 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수학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=%d, 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총점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=%d, 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평균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=%5.2f"%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  (kor, eng, math, total, aver))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221699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6271" y="255527"/>
            <a:ext cx="4432623" cy="381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7078" bIns="17078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defTabSz="894695" fontAlgn="base" latinLnBrk="1">
              <a:spcBef>
                <a:spcPct val="0"/>
              </a:spcBef>
              <a:spcAft>
                <a:spcPct val="0"/>
              </a:spcAft>
              <a:defRPr/>
            </a:pPr>
            <a:endParaRPr lang="ko-KR" altLang="en-US" sz="1898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DD9444-46AF-491C-A643-2C4E33FAF4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308" y="1010403"/>
            <a:ext cx="4432623" cy="381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7078" bIns="17078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defTabSz="894695" fontAlgn="base" latinLnBrk="1">
              <a:spcBef>
                <a:spcPct val="0"/>
              </a:spcBef>
              <a:spcAft>
                <a:spcPct val="0"/>
              </a:spcAft>
              <a:defRPr/>
            </a:pPr>
            <a:endParaRPr lang="ko-KR" altLang="en-US" sz="1708" b="1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1D2953AF-69CC-4EC0-8201-F06FBD0236A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동적타이핑 언어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6FFEFB5-F3C3-4E4E-9B5A-3AB3F5831A3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545790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1-2 </a:t>
            </a:r>
            <a:r>
              <a:rPr lang="ko-KR" altLang="en-US">
                <a:latin typeface="+mj-ea"/>
                <a:ea typeface="+mj-ea"/>
              </a:rPr>
              <a:t>파이썬 특징</a:t>
            </a:r>
          </a:p>
          <a:p>
            <a:endParaRPr lang="ko-KR" altLang="en-US">
              <a:latin typeface="+mj-ea"/>
              <a:ea typeface="+mj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8D6965-5866-46CB-AF54-A0536D3A0F17}"/>
              </a:ext>
            </a:extLst>
          </p:cNvPr>
          <p:cNvSpPr txBox="1"/>
          <p:nvPr/>
        </p:nvSpPr>
        <p:spPr>
          <a:xfrm>
            <a:off x="734634" y="1010403"/>
            <a:ext cx="8344015" cy="33711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l">
              <a:lnSpc>
                <a:spcPct val="150000"/>
              </a:lnSpc>
            </a:pP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객체지향적 언어</a:t>
            </a:r>
          </a:p>
          <a:p>
            <a:pPr marR="0" algn="l">
              <a:lnSpc>
                <a:spcPct val="150000"/>
              </a:lnSpc>
            </a:pP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  :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실행순서가 아닌 단위모듈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(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객체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)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중심으로 프로그램을 작성</a:t>
            </a:r>
          </a:p>
          <a:p>
            <a:pPr marR="0" algn="l">
              <a:lnSpc>
                <a:spcPct val="150000"/>
              </a:lnSpc>
            </a:pP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    하나의 객체는 어떤목적을 달성하기 위한 행동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(method)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와</a:t>
            </a:r>
          </a:p>
          <a:p>
            <a:pPr marR="0" algn="l">
              <a:lnSpc>
                <a:spcPct val="150000"/>
              </a:lnSpc>
            </a:pP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    속성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(attribute)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을 가지고 있음</a:t>
            </a:r>
          </a:p>
          <a:p>
            <a:pPr marR="0" algn="l">
              <a:lnSpc>
                <a:spcPct val="150000"/>
              </a:lnSpc>
            </a:pPr>
            <a:endParaRPr lang="en-US" altLang="ko-KR" sz="1800" b="1" i="0" u="none" strike="noStrike" baseline="0">
              <a:latin typeface="맑은 고딕" panose="020B0503020000020004" pitchFamily="50" charset="-127"/>
            </a:endParaRPr>
          </a:p>
          <a:p>
            <a:pPr marR="0" algn="l">
              <a:lnSpc>
                <a:spcPct val="150000"/>
              </a:lnSpc>
            </a:pP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동적타이핑 언어</a:t>
            </a:r>
            <a:endParaRPr lang="en-US" altLang="ko-KR" sz="1800" b="1" i="0" u="none" strike="noStrike" baseline="0">
              <a:latin typeface="맑은 고딕" panose="020B0503020000020004" pitchFamily="50" charset="-127"/>
            </a:endParaRPr>
          </a:p>
          <a:p>
            <a:pPr marR="0" algn="l">
              <a:lnSpc>
                <a:spcPct val="150000"/>
              </a:lnSpc>
            </a:pP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  :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프로그램이 실행하는 시점에 프로그램이 사용해야 할</a:t>
            </a:r>
          </a:p>
          <a:p>
            <a:pPr marR="0" algn="l">
              <a:lnSpc>
                <a:spcPct val="150000"/>
              </a:lnSpc>
            </a:pP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    데이터에 대한 타입을 결정함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470632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연습문제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6516" y="1124744"/>
            <a:ext cx="9038172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>
                <a:latin typeface="+mj-ea"/>
                <a:ea typeface="+mj-ea"/>
              </a:rPr>
              <a:t>3. </a:t>
            </a:r>
            <a:r>
              <a:rPr lang="ko-KR" altLang="en-US" sz="2000">
                <a:latin typeface="+mj-ea"/>
                <a:ea typeface="+mj-ea"/>
              </a:rPr>
              <a:t>표준 입력으로 년</a:t>
            </a:r>
            <a:r>
              <a:rPr lang="en-US" altLang="ko-KR" sz="2000">
                <a:latin typeface="+mj-ea"/>
                <a:ea typeface="+mj-ea"/>
              </a:rPr>
              <a:t>, </a:t>
            </a:r>
            <a:r>
              <a:rPr lang="ko-KR" altLang="en-US" sz="2000">
                <a:latin typeface="+mj-ea"/>
                <a:ea typeface="+mj-ea"/>
              </a:rPr>
              <a:t>월</a:t>
            </a:r>
            <a:r>
              <a:rPr lang="en-US" altLang="ko-KR" sz="2000">
                <a:latin typeface="+mj-ea"/>
                <a:ea typeface="+mj-ea"/>
              </a:rPr>
              <a:t>, </a:t>
            </a:r>
            <a:r>
              <a:rPr lang="ko-KR" altLang="en-US" sz="2000">
                <a:latin typeface="+mj-ea"/>
                <a:ea typeface="+mj-ea"/>
              </a:rPr>
              <a:t>일</a:t>
            </a:r>
            <a:r>
              <a:rPr lang="en-US" altLang="ko-KR" sz="2000">
                <a:latin typeface="+mj-ea"/>
                <a:ea typeface="+mj-ea"/>
              </a:rPr>
              <a:t>, </a:t>
            </a:r>
            <a:r>
              <a:rPr lang="ko-KR" altLang="en-US" sz="2000">
                <a:latin typeface="+mj-ea"/>
                <a:ea typeface="+mj-ea"/>
              </a:rPr>
              <a:t>시</a:t>
            </a:r>
            <a:r>
              <a:rPr lang="en-US" altLang="ko-KR" sz="2000">
                <a:latin typeface="+mj-ea"/>
                <a:ea typeface="+mj-ea"/>
              </a:rPr>
              <a:t>, </a:t>
            </a:r>
            <a:r>
              <a:rPr lang="ko-KR" altLang="en-US" sz="2000">
                <a:latin typeface="+mj-ea"/>
                <a:ea typeface="+mj-ea"/>
              </a:rPr>
              <a:t>분</a:t>
            </a:r>
            <a:r>
              <a:rPr lang="en-US" altLang="ko-KR" sz="2000">
                <a:latin typeface="+mj-ea"/>
                <a:ea typeface="+mj-ea"/>
              </a:rPr>
              <a:t>, </a:t>
            </a:r>
            <a:r>
              <a:rPr lang="ko-KR" altLang="en-US" sz="2000">
                <a:latin typeface="+mj-ea"/>
                <a:ea typeface="+mj-ea"/>
              </a:rPr>
              <a:t>초가 입력된다</a:t>
            </a:r>
            <a:r>
              <a:rPr lang="en-US" altLang="ko-KR" sz="2000">
                <a:latin typeface="+mj-ea"/>
                <a:ea typeface="+mj-ea"/>
              </a:rPr>
              <a:t>.  </a:t>
            </a:r>
          </a:p>
          <a:p>
            <a:pPr>
              <a:spcBef>
                <a:spcPct val="50000"/>
              </a:spcBef>
            </a:pPr>
            <a:r>
              <a:rPr lang="en-US" altLang="ko-KR" sz="2000">
                <a:latin typeface="+mj-ea"/>
                <a:ea typeface="+mj-ea"/>
              </a:rPr>
              <a:t>    </a:t>
            </a:r>
            <a:r>
              <a:rPr lang="ko-KR" altLang="en-US" sz="2000">
                <a:latin typeface="+mj-ea"/>
                <a:ea typeface="+mj-ea"/>
              </a:rPr>
              <a:t>다음 소스 코드를 완성하여 입력된 날짜와 시간을 </a:t>
            </a:r>
            <a:endParaRPr lang="en-US" altLang="ko-KR" sz="2000">
              <a:latin typeface="+mj-ea"/>
              <a:ea typeface="+mj-ea"/>
            </a:endParaRPr>
          </a:p>
          <a:p>
            <a:pPr>
              <a:spcBef>
                <a:spcPct val="50000"/>
              </a:spcBef>
            </a:pPr>
            <a:r>
              <a:rPr lang="en-US" altLang="ko-KR" sz="2000">
                <a:latin typeface="+mj-ea"/>
                <a:ea typeface="+mj-ea"/>
              </a:rPr>
              <a:t>     </a:t>
            </a:r>
            <a:r>
              <a:rPr lang="ko-KR" altLang="en-US" sz="2000">
                <a:latin typeface="+mj-ea"/>
                <a:ea typeface="+mj-ea"/>
              </a:rPr>
              <a:t>년</a:t>
            </a:r>
            <a:r>
              <a:rPr lang="en-US" altLang="ko-KR" sz="2000">
                <a:latin typeface="+mj-ea"/>
                <a:ea typeface="+mj-ea"/>
              </a:rPr>
              <a:t>-</a:t>
            </a:r>
            <a:r>
              <a:rPr lang="ko-KR" altLang="en-US" sz="2000">
                <a:latin typeface="+mj-ea"/>
                <a:ea typeface="+mj-ea"/>
              </a:rPr>
              <a:t>월</a:t>
            </a:r>
            <a:r>
              <a:rPr lang="en-US" altLang="ko-KR" sz="2000">
                <a:latin typeface="+mj-ea"/>
                <a:ea typeface="+mj-ea"/>
              </a:rPr>
              <a:t>-</a:t>
            </a:r>
            <a:r>
              <a:rPr lang="ko-KR" altLang="en-US" sz="2000">
                <a:latin typeface="+mj-ea"/>
                <a:ea typeface="+mj-ea"/>
              </a:rPr>
              <a:t>일</a:t>
            </a:r>
            <a:r>
              <a:rPr lang="en-US" altLang="ko-KR" sz="2000">
                <a:latin typeface="+mj-ea"/>
                <a:ea typeface="+mj-ea"/>
              </a:rPr>
              <a:t>T</a:t>
            </a:r>
            <a:r>
              <a:rPr lang="ko-KR" altLang="en-US" sz="2000">
                <a:latin typeface="+mj-ea"/>
                <a:ea typeface="+mj-ea"/>
              </a:rPr>
              <a:t>시</a:t>
            </a:r>
            <a:r>
              <a:rPr lang="en-US" altLang="ko-KR" sz="2000">
                <a:latin typeface="+mj-ea"/>
                <a:ea typeface="+mj-ea"/>
              </a:rPr>
              <a:t>:</a:t>
            </a:r>
            <a:r>
              <a:rPr lang="ko-KR" altLang="en-US" sz="2000">
                <a:latin typeface="+mj-ea"/>
                <a:ea typeface="+mj-ea"/>
              </a:rPr>
              <a:t>분</a:t>
            </a:r>
            <a:r>
              <a:rPr lang="en-US" altLang="ko-KR" sz="2000">
                <a:latin typeface="+mj-ea"/>
                <a:ea typeface="+mj-ea"/>
              </a:rPr>
              <a:t>:</a:t>
            </a:r>
            <a:r>
              <a:rPr lang="ko-KR" altLang="en-US" sz="2000">
                <a:latin typeface="+mj-ea"/>
                <a:ea typeface="+mj-ea"/>
              </a:rPr>
              <a:t>초 형식으로 출력되게 구현 하시오</a:t>
            </a:r>
            <a:r>
              <a:rPr lang="en-US" altLang="ko-KR" sz="2000">
                <a:latin typeface="+mj-ea"/>
                <a:ea typeface="+mj-ea"/>
              </a:rPr>
              <a:t>.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8AD72D6-E84F-4822-81A3-0FDE160C93A3}"/>
              </a:ext>
            </a:extLst>
          </p:cNvPr>
          <p:cNvGrpSpPr/>
          <p:nvPr/>
        </p:nvGrpSpPr>
        <p:grpSpPr>
          <a:xfrm>
            <a:off x="705833" y="2780928"/>
            <a:ext cx="8460940" cy="1152128"/>
            <a:chOff x="704528" y="1448780"/>
            <a:chExt cx="7920880" cy="1008112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6BBA9A28-464F-4822-83AD-701304E6D50B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AC51F56-3F9C-4D7A-B8D6-316528ACD3DC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year, month, day, hour, minute, second = input().split()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print(year, month, day, sep='-',end='T')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print(hour, minute, second, sep=':')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8868655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4891095" y="3104964"/>
            <a:ext cx="4441589" cy="332399"/>
          </a:xfrm>
        </p:spPr>
        <p:txBody>
          <a:bodyPr/>
          <a:lstStyle/>
          <a:p>
            <a:r>
              <a:rPr lang="en-US" altLang="ko-KR" b="1">
                <a:latin typeface="+mn-ea"/>
              </a:rPr>
              <a:t>3. </a:t>
            </a:r>
            <a:r>
              <a:rPr lang="ko-KR" altLang="en-US" sz="2400" b="1">
                <a:latin typeface="+mn-ea"/>
              </a:rPr>
              <a:t>불 연산</a:t>
            </a:r>
            <a:r>
              <a:rPr lang="ko-KR" altLang="en-US" b="1">
                <a:latin typeface="+mn-ea"/>
              </a:rPr>
              <a:t> 및 문자열</a:t>
            </a:r>
            <a:endParaRPr lang="ko-KR" altLang="en-US" b="1" dirty="0">
              <a:latin typeface="+mn-ea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883150" y="4234766"/>
            <a:ext cx="4464050" cy="595035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b="1">
                <a:latin typeface="+mn-ea"/>
              </a:rPr>
              <a:t>3-1 </a:t>
            </a:r>
            <a:r>
              <a:rPr lang="ko-KR" altLang="en-US" sz="1600" b="1">
                <a:latin typeface="+mn-ea"/>
              </a:rPr>
              <a:t>불 연산</a:t>
            </a:r>
            <a:endParaRPr lang="en-US" altLang="ko-KR" sz="1600" b="1">
              <a:latin typeface="+mn-ea"/>
            </a:endParaRPr>
          </a:p>
          <a:p>
            <a:pPr marL="0" indent="0">
              <a:buNone/>
            </a:pPr>
            <a:r>
              <a:rPr lang="en-US" altLang="ko-KR" sz="1600" b="1">
                <a:latin typeface="+mn-ea"/>
              </a:rPr>
              <a:t>3-2 </a:t>
            </a:r>
            <a:r>
              <a:rPr lang="ko-KR" altLang="en-US" sz="1600" b="1">
                <a:latin typeface="+mn-ea"/>
              </a:rPr>
              <a:t>문자열</a:t>
            </a:r>
            <a:endParaRPr lang="en-US" altLang="ko-KR" sz="1600" b="1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5174007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>
                <a:solidFill>
                  <a:srgbClr val="000000"/>
                </a:solidFill>
              </a:rPr>
              <a:t>불 자료형이란</a:t>
            </a:r>
            <a:r>
              <a:rPr lang="en-US" altLang="ko-KR">
                <a:solidFill>
                  <a:srgbClr val="000000"/>
                </a:solidFill>
              </a:rPr>
              <a:t>?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3-1 </a:t>
            </a:r>
            <a:r>
              <a:rPr lang="ko-KR" altLang="en-US">
                <a:latin typeface="+mj-ea"/>
                <a:ea typeface="+mj-ea"/>
              </a:rPr>
              <a:t>불 연산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8750140" cy="784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불</a:t>
            </a:r>
            <a:r>
              <a:rPr lang="en-US" altLang="ko-KR" b="1">
                <a:latin typeface="+mj-ea"/>
                <a:ea typeface="+mj-ea"/>
              </a:rPr>
              <a:t>(bool) </a:t>
            </a:r>
            <a:r>
              <a:rPr lang="ko-KR" altLang="en-US" b="1">
                <a:latin typeface="+mj-ea"/>
                <a:ea typeface="+mj-ea"/>
              </a:rPr>
              <a:t>자료형이란 참</a:t>
            </a:r>
            <a:r>
              <a:rPr lang="en-US" altLang="ko-KR" b="1">
                <a:latin typeface="+mj-ea"/>
                <a:ea typeface="+mj-ea"/>
              </a:rPr>
              <a:t>(True)</a:t>
            </a:r>
            <a:r>
              <a:rPr lang="ko-KR" altLang="en-US" b="1">
                <a:latin typeface="+mj-ea"/>
                <a:ea typeface="+mj-ea"/>
              </a:rPr>
              <a:t>과 거짓</a:t>
            </a:r>
            <a:r>
              <a:rPr lang="en-US" altLang="ko-KR" b="1">
                <a:latin typeface="+mj-ea"/>
                <a:ea typeface="+mj-ea"/>
              </a:rPr>
              <a:t>(False)</a:t>
            </a:r>
            <a:r>
              <a:rPr lang="ko-KR" altLang="en-US" b="1">
                <a:latin typeface="+mj-ea"/>
                <a:ea typeface="+mj-ea"/>
              </a:rPr>
              <a:t>을 나타내는 자료형이다</a:t>
            </a:r>
            <a:r>
              <a:rPr lang="en-US" altLang="ko-KR" b="1">
                <a:latin typeface="+mj-ea"/>
                <a:ea typeface="+mj-ea"/>
              </a:rPr>
              <a:t>. </a:t>
            </a:r>
          </a:p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불 자료형은 다음 </a:t>
            </a:r>
            <a:r>
              <a:rPr lang="en-US" altLang="ko-KR" b="1">
                <a:latin typeface="+mj-ea"/>
                <a:ea typeface="+mj-ea"/>
              </a:rPr>
              <a:t>2</a:t>
            </a:r>
            <a:r>
              <a:rPr lang="ko-KR" altLang="en-US" b="1">
                <a:latin typeface="+mj-ea"/>
                <a:ea typeface="+mj-ea"/>
              </a:rPr>
              <a:t>가지 값만을 가질 수 있다</a:t>
            </a:r>
            <a:r>
              <a:rPr lang="en-US" altLang="ko-KR" b="1">
                <a:latin typeface="+mj-ea"/>
                <a:ea typeface="+mj-ea"/>
              </a:rPr>
              <a:t>.</a:t>
            </a:r>
          </a:p>
        </p:txBody>
      </p:sp>
      <p:sp>
        <p:nvSpPr>
          <p:cNvPr id="25" name="Rectangle 8">
            <a:extLst>
              <a:ext uri="{FF2B5EF4-FFF2-40B4-BE49-F238E27FC236}">
                <a16:creationId xmlns:a16="http://schemas.microsoft.com/office/drawing/2014/main" id="{F6AA6536-FE2D-4551-8A65-66FB854C94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7873" y="1736365"/>
            <a:ext cx="8854283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85750" marR="0" indent="-285750" algn="l">
              <a:buFont typeface="Arial" panose="020B0604020202020204" pitchFamily="34" charset="0"/>
              <a:buChar char="•"/>
            </a:pPr>
            <a:r>
              <a:rPr lang="en-US" altLang="ko-KR" sz="1600" b="1" i="0" u="none" strike="noStrike" baseline="0">
                <a:latin typeface="맑은 고딕" panose="020B0503020000020004" pitchFamily="50" charset="-127"/>
              </a:rPr>
              <a:t>True - </a:t>
            </a:r>
            <a:r>
              <a:rPr lang="ko-KR" altLang="en-US" sz="1600" b="1" i="0" u="none" strike="noStrike" baseline="0">
                <a:latin typeface="맑은 고딕" panose="020B0503020000020004" pitchFamily="50" charset="-127"/>
              </a:rPr>
              <a:t>참</a:t>
            </a:r>
          </a:p>
          <a:p>
            <a:pPr marL="285750" marR="0" indent="-285750" algn="l">
              <a:buFont typeface="Arial" panose="020B0604020202020204" pitchFamily="34" charset="0"/>
              <a:buChar char="•"/>
            </a:pPr>
            <a:r>
              <a:rPr lang="en-US" altLang="ko-KR" sz="1600" b="1" i="0" u="none" strike="noStrike" baseline="0">
                <a:latin typeface="맑은 고딕" panose="020B0503020000020004" pitchFamily="50" charset="-127"/>
              </a:rPr>
              <a:t>False - </a:t>
            </a:r>
            <a:r>
              <a:rPr lang="ko-KR" altLang="en-US" sz="1600" b="1" i="0" u="none" strike="noStrike" baseline="0">
                <a:latin typeface="맑은 고딕" panose="020B0503020000020004" pitchFamily="50" charset="-127"/>
              </a:rPr>
              <a:t>거짓</a:t>
            </a:r>
            <a:endParaRPr lang="en-US" altLang="ko-KR" sz="1600" b="1">
              <a:latin typeface="+mj-ea"/>
              <a:ea typeface="+mj-ea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608EC84A-4FE5-44EF-A5F0-6B7D66F14676}"/>
              </a:ext>
            </a:extLst>
          </p:cNvPr>
          <p:cNvGrpSpPr/>
          <p:nvPr/>
        </p:nvGrpSpPr>
        <p:grpSpPr>
          <a:xfrm>
            <a:off x="736086" y="3032956"/>
            <a:ext cx="8460940" cy="1287302"/>
            <a:chOff x="704528" y="1448780"/>
            <a:chExt cx="7920880" cy="1008112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2B65CA2E-D462-4A5D-9E20-119781328EC0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82B740CD-8D00-43F0-9758-43CA477B6E90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 True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b = False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print(type(a))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print(type(b))</a:t>
              </a:r>
            </a:p>
          </p:txBody>
        </p:sp>
      </p:grpSp>
      <p:sp>
        <p:nvSpPr>
          <p:cNvPr id="10" name="Rectangle 8">
            <a:extLst>
              <a:ext uri="{FF2B5EF4-FFF2-40B4-BE49-F238E27FC236}">
                <a16:creationId xmlns:a16="http://schemas.microsoft.com/office/drawing/2014/main" id="{07E6167A-086D-47E6-91C6-26F28DF6BA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7873" y="2413256"/>
            <a:ext cx="9055077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R="0" algn="l"/>
            <a:r>
              <a:rPr lang="en-US" altLang="ko-KR" sz="1400" i="0" u="none" strike="noStrike" baseline="0">
                <a:latin typeface="맑은 고딕" panose="020B0503020000020004" pitchFamily="50" charset="-127"/>
              </a:rPr>
              <a:t>※ True</a:t>
            </a:r>
            <a:r>
              <a:rPr lang="ko-KR" altLang="en-US" sz="1400" i="0" u="none" strike="noStrike" baseline="0">
                <a:latin typeface="맑은 고딕" panose="020B0503020000020004" pitchFamily="50" charset="-127"/>
              </a:rPr>
              <a:t>나 </a:t>
            </a:r>
            <a:r>
              <a:rPr lang="en-US" altLang="ko-KR" sz="1400" i="0" u="none" strike="noStrike" baseline="0">
                <a:latin typeface="맑은 고딕" panose="020B0503020000020004" pitchFamily="50" charset="-127"/>
              </a:rPr>
              <a:t>False</a:t>
            </a:r>
            <a:r>
              <a:rPr lang="ko-KR" altLang="en-US" sz="1400" i="0" u="none" strike="noStrike" baseline="0">
                <a:latin typeface="맑은 고딕" panose="020B0503020000020004" pitchFamily="50" charset="-127"/>
              </a:rPr>
              <a:t>는 파이썬의 예약어로 </a:t>
            </a:r>
            <a:r>
              <a:rPr lang="en-US" altLang="ko-KR" sz="1400" i="0" u="none" strike="noStrike" baseline="0">
                <a:latin typeface="맑은 고딕" panose="020B0503020000020004" pitchFamily="50" charset="-127"/>
              </a:rPr>
              <a:t>true, false</a:t>
            </a:r>
            <a:r>
              <a:rPr lang="ko-KR" altLang="en-US" sz="1400" i="0" u="none" strike="noStrike" baseline="0">
                <a:latin typeface="맑은 고딕" panose="020B0503020000020004" pitchFamily="50" charset="-127"/>
              </a:rPr>
              <a:t>와 같이 사용하지 말고 첫 문자를 항상 대문자로 사용해야 한다</a:t>
            </a:r>
            <a:r>
              <a:rPr lang="en-US" altLang="ko-KR" sz="1400" i="0" u="none" strike="noStrike" baseline="0">
                <a:latin typeface="맑은 고딕" panose="020B0503020000020004" pitchFamily="50" charset="-127"/>
              </a:rPr>
              <a:t>.</a:t>
            </a:r>
            <a:endParaRPr lang="en-US" altLang="ko-KR" sz="1400">
              <a:latin typeface="+mj-ea"/>
              <a:ea typeface="+mj-ea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7083985C-49C5-4B4B-B6E7-AD47F871FEED}"/>
              </a:ext>
            </a:extLst>
          </p:cNvPr>
          <p:cNvGrpSpPr/>
          <p:nvPr/>
        </p:nvGrpSpPr>
        <p:grpSpPr>
          <a:xfrm>
            <a:off x="736086" y="4996408"/>
            <a:ext cx="8460940" cy="396044"/>
            <a:chOff x="704528" y="1448780"/>
            <a:chExt cx="7920880" cy="1008112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BB59E17-6B09-455C-9F3E-EE625FE511DF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D438631-ECFE-4BA2-83F9-115F6E333F0D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 == 1</a:t>
              </a: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0560918F-8D69-4B43-8436-6B0764DF20FD}"/>
              </a:ext>
            </a:extLst>
          </p:cNvPr>
          <p:cNvGrpSpPr/>
          <p:nvPr/>
        </p:nvGrpSpPr>
        <p:grpSpPr>
          <a:xfrm>
            <a:off x="736086" y="5544852"/>
            <a:ext cx="8460940" cy="396044"/>
            <a:chOff x="704528" y="1448780"/>
            <a:chExt cx="7920880" cy="1008112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8CA2367E-3A72-4142-9911-DA0FA7CA34DF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FFD8F0B7-C8BE-43A8-9318-2093AA8615E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 &gt; 1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8E3B335E-D53F-44E1-82C4-36F3DDF91030}"/>
              </a:ext>
            </a:extLst>
          </p:cNvPr>
          <p:cNvGrpSpPr/>
          <p:nvPr/>
        </p:nvGrpSpPr>
        <p:grpSpPr>
          <a:xfrm>
            <a:off x="736086" y="6093296"/>
            <a:ext cx="8460940" cy="396044"/>
            <a:chOff x="704528" y="1448780"/>
            <a:chExt cx="7920880" cy="1008112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FE8895F7-8222-40E0-9E41-065FB66B5E6E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A9A66B3C-ED14-41D0-A37A-DB7819EE277C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 &lt; 1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036C869-66DB-42ED-997C-0EE735D6677C}"/>
              </a:ext>
            </a:extLst>
          </p:cNvPr>
          <p:cNvSpPr txBox="1"/>
          <p:nvPr/>
        </p:nvSpPr>
        <p:spPr>
          <a:xfrm>
            <a:off x="521366" y="4550876"/>
            <a:ext cx="51122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불 자료형은 조건문의 반환 값으로도 사용된다</a:t>
            </a:r>
            <a:r>
              <a:rPr lang="en-US" altLang="ko-KR" b="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 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236492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>
                <a:solidFill>
                  <a:srgbClr val="000000"/>
                </a:solidFill>
              </a:rPr>
              <a:t>자료형의 참과 거짓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3-1 </a:t>
            </a:r>
            <a:r>
              <a:rPr lang="ko-KR" altLang="en-US">
                <a:latin typeface="+mj-ea"/>
                <a:ea typeface="+mj-ea"/>
              </a:rPr>
              <a:t>불 연산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949370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자료형의 참과 거짓을 구분하는 기준은 다음과 같다</a:t>
            </a:r>
            <a:r>
              <a:rPr lang="en-US" altLang="ko-KR" b="1">
                <a:latin typeface="+mj-ea"/>
                <a:ea typeface="+mj-ea"/>
              </a:rPr>
              <a:t>.</a:t>
            </a:r>
          </a:p>
        </p:txBody>
      </p:sp>
      <p:graphicFrame>
        <p:nvGraphicFramePr>
          <p:cNvPr id="3" name="표 5">
            <a:extLst>
              <a:ext uri="{FF2B5EF4-FFF2-40B4-BE49-F238E27FC236}">
                <a16:creationId xmlns:a16="http://schemas.microsoft.com/office/drawing/2014/main" id="{AB2545D2-8634-4E6A-A2AA-4D88E91331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1071638"/>
              </p:ext>
            </p:extLst>
          </p:nvPr>
        </p:nvGraphicFramePr>
        <p:xfrm>
          <a:off x="1316596" y="1574800"/>
          <a:ext cx="660400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02000">
                  <a:extLst>
                    <a:ext uri="{9D8B030D-6E8A-4147-A177-3AD203B41FA5}">
                      <a16:colId xmlns:a16="http://schemas.microsoft.com/office/drawing/2014/main" val="217589130"/>
                    </a:ext>
                  </a:extLst>
                </a:gridCol>
                <a:gridCol w="3302000">
                  <a:extLst>
                    <a:ext uri="{9D8B030D-6E8A-4147-A177-3AD203B41FA5}">
                      <a16:colId xmlns:a16="http://schemas.microsoft.com/office/drawing/2014/main" val="7627187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값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참 </a:t>
                      </a:r>
                      <a:r>
                        <a:rPr lang="en-US" altLang="ko-KR"/>
                        <a:t>or </a:t>
                      </a:r>
                      <a:r>
                        <a:rPr lang="ko-KR" altLang="en-US"/>
                        <a:t>거짓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59382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"python"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70808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""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거짓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42430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[1, 2, 3]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25465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[]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거짓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49826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(1, 2, 3)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21495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()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거짓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97483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7486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0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거짓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3863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None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거짓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58949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6588475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>
                <a:solidFill>
                  <a:srgbClr val="000000"/>
                </a:solidFill>
              </a:rPr>
              <a:t>자료형의 참과 거짓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3-1 </a:t>
            </a:r>
            <a:r>
              <a:rPr lang="ko-KR" altLang="en-US">
                <a:latin typeface="+mj-ea"/>
                <a:ea typeface="+mj-ea"/>
              </a:rPr>
              <a:t>불 연산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949370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다음 예를 보고 참과 거짓이 프로그램에서 어떻게 쓰이는지 간단히 알아보자</a:t>
            </a:r>
            <a:r>
              <a:rPr lang="en-US" altLang="ko-KR" b="1">
                <a:latin typeface="+mj-ea"/>
                <a:ea typeface="+mj-ea"/>
              </a:rPr>
              <a:t>.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CB5388D-D427-4CE0-80CF-704D01599D40}"/>
              </a:ext>
            </a:extLst>
          </p:cNvPr>
          <p:cNvGrpSpPr/>
          <p:nvPr/>
        </p:nvGrpSpPr>
        <p:grpSpPr>
          <a:xfrm>
            <a:off x="736086" y="1520788"/>
            <a:ext cx="8460940" cy="1008112"/>
            <a:chOff x="704528" y="1448780"/>
            <a:chExt cx="7920880" cy="100811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69607FE3-C04E-41D2-8A32-A46C4B9EDF5A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275614D-4D54-43E7-B1F8-F676372B9CE3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 [1, 2, 3, 4]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while a: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print(a.pop())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8822D2B-4565-4440-94AD-F4F82294A209}"/>
              </a:ext>
            </a:extLst>
          </p:cNvPr>
          <p:cNvGrpSpPr/>
          <p:nvPr/>
        </p:nvGrpSpPr>
        <p:grpSpPr>
          <a:xfrm>
            <a:off x="749443" y="2852936"/>
            <a:ext cx="8460940" cy="1368152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1D342F35-39C0-4289-A9C7-0048458F5F4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B657FB0E-76A3-4475-9AFB-BD8E8918A83C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if []: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print("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참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")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else: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print("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거짓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")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85077248-AC45-4167-8A54-33ED0CAC8928}"/>
              </a:ext>
            </a:extLst>
          </p:cNvPr>
          <p:cNvGrpSpPr/>
          <p:nvPr/>
        </p:nvGrpSpPr>
        <p:grpSpPr>
          <a:xfrm>
            <a:off x="741251" y="4537498"/>
            <a:ext cx="8460940" cy="1368152"/>
            <a:chOff x="704528" y="1448780"/>
            <a:chExt cx="7920880" cy="100811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088C6312-EB7A-4A34-8CE8-94CDDC987BB1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5F7728AC-324D-4467-9D75-B400CEE7020F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if [1, 2, 3]: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print("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참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")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else: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print("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거짓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")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4009312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>
                <a:solidFill>
                  <a:srgbClr val="000000"/>
                </a:solidFill>
              </a:rPr>
              <a:t>불 연산 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3-1 </a:t>
            </a:r>
            <a:r>
              <a:rPr lang="ko-KR" altLang="en-US">
                <a:latin typeface="+mj-ea"/>
                <a:ea typeface="+mj-ea"/>
              </a:rPr>
              <a:t>불 연산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949370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bool </a:t>
            </a:r>
            <a:r>
              <a:rPr lang="ko-KR" altLang="en-US" b="1">
                <a:latin typeface="+mj-ea"/>
                <a:ea typeface="+mj-ea"/>
              </a:rPr>
              <a:t>내장 함수를 사용하면 자료형의 참과 거짓을 식별할 수 있다</a:t>
            </a:r>
            <a:r>
              <a:rPr lang="en-US" altLang="ko-KR" b="1">
                <a:latin typeface="+mj-ea"/>
                <a:ea typeface="+mj-ea"/>
              </a:rPr>
              <a:t>.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CB5388D-D427-4CE0-80CF-704D01599D40}"/>
              </a:ext>
            </a:extLst>
          </p:cNvPr>
          <p:cNvGrpSpPr/>
          <p:nvPr/>
        </p:nvGrpSpPr>
        <p:grpSpPr>
          <a:xfrm>
            <a:off x="736086" y="1520788"/>
            <a:ext cx="8460940" cy="396044"/>
            <a:chOff x="704528" y="1448780"/>
            <a:chExt cx="7920880" cy="100811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69607FE3-C04E-41D2-8A32-A46C4B9EDF5A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275614D-4D54-43E7-B1F8-F676372B9CE3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bool(</a:t>
              </a:r>
              <a:r>
                <a:rPr lang="en-US" altLang="ko-KR" b="0" i="0">
                  <a:solidFill>
                    <a:srgbClr val="880000"/>
                  </a:solidFill>
                  <a:effectLst/>
                  <a:latin typeface="Consolas" panose="020B0609020204030204" pitchFamily="49" charset="0"/>
                </a:rPr>
                <a:t>'python'</a:t>
              </a:r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)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AEE1501-E787-47C3-A2BE-C3F9A26AEC04}"/>
              </a:ext>
            </a:extLst>
          </p:cNvPr>
          <p:cNvGrpSpPr/>
          <p:nvPr/>
        </p:nvGrpSpPr>
        <p:grpSpPr>
          <a:xfrm>
            <a:off x="736086" y="2153020"/>
            <a:ext cx="8460940" cy="396044"/>
            <a:chOff x="704528" y="1448780"/>
            <a:chExt cx="7920880" cy="1008112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8D59250A-AC9D-455E-990E-1C5CBE61E82D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BAE73D25-4EE3-443B-A489-2600AB44BD03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bool(</a:t>
              </a:r>
              <a:r>
                <a:rPr lang="en-US" altLang="ko-KR" b="0" i="0">
                  <a:solidFill>
                    <a:srgbClr val="880000"/>
                  </a:solidFill>
                  <a:effectLst/>
                  <a:latin typeface="Consolas" panose="020B0609020204030204" pitchFamily="49" charset="0"/>
                </a:rPr>
                <a:t>''</a:t>
              </a:r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)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C70986EB-3BB4-44B9-B5AE-FFF0CEBD5DBF}"/>
              </a:ext>
            </a:extLst>
          </p:cNvPr>
          <p:cNvGrpSpPr/>
          <p:nvPr/>
        </p:nvGrpSpPr>
        <p:grpSpPr>
          <a:xfrm>
            <a:off x="736086" y="2785252"/>
            <a:ext cx="8460940" cy="396044"/>
            <a:chOff x="704528" y="1448780"/>
            <a:chExt cx="7920880" cy="1008112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28561B69-DBB6-4FCC-9FF3-6FBA4EAC494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53210E4F-7FA6-4F30-94F8-4AB47D582C0E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bool(</a:t>
              </a:r>
              <a:r>
                <a:rPr lang="en-US" altLang="ko-KR" b="0" i="0">
                  <a:solidFill>
                    <a:srgbClr val="880000"/>
                  </a:solidFill>
                  <a:effectLst/>
                  <a:latin typeface="Consolas" panose="020B0609020204030204" pitchFamily="49" charset="0"/>
                </a:rPr>
                <a:t>[]</a:t>
              </a:r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)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C70AA69D-7D95-4350-AD25-E112DAC13AF5}"/>
              </a:ext>
            </a:extLst>
          </p:cNvPr>
          <p:cNvGrpSpPr/>
          <p:nvPr/>
        </p:nvGrpSpPr>
        <p:grpSpPr>
          <a:xfrm>
            <a:off x="736086" y="3417484"/>
            <a:ext cx="8460940" cy="396044"/>
            <a:chOff x="704528" y="1448780"/>
            <a:chExt cx="7920880" cy="1008112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CE6EB92E-1189-4181-8D4B-F396235B6F3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34561C14-0838-4308-8319-604627E9847A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bool(</a:t>
              </a:r>
              <a:r>
                <a:rPr lang="en-US" altLang="ko-KR" b="0" i="0">
                  <a:solidFill>
                    <a:srgbClr val="880000"/>
                  </a:solidFill>
                  <a:effectLst/>
                  <a:latin typeface="Consolas" panose="020B0609020204030204" pitchFamily="49" charset="0"/>
                </a:rPr>
                <a:t>[1, 2, 3]</a:t>
              </a:r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)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C6B5A0F7-7C90-4005-95E0-2666C3F3A99A}"/>
              </a:ext>
            </a:extLst>
          </p:cNvPr>
          <p:cNvGrpSpPr/>
          <p:nvPr/>
        </p:nvGrpSpPr>
        <p:grpSpPr>
          <a:xfrm>
            <a:off x="736086" y="4049716"/>
            <a:ext cx="8460940" cy="396044"/>
            <a:chOff x="704528" y="1448780"/>
            <a:chExt cx="7920880" cy="1008112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1001D89B-84D7-48E8-AC94-1C874CD6A8CD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034F7BB2-C446-4E98-9C7E-2595FA79C46D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bool(</a:t>
              </a:r>
              <a:r>
                <a:rPr lang="en-US" altLang="ko-KR" b="0" i="0">
                  <a:solidFill>
                    <a:srgbClr val="880000"/>
                  </a:solidFill>
                  <a:effectLst/>
                  <a:latin typeface="Consolas" panose="020B0609020204030204" pitchFamily="49" charset="0"/>
                </a:rPr>
                <a:t>(1, 2, 3)</a:t>
              </a:r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)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6165714F-9CA0-48E0-ADBD-45D0F913A739}"/>
              </a:ext>
            </a:extLst>
          </p:cNvPr>
          <p:cNvGrpSpPr/>
          <p:nvPr/>
        </p:nvGrpSpPr>
        <p:grpSpPr>
          <a:xfrm>
            <a:off x="736086" y="4681948"/>
            <a:ext cx="8460940" cy="396044"/>
            <a:chOff x="704528" y="1448780"/>
            <a:chExt cx="7920880" cy="1008112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13E29D64-EB75-4879-8A57-3601F2804A63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60F38A2D-F266-4AEA-ABF8-98BD78D0A500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bool(</a:t>
              </a:r>
              <a:r>
                <a:rPr lang="en-US" altLang="ko-KR" b="0" i="0">
                  <a:solidFill>
                    <a:srgbClr val="880000"/>
                  </a:solidFill>
                  <a:effectLst/>
                  <a:latin typeface="Consolas" panose="020B0609020204030204" pitchFamily="49" charset="0"/>
                </a:rPr>
                <a:t>()</a:t>
              </a:r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)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50B45A46-0B2D-4DBD-B2BC-BC9E68F1318C}"/>
              </a:ext>
            </a:extLst>
          </p:cNvPr>
          <p:cNvGrpSpPr/>
          <p:nvPr/>
        </p:nvGrpSpPr>
        <p:grpSpPr>
          <a:xfrm>
            <a:off x="736086" y="5314180"/>
            <a:ext cx="8460940" cy="396044"/>
            <a:chOff x="704528" y="1448780"/>
            <a:chExt cx="7920880" cy="1008112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C2EBAED6-93CA-4CD2-A969-0DD3B33DC1A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3793A581-9813-40E2-A59D-5E7805F8E9C4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bool(</a:t>
              </a:r>
              <a:r>
                <a:rPr lang="en-US" altLang="ko-KR" b="0" i="0">
                  <a:solidFill>
                    <a:srgbClr val="880000"/>
                  </a:solidFill>
                  <a:effectLst/>
                  <a:latin typeface="Consolas" panose="020B0609020204030204" pitchFamily="49" charset="0"/>
                </a:rPr>
                <a:t>0</a:t>
              </a:r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)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D6AEEA25-476F-41BD-9C90-D79829980213}"/>
              </a:ext>
            </a:extLst>
          </p:cNvPr>
          <p:cNvGrpSpPr/>
          <p:nvPr/>
        </p:nvGrpSpPr>
        <p:grpSpPr>
          <a:xfrm>
            <a:off x="736086" y="5946412"/>
            <a:ext cx="8460940" cy="396044"/>
            <a:chOff x="704528" y="1448780"/>
            <a:chExt cx="7920880" cy="1008112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09CCB1B2-D95F-4A39-9016-8B617D2F6D13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72DF6272-871A-4A0D-BA09-A972C543FE7B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bool(</a:t>
              </a:r>
              <a:r>
                <a:rPr lang="en-US" altLang="ko-KR" b="0" i="0">
                  <a:solidFill>
                    <a:srgbClr val="880000"/>
                  </a:solidFill>
                  <a:effectLst/>
                  <a:latin typeface="Consolas" panose="020B0609020204030204" pitchFamily="49" charset="0"/>
                </a:rPr>
                <a:t>1</a:t>
              </a:r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)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1016196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>
                <a:solidFill>
                  <a:srgbClr val="000000"/>
                </a:solidFill>
              </a:rPr>
              <a:t>불 연산 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3-1 </a:t>
            </a:r>
            <a:r>
              <a:rPr lang="ko-KR" altLang="en-US">
                <a:latin typeface="+mj-ea"/>
                <a:ea typeface="+mj-ea"/>
              </a:rPr>
              <a:t>불 연산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951402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bool </a:t>
            </a:r>
            <a:r>
              <a:rPr lang="ko-KR" altLang="en-US" b="1">
                <a:latin typeface="+mj-ea"/>
                <a:ea typeface="+mj-ea"/>
              </a:rPr>
              <a:t>값을 </a:t>
            </a:r>
            <a:r>
              <a:rPr lang="en-US" altLang="ko-KR" b="1">
                <a:latin typeface="+mj-ea"/>
                <a:ea typeface="+mj-ea"/>
              </a:rPr>
              <a:t>int</a:t>
            </a:r>
            <a:r>
              <a:rPr lang="ko-KR" altLang="en-US" b="1">
                <a:latin typeface="+mj-ea"/>
                <a:ea typeface="+mj-ea"/>
              </a:rPr>
              <a:t>로 캐스팅 하면 </a:t>
            </a:r>
            <a:r>
              <a:rPr lang="en-US" altLang="ko-KR" b="1">
                <a:latin typeface="+mj-ea"/>
                <a:ea typeface="+mj-ea"/>
              </a:rPr>
              <a:t>True=&gt;1 , False=&gt;0</a:t>
            </a:r>
            <a:r>
              <a:rPr lang="ko-KR" altLang="en-US" b="1">
                <a:latin typeface="+mj-ea"/>
                <a:ea typeface="+mj-ea"/>
              </a:rPr>
              <a:t>이 된다</a:t>
            </a:r>
            <a:r>
              <a:rPr lang="en-US" altLang="ko-KR" b="1">
                <a:latin typeface="+mj-ea"/>
                <a:ea typeface="+mj-ea"/>
              </a:rPr>
              <a:t>.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CB5388D-D427-4CE0-80CF-704D01599D40}"/>
              </a:ext>
            </a:extLst>
          </p:cNvPr>
          <p:cNvGrpSpPr/>
          <p:nvPr/>
        </p:nvGrpSpPr>
        <p:grpSpPr>
          <a:xfrm>
            <a:off x="736086" y="1520788"/>
            <a:ext cx="8460940" cy="396044"/>
            <a:chOff x="704528" y="1448780"/>
            <a:chExt cx="7920880" cy="100811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69607FE3-C04E-41D2-8A32-A46C4B9EDF5A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275614D-4D54-43E7-B1F8-F676372B9CE3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int(True)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AEE1501-E787-47C3-A2BE-C3F9A26AEC04}"/>
              </a:ext>
            </a:extLst>
          </p:cNvPr>
          <p:cNvGrpSpPr/>
          <p:nvPr/>
        </p:nvGrpSpPr>
        <p:grpSpPr>
          <a:xfrm>
            <a:off x="736086" y="2153020"/>
            <a:ext cx="8460940" cy="396044"/>
            <a:chOff x="704528" y="1448780"/>
            <a:chExt cx="7920880" cy="1008112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8D59250A-AC9D-455E-990E-1C5CBE61E82D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BAE73D25-4EE3-443B-A489-2600AB44BD03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int(False)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C70986EB-3BB4-44B9-B5AE-FFF0CEBD5DBF}"/>
              </a:ext>
            </a:extLst>
          </p:cNvPr>
          <p:cNvGrpSpPr/>
          <p:nvPr/>
        </p:nvGrpSpPr>
        <p:grpSpPr>
          <a:xfrm>
            <a:off x="736086" y="2785252"/>
            <a:ext cx="8460940" cy="396044"/>
            <a:chOff x="704528" y="1448780"/>
            <a:chExt cx="7920880" cy="1008112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28561B69-DBB6-4FCC-9FF3-6FBA4EAC494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53210E4F-7FA6-4F30-94F8-4AB47D582C0E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float(True)</a:t>
              </a: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C70AA69D-7D95-4350-AD25-E112DAC13AF5}"/>
              </a:ext>
            </a:extLst>
          </p:cNvPr>
          <p:cNvGrpSpPr/>
          <p:nvPr/>
        </p:nvGrpSpPr>
        <p:grpSpPr>
          <a:xfrm>
            <a:off x="736086" y="3417484"/>
            <a:ext cx="8460940" cy="396044"/>
            <a:chOff x="704528" y="1448780"/>
            <a:chExt cx="7920880" cy="1008112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CE6EB92E-1189-4181-8D4B-F396235B6F3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34561C14-0838-4308-8319-604627E9847A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str(False)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9459154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불과 비교 연산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3-1 </a:t>
            </a:r>
            <a:r>
              <a:rPr lang="ko-KR" altLang="en-US">
                <a:latin typeface="+mj-ea"/>
                <a:ea typeface="+mj-ea"/>
              </a:rPr>
              <a:t>불 연산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951402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문자열 비교</a:t>
            </a:r>
            <a:endParaRPr lang="en-US" altLang="ko-KR" b="1">
              <a:latin typeface="+mj-ea"/>
              <a:ea typeface="+mj-ea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CB5388D-D427-4CE0-80CF-704D01599D40}"/>
              </a:ext>
            </a:extLst>
          </p:cNvPr>
          <p:cNvGrpSpPr/>
          <p:nvPr/>
        </p:nvGrpSpPr>
        <p:grpSpPr>
          <a:xfrm>
            <a:off x="736086" y="1520788"/>
            <a:ext cx="8460940" cy="396044"/>
            <a:chOff x="704528" y="1448780"/>
            <a:chExt cx="7920880" cy="100811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69607FE3-C04E-41D2-8A32-A46C4B9EDF5A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275614D-4D54-43E7-B1F8-F676372B9CE3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'Python' == 'Python'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AEE1501-E787-47C3-A2BE-C3F9A26AEC04}"/>
              </a:ext>
            </a:extLst>
          </p:cNvPr>
          <p:cNvGrpSpPr/>
          <p:nvPr/>
        </p:nvGrpSpPr>
        <p:grpSpPr>
          <a:xfrm>
            <a:off x="736086" y="2153020"/>
            <a:ext cx="8460941" cy="396044"/>
            <a:chOff x="704528" y="1448780"/>
            <a:chExt cx="7920881" cy="1008112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8D59250A-AC9D-455E-990E-1C5CBE61E82D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BAE73D25-4EE3-443B-A489-2600AB44BD03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'Python' == 'python'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C70986EB-3BB4-44B9-B5AE-FFF0CEBD5DBF}"/>
              </a:ext>
            </a:extLst>
          </p:cNvPr>
          <p:cNvGrpSpPr/>
          <p:nvPr/>
        </p:nvGrpSpPr>
        <p:grpSpPr>
          <a:xfrm>
            <a:off x="736086" y="2785252"/>
            <a:ext cx="8460940" cy="396044"/>
            <a:chOff x="704528" y="1448780"/>
            <a:chExt cx="7920880" cy="1008112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28561B69-DBB6-4FCC-9FF3-6FBA4EAC494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53210E4F-7FA6-4F30-94F8-4AB47D582C0E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'Python' != 'python'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6" name="Rectangle 8">
            <a:extLst>
              <a:ext uri="{FF2B5EF4-FFF2-40B4-BE49-F238E27FC236}">
                <a16:creationId xmlns:a16="http://schemas.microsoft.com/office/drawing/2014/main" id="{418D7634-2B3D-4941-A126-45247BE894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2940" y="3657600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객체 비교</a:t>
            </a:r>
            <a:endParaRPr lang="en-US" altLang="ko-KR" b="1">
              <a:latin typeface="+mj-ea"/>
              <a:ea typeface="+mj-ea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3B160E93-0EAD-4782-9534-EB4354A3EC71}"/>
              </a:ext>
            </a:extLst>
          </p:cNvPr>
          <p:cNvGrpSpPr/>
          <p:nvPr/>
        </p:nvGrpSpPr>
        <p:grpSpPr>
          <a:xfrm>
            <a:off x="722530" y="4226986"/>
            <a:ext cx="8460940" cy="396044"/>
            <a:chOff x="704528" y="1448780"/>
            <a:chExt cx="7920880" cy="1008112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61AF801E-6C68-4C82-A5C0-4235F1A01B73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65A6E98D-5725-40CD-9A47-A45FFCE03FDB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1 == 1.0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80A36F73-4E4A-4B1F-B52D-1F4AC8D7DEC3}"/>
              </a:ext>
            </a:extLst>
          </p:cNvPr>
          <p:cNvGrpSpPr/>
          <p:nvPr/>
        </p:nvGrpSpPr>
        <p:grpSpPr>
          <a:xfrm>
            <a:off x="722530" y="4852301"/>
            <a:ext cx="8460941" cy="396044"/>
            <a:chOff x="704528" y="1448780"/>
            <a:chExt cx="7920881" cy="1008112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2136FC9D-0E48-4760-A729-E43373B7BFD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8E91FFD4-5645-478C-B48C-DABD605EE454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1 is 1.0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C53B1B05-05CA-4BAA-8D83-1382B6457AF6}"/>
              </a:ext>
            </a:extLst>
          </p:cNvPr>
          <p:cNvGrpSpPr/>
          <p:nvPr/>
        </p:nvGrpSpPr>
        <p:grpSpPr>
          <a:xfrm>
            <a:off x="722530" y="6102930"/>
            <a:ext cx="8460940" cy="396044"/>
            <a:chOff x="704528" y="1448780"/>
            <a:chExt cx="7920880" cy="1008112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09D930FF-589D-4411-8CB3-0540DF7E09D0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435DCB59-6FA6-4591-9329-D8DC88EC780A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print(id(1), id(1.0))</a:t>
              </a: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72C37F54-EE9B-40B4-B992-B92F013429FE}"/>
              </a:ext>
            </a:extLst>
          </p:cNvPr>
          <p:cNvGrpSpPr/>
          <p:nvPr/>
        </p:nvGrpSpPr>
        <p:grpSpPr>
          <a:xfrm>
            <a:off x="722530" y="5477616"/>
            <a:ext cx="8460941" cy="396044"/>
            <a:chOff x="704528" y="1448780"/>
            <a:chExt cx="7920881" cy="1008112"/>
          </a:xfrm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7CE1E523-F891-435A-ADD7-41756CC8294A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F12D9922-FD74-4B56-8FE8-936D5C767BBF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1 is not 1.0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2874850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논리 연산자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3-1 </a:t>
            </a:r>
            <a:r>
              <a:rPr lang="ko-KR" altLang="en-US">
                <a:latin typeface="+mj-ea"/>
                <a:ea typeface="+mj-ea"/>
              </a:rPr>
              <a:t>불 연산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39654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a and b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3B160E93-0EAD-4782-9534-EB4354A3EC71}"/>
              </a:ext>
            </a:extLst>
          </p:cNvPr>
          <p:cNvGrpSpPr/>
          <p:nvPr/>
        </p:nvGrpSpPr>
        <p:grpSpPr>
          <a:xfrm>
            <a:off x="722530" y="1373036"/>
            <a:ext cx="8460940" cy="396044"/>
            <a:chOff x="704528" y="1448780"/>
            <a:chExt cx="7920880" cy="1008112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61AF801E-6C68-4C82-A5C0-4235F1A01B73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65A6E98D-5725-40CD-9A47-A45FFCE03FDB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True and True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80A36F73-4E4A-4B1F-B52D-1F4AC8D7DEC3}"/>
              </a:ext>
            </a:extLst>
          </p:cNvPr>
          <p:cNvGrpSpPr/>
          <p:nvPr/>
        </p:nvGrpSpPr>
        <p:grpSpPr>
          <a:xfrm>
            <a:off x="722530" y="1998351"/>
            <a:ext cx="8460941" cy="396044"/>
            <a:chOff x="704528" y="1448780"/>
            <a:chExt cx="7920881" cy="1008112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2136FC9D-0E48-4760-A729-E43373B7BFD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8E91FFD4-5645-478C-B48C-DABD605EE454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True and False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C53B1B05-05CA-4BAA-8D83-1382B6457AF6}"/>
              </a:ext>
            </a:extLst>
          </p:cNvPr>
          <p:cNvGrpSpPr/>
          <p:nvPr/>
        </p:nvGrpSpPr>
        <p:grpSpPr>
          <a:xfrm>
            <a:off x="722530" y="3248980"/>
            <a:ext cx="8460940" cy="396044"/>
            <a:chOff x="704528" y="1448780"/>
            <a:chExt cx="7920880" cy="1008112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09D930FF-589D-4411-8CB3-0540DF7E09D0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435DCB59-6FA6-4591-9329-D8DC88EC780A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False and False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72C37F54-EE9B-40B4-B992-B92F013429FE}"/>
              </a:ext>
            </a:extLst>
          </p:cNvPr>
          <p:cNvGrpSpPr/>
          <p:nvPr/>
        </p:nvGrpSpPr>
        <p:grpSpPr>
          <a:xfrm>
            <a:off x="722530" y="2623666"/>
            <a:ext cx="8460941" cy="396044"/>
            <a:chOff x="704528" y="1448780"/>
            <a:chExt cx="7920881" cy="1008112"/>
          </a:xfrm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7CE1E523-F891-435A-ADD7-41756CC8294A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F12D9922-FD74-4B56-8FE8-936D5C767BBF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False and True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9" name="Rectangle 8">
            <a:extLst>
              <a:ext uri="{FF2B5EF4-FFF2-40B4-BE49-F238E27FC236}">
                <a16:creationId xmlns:a16="http://schemas.microsoft.com/office/drawing/2014/main" id="{EFB331F5-409A-4CCD-95EC-41B82F8339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7244" y="3789040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a or b</a:t>
            </a: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6FA4D8F5-8EEE-42BF-8F0E-957092A18AA4}"/>
              </a:ext>
            </a:extLst>
          </p:cNvPr>
          <p:cNvGrpSpPr/>
          <p:nvPr/>
        </p:nvGrpSpPr>
        <p:grpSpPr>
          <a:xfrm>
            <a:off x="723278" y="4322422"/>
            <a:ext cx="8460940" cy="396044"/>
            <a:chOff x="704528" y="1448780"/>
            <a:chExt cx="7920880" cy="1008112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54401530-4348-4C4E-83B6-09386B8FF09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2796D9A8-E6A4-4FD2-B6D3-EFD5B1930B3D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True or True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C7B154C-78D8-463D-A207-E6C26E4F10EF}"/>
              </a:ext>
            </a:extLst>
          </p:cNvPr>
          <p:cNvGrpSpPr/>
          <p:nvPr/>
        </p:nvGrpSpPr>
        <p:grpSpPr>
          <a:xfrm>
            <a:off x="723278" y="4947737"/>
            <a:ext cx="8460941" cy="396044"/>
            <a:chOff x="704528" y="1448780"/>
            <a:chExt cx="7920881" cy="1008112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BBD4D14F-AD7D-4102-864B-20FFE1242CA4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E95FAD9A-1D74-4287-A01C-643340ECE682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True or False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9F56622C-5E7B-4FFC-8843-04C6134DA85C}"/>
              </a:ext>
            </a:extLst>
          </p:cNvPr>
          <p:cNvGrpSpPr/>
          <p:nvPr/>
        </p:nvGrpSpPr>
        <p:grpSpPr>
          <a:xfrm>
            <a:off x="723278" y="6198366"/>
            <a:ext cx="8460940" cy="396044"/>
            <a:chOff x="704528" y="1448780"/>
            <a:chExt cx="7920880" cy="1008112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890DED0B-BB0C-4A64-9DF6-7A4C4758EDB2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D92A9CFC-4C06-47D8-975B-6A60B3B94BBA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False or False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3C6D37D2-81F1-49DB-9709-04419CC43297}"/>
              </a:ext>
            </a:extLst>
          </p:cNvPr>
          <p:cNvGrpSpPr/>
          <p:nvPr/>
        </p:nvGrpSpPr>
        <p:grpSpPr>
          <a:xfrm>
            <a:off x="723278" y="5573052"/>
            <a:ext cx="8460941" cy="396044"/>
            <a:chOff x="704528" y="1448780"/>
            <a:chExt cx="7920881" cy="1008112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578B0886-0BC1-44A7-B982-2E5C04C0678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46BFF05D-BE23-4C26-B39B-55E2A20C1332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False or True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0251553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논리 연산자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3-1 </a:t>
            </a:r>
            <a:r>
              <a:rPr lang="ko-KR" altLang="en-US">
                <a:latin typeface="+mj-ea"/>
                <a:ea typeface="+mj-ea"/>
              </a:rPr>
              <a:t>불 연산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39654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not x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3B160E93-0EAD-4782-9534-EB4354A3EC71}"/>
              </a:ext>
            </a:extLst>
          </p:cNvPr>
          <p:cNvGrpSpPr/>
          <p:nvPr/>
        </p:nvGrpSpPr>
        <p:grpSpPr>
          <a:xfrm>
            <a:off x="722530" y="1373036"/>
            <a:ext cx="8460940" cy="396044"/>
            <a:chOff x="704528" y="1448780"/>
            <a:chExt cx="7920880" cy="1008112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61AF801E-6C68-4C82-A5C0-4235F1A01B73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65A6E98D-5725-40CD-9A47-A45FFCE03FDB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not True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80A36F73-4E4A-4B1F-B52D-1F4AC8D7DEC3}"/>
              </a:ext>
            </a:extLst>
          </p:cNvPr>
          <p:cNvGrpSpPr/>
          <p:nvPr/>
        </p:nvGrpSpPr>
        <p:grpSpPr>
          <a:xfrm>
            <a:off x="722530" y="1998351"/>
            <a:ext cx="8460941" cy="396044"/>
            <a:chOff x="704528" y="1448780"/>
            <a:chExt cx="7920881" cy="1008112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2136FC9D-0E48-4760-A729-E43373B7BFD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8E91FFD4-5645-478C-B48C-DABD605EE454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not False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72C37F54-EE9B-40B4-B992-B92F013429FE}"/>
              </a:ext>
            </a:extLst>
          </p:cNvPr>
          <p:cNvGrpSpPr/>
          <p:nvPr/>
        </p:nvGrpSpPr>
        <p:grpSpPr>
          <a:xfrm>
            <a:off x="722530" y="2623666"/>
            <a:ext cx="8460941" cy="396044"/>
            <a:chOff x="704528" y="1448780"/>
            <a:chExt cx="7920881" cy="1008112"/>
          </a:xfrm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7CE1E523-F891-435A-ADD7-41756CC8294A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F12D9922-FD74-4B56-8FE8-936D5C767BBF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not True and False or not False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EC718B1E-8FE6-4EA8-956E-01357B3394FB}"/>
              </a:ext>
            </a:extLst>
          </p:cNvPr>
          <p:cNvGrpSpPr/>
          <p:nvPr/>
        </p:nvGrpSpPr>
        <p:grpSpPr>
          <a:xfrm>
            <a:off x="722530" y="3248981"/>
            <a:ext cx="8460941" cy="396044"/>
            <a:chOff x="704528" y="1448780"/>
            <a:chExt cx="7920881" cy="1008112"/>
          </a:xfrm>
        </p:grpSpPr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AD4B256F-40ED-40DA-B550-691C3D408723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437FC3BF-1D4C-4584-9FE7-C004D18D4ABE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False and False or True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3B07457E-B466-445D-84FA-7E95C54ABB89}"/>
              </a:ext>
            </a:extLst>
          </p:cNvPr>
          <p:cNvGrpSpPr/>
          <p:nvPr/>
        </p:nvGrpSpPr>
        <p:grpSpPr>
          <a:xfrm>
            <a:off x="722530" y="3874296"/>
            <a:ext cx="8460941" cy="396044"/>
            <a:chOff x="704528" y="1448780"/>
            <a:chExt cx="7920881" cy="1008112"/>
          </a:xfrm>
        </p:grpSpPr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7F797644-00A5-4E25-8B9A-71D1935B3D22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4A68FA34-A8CB-4E9C-96B7-E2DAB55A0818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False or True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E5B333E3-3800-4C06-8885-35A9DE38A58E}"/>
              </a:ext>
            </a:extLst>
          </p:cNvPr>
          <p:cNvGrpSpPr/>
          <p:nvPr/>
        </p:nvGrpSpPr>
        <p:grpSpPr>
          <a:xfrm>
            <a:off x="732890" y="5193196"/>
            <a:ext cx="8460941" cy="396044"/>
            <a:chOff x="704528" y="1448780"/>
            <a:chExt cx="7920881" cy="1008112"/>
          </a:xfrm>
        </p:grpSpPr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DA473F13-A6B9-42ED-A181-FA91006FB5D9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D15B532E-966E-485C-9931-D4E3239E9CD2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((not True) and False) or (not False)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61" name="Rectangle 8">
            <a:extLst>
              <a:ext uri="{FF2B5EF4-FFF2-40B4-BE49-F238E27FC236}">
                <a16:creationId xmlns:a16="http://schemas.microsoft.com/office/drawing/2014/main" id="{8BD2BBBF-153F-4EC2-A6C5-6F01CD2788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4797152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순서가 헷갈릴 때는 괄호로 판단 순서를 명확히 나타내 주는 것이 좋다</a:t>
            </a:r>
            <a:r>
              <a:rPr lang="en-US" altLang="ko-KR" b="1">
                <a:latin typeface="+mj-ea"/>
                <a:ea typeface="+mj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479976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6271" y="255527"/>
            <a:ext cx="4432623" cy="381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7078" bIns="17078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defTabSz="894695" fontAlgn="base" latinLnBrk="1">
              <a:spcBef>
                <a:spcPct val="0"/>
              </a:spcBef>
              <a:spcAft>
                <a:spcPct val="0"/>
              </a:spcAft>
              <a:defRPr/>
            </a:pPr>
            <a:endParaRPr lang="ko-KR" altLang="en-US" sz="1898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DD9444-46AF-491C-A643-2C4E33FAF4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308" y="1010403"/>
            <a:ext cx="4432623" cy="381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7078" bIns="17078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defTabSz="894695" fontAlgn="base" latinLnBrk="1">
              <a:spcBef>
                <a:spcPct val="0"/>
              </a:spcBef>
              <a:spcAft>
                <a:spcPct val="0"/>
              </a:spcAft>
              <a:defRPr/>
            </a:pPr>
            <a:endParaRPr lang="ko-KR" altLang="en-US" sz="1708" b="1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1D2953AF-69CC-4EC0-8201-F06FBD0236A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en-US" altLang="ko-KR" sz="2400" b="1">
                <a:solidFill>
                  <a:srgbClr val="000000"/>
                </a:solidFill>
              </a:rPr>
              <a:t>Python</a:t>
            </a:r>
            <a:r>
              <a:rPr lang="ko-KR" altLang="en-US" sz="2400" b="1">
                <a:solidFill>
                  <a:srgbClr val="000000"/>
                </a:solidFill>
              </a:rPr>
              <a:t>의 특징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6FFEFB5-F3C3-4E4E-9B5A-3AB3F5831A3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545790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1-2 </a:t>
            </a:r>
            <a:r>
              <a:rPr lang="ko-KR" altLang="en-US">
                <a:latin typeface="+mj-ea"/>
                <a:ea typeface="+mj-ea"/>
              </a:rPr>
              <a:t>파이썬 특징</a:t>
            </a:r>
          </a:p>
          <a:p>
            <a:endParaRPr lang="ko-KR" altLang="en-US">
              <a:latin typeface="+mj-ea"/>
              <a:ea typeface="+mj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5CBC7C0-1AD5-4A0B-802B-237C427146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4483" y="1088740"/>
            <a:ext cx="2448272" cy="24809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FE3FD0B-8911-4166-991F-398094388785}"/>
              </a:ext>
            </a:extLst>
          </p:cNvPr>
          <p:cNvSpPr txBox="1"/>
          <p:nvPr/>
        </p:nvSpPr>
        <p:spPr>
          <a:xfrm>
            <a:off x="488504" y="872716"/>
            <a:ext cx="1617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많은 언어들 </a:t>
            </a:r>
            <a:r>
              <a:rPr lang="en-US" altLang="ko-KR"/>
              <a:t>...</a:t>
            </a:r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3C9D705-0B62-4BA6-B316-E8594381E946}"/>
              </a:ext>
            </a:extLst>
          </p:cNvPr>
          <p:cNvSpPr txBox="1"/>
          <p:nvPr/>
        </p:nvSpPr>
        <p:spPr>
          <a:xfrm>
            <a:off x="4953000" y="872716"/>
            <a:ext cx="1622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언어들의 특징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E3C813A-7B8A-47DC-BCDA-AC98AD94A0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9733" y="2753853"/>
            <a:ext cx="2838994" cy="831669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016591A9-3EB0-45A9-9CFD-76F260C8920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5315"/>
          <a:stretch/>
        </p:blipFill>
        <p:spPr>
          <a:xfrm>
            <a:off x="162296" y="5062301"/>
            <a:ext cx="2120286" cy="900509"/>
          </a:xfrm>
          <a:prstGeom prst="rect">
            <a:avLst/>
          </a:prstGeom>
        </p:spPr>
      </p:pic>
      <p:grpSp>
        <p:nvGrpSpPr>
          <p:cNvPr id="22" name="Group 4">
            <a:extLst>
              <a:ext uri="{FF2B5EF4-FFF2-40B4-BE49-F238E27FC236}">
                <a16:creationId xmlns:a16="http://schemas.microsoft.com/office/drawing/2014/main" id="{DF44F9E3-C39C-42D9-978D-FAEC3AE2E409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011221" y="1448780"/>
            <a:ext cx="2534650" cy="741625"/>
            <a:chOff x="2892" y="2128"/>
            <a:chExt cx="1931" cy="565"/>
          </a:xfrm>
        </p:grpSpPr>
        <p:sp>
          <p:nvSpPr>
            <p:cNvPr id="23" name="AutoShape 3">
              <a:extLst>
                <a:ext uri="{FF2B5EF4-FFF2-40B4-BE49-F238E27FC236}">
                  <a16:creationId xmlns:a16="http://schemas.microsoft.com/office/drawing/2014/main" id="{92B0C2FF-5620-4673-8FB1-9A604B7A36E9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2892" y="2128"/>
              <a:ext cx="1931" cy="5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pic>
          <p:nvPicPr>
            <p:cNvPr id="1029" name="Picture 5">
              <a:extLst>
                <a:ext uri="{FF2B5EF4-FFF2-40B4-BE49-F238E27FC236}">
                  <a16:creationId xmlns:a16="http://schemas.microsoft.com/office/drawing/2014/main" id="{2F5FDA4A-1C6D-4429-9996-D8F6D6B6DF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92" y="2128"/>
              <a:ext cx="1934" cy="5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25" name="그림 24">
            <a:extLst>
              <a:ext uri="{FF2B5EF4-FFF2-40B4-BE49-F238E27FC236}">
                <a16:creationId xmlns:a16="http://schemas.microsoft.com/office/drawing/2014/main" id="{DE48FE32-09F6-4189-8795-C7B9893A169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 l="14648" t="22833" r="11297" b="3887"/>
          <a:stretch/>
        </p:blipFill>
        <p:spPr>
          <a:xfrm>
            <a:off x="5131874" y="1455793"/>
            <a:ext cx="1805748" cy="75303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41326A25-5AC1-4071-8909-2C0B440A56FC}"/>
              </a:ext>
            </a:extLst>
          </p:cNvPr>
          <p:cNvSpPr txBox="1"/>
          <p:nvPr/>
        </p:nvSpPr>
        <p:spPr>
          <a:xfrm>
            <a:off x="5817096" y="2208828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C</a:t>
            </a:r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2AC4A14-8207-4B22-B0BE-2B4D3ACCB640}"/>
              </a:ext>
            </a:extLst>
          </p:cNvPr>
          <p:cNvSpPr txBox="1"/>
          <p:nvPr/>
        </p:nvSpPr>
        <p:spPr>
          <a:xfrm>
            <a:off x="8124497" y="2203065"/>
            <a:ext cx="540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C++</a:t>
            </a:r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8F2A51B-E55F-4EAD-88F1-5DB4108026F7}"/>
              </a:ext>
            </a:extLst>
          </p:cNvPr>
          <p:cNvSpPr txBox="1"/>
          <p:nvPr/>
        </p:nvSpPr>
        <p:spPr>
          <a:xfrm>
            <a:off x="5700846" y="3680975"/>
            <a:ext cx="576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Java</a:t>
            </a:r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638F849-5192-43A7-8628-749D4EFA4EFC}"/>
              </a:ext>
            </a:extLst>
          </p:cNvPr>
          <p:cNvSpPr txBox="1"/>
          <p:nvPr/>
        </p:nvSpPr>
        <p:spPr>
          <a:xfrm>
            <a:off x="660022" y="6368810"/>
            <a:ext cx="1622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쉽고 간단하며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16FFA99-A94B-40A3-AD11-F94A8639156F}"/>
              </a:ext>
            </a:extLst>
          </p:cNvPr>
          <p:cNvSpPr txBox="1"/>
          <p:nvPr/>
        </p:nvSpPr>
        <p:spPr>
          <a:xfrm>
            <a:off x="500556" y="4085391"/>
            <a:ext cx="1439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Why Python?</a:t>
            </a:r>
            <a:endParaRPr lang="ko-KR" altLang="en-US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ED1F6C2A-251B-4F64-ADFA-2B5A6EE7FDA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49436" y="4527831"/>
            <a:ext cx="3204754" cy="1754777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5D65DAA9-9271-4751-A093-A42A41654E8A}"/>
              </a:ext>
            </a:extLst>
          </p:cNvPr>
          <p:cNvSpPr txBox="1"/>
          <p:nvPr/>
        </p:nvSpPr>
        <p:spPr>
          <a:xfrm>
            <a:off x="2876334" y="6365694"/>
            <a:ext cx="1906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다양한 기능 제공</a:t>
            </a: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A66D9984-716C-425E-AE9E-D39666D27AC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3497"/>
          <a:stretch/>
        </p:blipFill>
        <p:spPr>
          <a:xfrm>
            <a:off x="7245597" y="2753853"/>
            <a:ext cx="2171899" cy="900509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027D697D-783A-49C0-9F27-A26774D03D7F}"/>
              </a:ext>
            </a:extLst>
          </p:cNvPr>
          <p:cNvSpPr txBox="1"/>
          <p:nvPr/>
        </p:nvSpPr>
        <p:spPr>
          <a:xfrm>
            <a:off x="8124497" y="3680975"/>
            <a:ext cx="852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Python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588121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논리 연산자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3-1 </a:t>
            </a:r>
            <a:r>
              <a:rPr lang="ko-KR" altLang="en-US">
                <a:latin typeface="+mj-ea"/>
                <a:ea typeface="+mj-ea"/>
              </a:rPr>
              <a:t>불 연산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39654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논리 연산자와 비교 연산자 함께 사용하기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3B160E93-0EAD-4782-9534-EB4354A3EC71}"/>
              </a:ext>
            </a:extLst>
          </p:cNvPr>
          <p:cNvGrpSpPr/>
          <p:nvPr/>
        </p:nvGrpSpPr>
        <p:grpSpPr>
          <a:xfrm>
            <a:off x="722530" y="1373036"/>
            <a:ext cx="8460940" cy="396044"/>
            <a:chOff x="704528" y="1448780"/>
            <a:chExt cx="7920880" cy="1008112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61AF801E-6C68-4C82-A5C0-4235F1A01B73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65A6E98D-5725-40CD-9A47-A45FFCE03FDB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10 == 10 and</a:t>
              </a:r>
              <a:r>
                <a:rPr lang="ko-KR" altLang="en-US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10 != 5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80A36F73-4E4A-4B1F-B52D-1F4AC8D7DEC3}"/>
              </a:ext>
            </a:extLst>
          </p:cNvPr>
          <p:cNvGrpSpPr/>
          <p:nvPr/>
        </p:nvGrpSpPr>
        <p:grpSpPr>
          <a:xfrm>
            <a:off x="722530" y="1998351"/>
            <a:ext cx="8460941" cy="396044"/>
            <a:chOff x="704528" y="1448780"/>
            <a:chExt cx="7920881" cy="1008112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2136FC9D-0E48-4760-A729-E43373B7BFD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8E91FFD4-5645-478C-B48C-DABD605EE454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10 &gt; 5 or 10 &lt; 3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72C37F54-EE9B-40B4-B992-B92F013429FE}"/>
              </a:ext>
            </a:extLst>
          </p:cNvPr>
          <p:cNvGrpSpPr/>
          <p:nvPr/>
        </p:nvGrpSpPr>
        <p:grpSpPr>
          <a:xfrm>
            <a:off x="722530" y="2623666"/>
            <a:ext cx="8460941" cy="396044"/>
            <a:chOff x="704528" y="1448780"/>
            <a:chExt cx="7920881" cy="1008112"/>
          </a:xfrm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7CE1E523-F891-435A-ADD7-41756CC8294A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F12D9922-FD74-4B56-8FE8-936D5C767BBF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not 10 &gt; 5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EC718B1E-8FE6-4EA8-956E-01357B3394FB}"/>
              </a:ext>
            </a:extLst>
          </p:cNvPr>
          <p:cNvGrpSpPr/>
          <p:nvPr/>
        </p:nvGrpSpPr>
        <p:grpSpPr>
          <a:xfrm>
            <a:off x="722530" y="3248981"/>
            <a:ext cx="8460941" cy="396044"/>
            <a:chOff x="704528" y="1448780"/>
            <a:chExt cx="7920881" cy="1008112"/>
          </a:xfrm>
        </p:grpSpPr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AD4B256F-40ED-40DA-B550-691C3D408723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437FC3BF-1D4C-4584-9FE7-C004D18D4ABE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not 1 is 1.0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E5B333E3-3800-4C06-8885-35A9DE38A58E}"/>
              </a:ext>
            </a:extLst>
          </p:cNvPr>
          <p:cNvGrpSpPr/>
          <p:nvPr/>
        </p:nvGrpSpPr>
        <p:grpSpPr>
          <a:xfrm>
            <a:off x="732890" y="4797152"/>
            <a:ext cx="8460941" cy="854586"/>
            <a:chOff x="704528" y="1448780"/>
            <a:chExt cx="7920881" cy="1008112"/>
          </a:xfrm>
        </p:grpSpPr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DA473F13-A6B9-42ED-A181-FA91006FB5D9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D15B532E-966E-485C-9931-D4E3239E9CD2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year = 2000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((year%4==0) and (year%100!=0)) or (year%4==0)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61" name="Rectangle 8">
            <a:extLst>
              <a:ext uri="{FF2B5EF4-FFF2-40B4-BE49-F238E27FC236}">
                <a16:creationId xmlns:a16="http://schemas.microsoft.com/office/drawing/2014/main" id="{8BD2BBBF-153F-4EC2-A6C5-6F01CD2788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4401108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윤년 계산</a:t>
            </a:r>
            <a:endParaRPr lang="en-US" altLang="ko-KR" b="1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28389613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논리 연산자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3-1 </a:t>
            </a:r>
            <a:r>
              <a:rPr lang="ko-KR" altLang="en-US">
                <a:latin typeface="+mj-ea"/>
                <a:ea typeface="+mj-ea"/>
              </a:rPr>
              <a:t>불 연산</a:t>
            </a:r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E5B333E3-3800-4C06-8885-35A9DE38A58E}"/>
              </a:ext>
            </a:extLst>
          </p:cNvPr>
          <p:cNvGrpSpPr/>
          <p:nvPr/>
        </p:nvGrpSpPr>
        <p:grpSpPr>
          <a:xfrm>
            <a:off x="721896" y="1196752"/>
            <a:ext cx="8460941" cy="854586"/>
            <a:chOff x="704528" y="1448780"/>
            <a:chExt cx="7920881" cy="1008112"/>
          </a:xfrm>
        </p:grpSpPr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DA473F13-A6B9-42ED-A181-FA91006FB5D9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D15B532E-966E-485C-9931-D4E3239E9CD2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year = 2000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((year%4==0) and (year%100!=0)) or (year%400==0)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61" name="Rectangle 8">
            <a:extLst>
              <a:ext uri="{FF2B5EF4-FFF2-40B4-BE49-F238E27FC236}">
                <a16:creationId xmlns:a16="http://schemas.microsoft.com/office/drawing/2014/main" id="{8BD2BBBF-153F-4EC2-A6C5-6F01CD2788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5502" y="800708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윤년 계산</a:t>
            </a:r>
            <a:endParaRPr lang="en-US" altLang="ko-KR" b="1">
              <a:latin typeface="+mj-ea"/>
              <a:ea typeface="+mj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90C74FB-F55B-4FAA-AFBA-9127C3F5ED44}"/>
              </a:ext>
            </a:extLst>
          </p:cNvPr>
          <p:cNvSpPr txBox="1"/>
          <p:nvPr/>
        </p:nvSpPr>
        <p:spPr>
          <a:xfrm>
            <a:off x="1928664" y="2427072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1</a:t>
            </a:r>
            <a:r>
              <a:rPr lang="ko-KR" altLang="en-US">
                <a:latin typeface="Consolas" panose="020B0609020204030204" pitchFamily="49" charset="0"/>
              </a:rPr>
              <a:t>년 </a:t>
            </a:r>
            <a:r>
              <a:rPr lang="en-US" altLang="ko-KR">
                <a:latin typeface="Consolas" panose="020B0609020204030204" pitchFamily="49" charset="0"/>
              </a:rPr>
              <a:t>365.25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A91A0AF-B5BC-4E19-A354-E64EB9BAD692}"/>
              </a:ext>
            </a:extLst>
          </p:cNvPr>
          <p:cNvSpPr txBox="1"/>
          <p:nvPr/>
        </p:nvSpPr>
        <p:spPr>
          <a:xfrm>
            <a:off x="1928664" y="2709771"/>
            <a:ext cx="1681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1</a:t>
            </a:r>
            <a:r>
              <a:rPr lang="ko-KR" altLang="en-US">
                <a:latin typeface="Consolas" panose="020B0609020204030204" pitchFamily="49" charset="0"/>
              </a:rPr>
              <a:t>년 </a:t>
            </a:r>
            <a:r>
              <a:rPr lang="en-US" altLang="ko-KR">
                <a:latin typeface="Consolas" panose="020B0609020204030204" pitchFamily="49" charset="0"/>
              </a:rPr>
              <a:t>365.2422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B8738CC-5EDD-46C3-B694-903C72DDB378}"/>
              </a:ext>
            </a:extLst>
          </p:cNvPr>
          <p:cNvSpPr txBox="1"/>
          <p:nvPr/>
        </p:nvSpPr>
        <p:spPr>
          <a:xfrm>
            <a:off x="1921505" y="3308654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1</a:t>
            </a:r>
            <a:r>
              <a:rPr lang="ko-KR" altLang="en-US">
                <a:latin typeface="Consolas" panose="020B0609020204030204" pitchFamily="49" charset="0"/>
              </a:rPr>
              <a:t>년 </a:t>
            </a:r>
            <a:r>
              <a:rPr lang="en-US" altLang="ko-KR">
                <a:latin typeface="Consolas" panose="020B0609020204030204" pitchFamily="49" charset="0"/>
              </a:rPr>
              <a:t>0.0078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FF82088-6A0C-4FF3-B9E3-9C516EE5C4BC}"/>
              </a:ext>
            </a:extLst>
          </p:cNvPr>
          <p:cNvSpPr txBox="1"/>
          <p:nvPr/>
        </p:nvSpPr>
        <p:spPr>
          <a:xfrm>
            <a:off x="1280592" y="3825885"/>
            <a:ext cx="49295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1  100   200   300   400  : </a:t>
            </a:r>
            <a:r>
              <a:rPr lang="ko-KR" altLang="en-US">
                <a:latin typeface="Consolas" panose="020B0609020204030204" pitchFamily="49" charset="0"/>
              </a:rPr>
              <a:t>윤년 </a:t>
            </a:r>
            <a:r>
              <a:rPr lang="en-US" altLang="ko-KR">
                <a:latin typeface="Consolas" panose="020B0609020204030204" pitchFamily="49" charset="0"/>
              </a:rPr>
              <a:t>100</a:t>
            </a:r>
            <a:r>
              <a:rPr lang="ko-KR" altLang="en-US">
                <a:latin typeface="Consolas" panose="020B0609020204030204" pitchFamily="49" charset="0"/>
              </a:rPr>
              <a:t>번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F0D3AE3-C053-47AB-AEB3-B78E2D41BD9C}"/>
              </a:ext>
            </a:extLst>
          </p:cNvPr>
          <p:cNvSpPr txBox="1"/>
          <p:nvPr/>
        </p:nvSpPr>
        <p:spPr>
          <a:xfrm>
            <a:off x="1278041" y="4297309"/>
            <a:ext cx="4802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1  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100   200   300   </a:t>
            </a:r>
            <a:r>
              <a:rPr lang="en-US" altLang="ko-KR">
                <a:latin typeface="Consolas" panose="020B0609020204030204" pitchFamily="49" charset="0"/>
              </a:rPr>
              <a:t>400  : </a:t>
            </a:r>
            <a:r>
              <a:rPr lang="ko-KR" altLang="en-US">
                <a:latin typeface="Consolas" panose="020B0609020204030204" pitchFamily="49" charset="0"/>
              </a:rPr>
              <a:t>윤년 </a:t>
            </a:r>
            <a:r>
              <a:rPr lang="en-US" altLang="ko-KR">
                <a:latin typeface="Consolas" panose="020B0609020204030204" pitchFamily="49" charset="0"/>
              </a:rPr>
              <a:t>97</a:t>
            </a:r>
            <a:r>
              <a:rPr lang="ko-KR" altLang="en-US">
                <a:latin typeface="Consolas" panose="020B0609020204030204" pitchFamily="49" charset="0"/>
              </a:rPr>
              <a:t>번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8254D42-D8F8-4D41-B785-A911AE4EA830}"/>
              </a:ext>
            </a:extLst>
          </p:cNvPr>
          <p:cNvSpPr txBox="1"/>
          <p:nvPr/>
        </p:nvSpPr>
        <p:spPr>
          <a:xfrm>
            <a:off x="788468" y="5183872"/>
            <a:ext cx="6263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((year%4==0) and (year%100!=0)) or (year%400==0)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449B16C-105D-4A6F-895A-0655CF7F26E3}"/>
              </a:ext>
            </a:extLst>
          </p:cNvPr>
          <p:cNvSpPr txBox="1"/>
          <p:nvPr/>
        </p:nvSpPr>
        <p:spPr>
          <a:xfrm>
            <a:off x="4788710" y="2362752"/>
            <a:ext cx="30893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1</a:t>
            </a:r>
            <a:r>
              <a:rPr lang="ko-KR" altLang="en-US">
                <a:latin typeface="Consolas" panose="020B0609020204030204" pitchFamily="49" charset="0"/>
              </a:rPr>
              <a:t>년 </a:t>
            </a:r>
            <a:r>
              <a:rPr lang="en-US" altLang="ko-KR">
                <a:latin typeface="Consolas" panose="020B0609020204030204" pitchFamily="49" charset="0"/>
              </a:rPr>
              <a:t>365.2425  </a:t>
            </a:r>
            <a:r>
              <a:rPr lang="ko-KR" altLang="en-US">
                <a:latin typeface="Consolas" panose="020B0609020204030204" pitchFamily="49" charset="0"/>
              </a:rPr>
              <a:t>그레고리력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A191F6A-C39D-4244-B8BF-10A673FC3908}"/>
              </a:ext>
            </a:extLst>
          </p:cNvPr>
          <p:cNvSpPr txBox="1"/>
          <p:nvPr/>
        </p:nvSpPr>
        <p:spPr>
          <a:xfrm>
            <a:off x="4788710" y="2645451"/>
            <a:ext cx="1681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1</a:t>
            </a:r>
            <a:r>
              <a:rPr lang="ko-KR" altLang="en-US">
                <a:latin typeface="Consolas" panose="020B0609020204030204" pitchFamily="49" charset="0"/>
              </a:rPr>
              <a:t>년 </a:t>
            </a:r>
            <a:r>
              <a:rPr lang="en-US" altLang="ko-KR">
                <a:latin typeface="Consolas" panose="020B0609020204030204" pitchFamily="49" charset="0"/>
              </a:rPr>
              <a:t>365.2422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0B1EBC1-F10C-4873-8E6D-4BC020382663}"/>
              </a:ext>
            </a:extLst>
          </p:cNvPr>
          <p:cNvSpPr txBox="1"/>
          <p:nvPr/>
        </p:nvSpPr>
        <p:spPr>
          <a:xfrm>
            <a:off x="4780572" y="2855327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1</a:t>
            </a:r>
            <a:r>
              <a:rPr lang="ko-KR" altLang="en-US">
                <a:latin typeface="Consolas" panose="020B0609020204030204" pitchFamily="49" charset="0"/>
              </a:rPr>
              <a:t>년 </a:t>
            </a:r>
            <a:r>
              <a:rPr lang="en-US" altLang="ko-KR">
                <a:latin typeface="Consolas" panose="020B0609020204030204" pitchFamily="49" charset="0"/>
              </a:rPr>
              <a:t>0.0003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550902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문자열이란</a:t>
            </a:r>
            <a:r>
              <a:rPr lang="en-US" altLang="ko-KR" sz="2400" b="1">
                <a:solidFill>
                  <a:srgbClr val="000000"/>
                </a:solidFill>
              </a:rPr>
              <a:t>?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3-2 </a:t>
            </a:r>
            <a:r>
              <a:rPr lang="ko-KR" altLang="en-US">
                <a:latin typeface="+mj-ea"/>
                <a:ea typeface="+mj-ea"/>
              </a:rPr>
              <a:t>문자열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39654"/>
            <a:ext cx="8750140" cy="784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문자열</a:t>
            </a:r>
            <a:r>
              <a:rPr lang="en-US" altLang="ko-KR" b="1">
                <a:latin typeface="+mj-ea"/>
                <a:ea typeface="+mj-ea"/>
              </a:rPr>
              <a:t>(String)</a:t>
            </a:r>
            <a:r>
              <a:rPr lang="ko-KR" altLang="en-US" b="1">
                <a:latin typeface="+mj-ea"/>
                <a:ea typeface="+mj-ea"/>
              </a:rPr>
              <a:t>이란 문자</a:t>
            </a:r>
            <a:r>
              <a:rPr lang="en-US" altLang="ko-KR" b="1">
                <a:latin typeface="+mj-ea"/>
                <a:ea typeface="+mj-ea"/>
              </a:rPr>
              <a:t>, </a:t>
            </a:r>
            <a:r>
              <a:rPr lang="ko-KR" altLang="en-US" b="1">
                <a:latin typeface="+mj-ea"/>
                <a:ea typeface="+mj-ea"/>
              </a:rPr>
              <a:t>단어 등으로 구성된 문자들의 집합을 의미한다</a:t>
            </a:r>
            <a:r>
              <a:rPr lang="en-US" altLang="ko-KR" b="1">
                <a:latin typeface="+mj-ea"/>
                <a:ea typeface="+mj-ea"/>
              </a:rPr>
              <a:t>. </a:t>
            </a:r>
          </a:p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예를 들어 다음과 같은 것들이 문자열이다</a:t>
            </a:r>
            <a:r>
              <a:rPr lang="en-US" altLang="ko-KR" b="1">
                <a:latin typeface="+mj-ea"/>
                <a:ea typeface="+mj-ea"/>
              </a:rPr>
              <a:t>.</a:t>
            </a:r>
            <a:endParaRPr lang="ko-KR" altLang="en-US" b="1">
              <a:latin typeface="+mj-ea"/>
              <a:ea typeface="+mj-ea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80A36F73-4E4A-4B1F-B52D-1F4AC8D7DEC3}"/>
              </a:ext>
            </a:extLst>
          </p:cNvPr>
          <p:cNvGrpSpPr/>
          <p:nvPr/>
        </p:nvGrpSpPr>
        <p:grpSpPr>
          <a:xfrm>
            <a:off x="722530" y="1772816"/>
            <a:ext cx="8460941" cy="396044"/>
            <a:chOff x="704528" y="1448780"/>
            <a:chExt cx="7920881" cy="1008112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2136FC9D-0E48-4760-A729-E43373B7BFD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8E91FFD4-5645-478C-B48C-DABD605EE454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"Life is too short, You need Python"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61" name="Rectangle 8">
            <a:extLst>
              <a:ext uri="{FF2B5EF4-FFF2-40B4-BE49-F238E27FC236}">
                <a16:creationId xmlns:a16="http://schemas.microsoft.com/office/drawing/2014/main" id="{8BD2BBBF-153F-4EC2-A6C5-6F01CD2788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3765" y="3662696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문자열은 어떻게 만들고 사용할까</a:t>
            </a:r>
            <a:r>
              <a:rPr lang="en-US" altLang="ko-KR" b="1">
                <a:latin typeface="+mj-ea"/>
                <a:ea typeface="+mj-ea"/>
              </a:rPr>
              <a:t>?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2B59975D-21BF-4B1E-A586-FE2FFB710967}"/>
              </a:ext>
            </a:extLst>
          </p:cNvPr>
          <p:cNvGrpSpPr/>
          <p:nvPr/>
        </p:nvGrpSpPr>
        <p:grpSpPr>
          <a:xfrm>
            <a:off x="722530" y="2312876"/>
            <a:ext cx="8460941" cy="396044"/>
            <a:chOff x="704528" y="1448780"/>
            <a:chExt cx="7920881" cy="1008112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5ADB5770-C281-4CDF-A846-DAC21A21136F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05155481-4CDA-42A1-B765-16F74B787425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"a"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FB0AF07A-6D6A-4086-9FBD-7609BE1FCDCD}"/>
              </a:ext>
            </a:extLst>
          </p:cNvPr>
          <p:cNvGrpSpPr/>
          <p:nvPr/>
        </p:nvGrpSpPr>
        <p:grpSpPr>
          <a:xfrm>
            <a:off x="722530" y="2852936"/>
            <a:ext cx="8460941" cy="396044"/>
            <a:chOff x="704528" y="1448780"/>
            <a:chExt cx="7920881" cy="1008112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385C2302-1786-42C4-B8E1-F49BFED43C2D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563BE3E0-FE3F-4E89-BA9E-A1838477F5BB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"123"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0D0C015A-D62C-4576-8E0B-FD6D50A0DC54}"/>
              </a:ext>
            </a:extLst>
          </p:cNvPr>
          <p:cNvGrpSpPr/>
          <p:nvPr/>
        </p:nvGrpSpPr>
        <p:grpSpPr>
          <a:xfrm>
            <a:off x="722530" y="4113076"/>
            <a:ext cx="8460941" cy="396044"/>
            <a:chOff x="704528" y="1448780"/>
            <a:chExt cx="7920881" cy="1008112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13D987BC-E157-4203-AE17-FA3610603AD1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8D765C8B-9E3C-42BF-A6A0-C81BF2900B37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"Hello World"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3AF6D782-F281-41D1-B1CB-118B999BA0DF}"/>
              </a:ext>
            </a:extLst>
          </p:cNvPr>
          <p:cNvGrpSpPr/>
          <p:nvPr/>
        </p:nvGrpSpPr>
        <p:grpSpPr>
          <a:xfrm>
            <a:off x="722530" y="4653136"/>
            <a:ext cx="8460941" cy="396044"/>
            <a:chOff x="704528" y="1448780"/>
            <a:chExt cx="7920881" cy="1008112"/>
          </a:xfrm>
        </p:grpSpPr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12CA2B0D-5468-4EBE-B049-D9700F9F9431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B0C37CDB-C197-4301-8E42-01B0E6102460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'Python is fun'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2F2BF23C-CC2C-4872-B9F2-41EBDB3E26CE}"/>
              </a:ext>
            </a:extLst>
          </p:cNvPr>
          <p:cNvGrpSpPr/>
          <p:nvPr/>
        </p:nvGrpSpPr>
        <p:grpSpPr>
          <a:xfrm>
            <a:off x="722530" y="5193196"/>
            <a:ext cx="8460941" cy="396044"/>
            <a:chOff x="704528" y="1448780"/>
            <a:chExt cx="7920881" cy="1008112"/>
          </a:xfrm>
        </p:grpSpPr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F740089D-0D55-4BC1-AAD9-11E20258612B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70E57923-CE70-485F-90F8-0ECFC55886CA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"""Life is too short, You need python"""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E204E31F-EC1B-46D1-9507-2431ADB28B0A}"/>
              </a:ext>
            </a:extLst>
          </p:cNvPr>
          <p:cNvGrpSpPr/>
          <p:nvPr/>
        </p:nvGrpSpPr>
        <p:grpSpPr>
          <a:xfrm>
            <a:off x="722530" y="5733256"/>
            <a:ext cx="8460941" cy="396044"/>
            <a:chOff x="704528" y="1448780"/>
            <a:chExt cx="7920881" cy="1008112"/>
          </a:xfrm>
        </p:grpSpPr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6448EF51-B725-4E5A-AADC-79DF7A3E450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F90BBBAE-047B-4C87-A610-59D96C22D494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'''Life is too short, You need python'''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2246465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따옴표 포함 시키기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3-2 </a:t>
            </a:r>
            <a:r>
              <a:rPr lang="ko-KR" altLang="en-US">
                <a:latin typeface="+mj-ea"/>
                <a:ea typeface="+mj-ea"/>
              </a:rPr>
              <a:t>문자열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39654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1. </a:t>
            </a:r>
            <a:r>
              <a:rPr lang="ko-KR" altLang="en-US" b="1">
                <a:latin typeface="+mj-ea"/>
                <a:ea typeface="+mj-ea"/>
              </a:rPr>
              <a:t>문자열에 작은따옴표 </a:t>
            </a:r>
            <a:r>
              <a:rPr lang="en-US" altLang="ko-KR" b="1">
                <a:latin typeface="+mj-ea"/>
                <a:ea typeface="+mj-ea"/>
              </a:rPr>
              <a:t>(') </a:t>
            </a:r>
            <a:r>
              <a:rPr lang="ko-KR" altLang="en-US" b="1">
                <a:latin typeface="+mj-ea"/>
                <a:ea typeface="+mj-ea"/>
              </a:rPr>
              <a:t>포함시키기</a:t>
            </a: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80A36F73-4E4A-4B1F-B52D-1F4AC8D7DEC3}"/>
              </a:ext>
            </a:extLst>
          </p:cNvPr>
          <p:cNvGrpSpPr/>
          <p:nvPr/>
        </p:nvGrpSpPr>
        <p:grpSpPr>
          <a:xfrm>
            <a:off x="722530" y="1304764"/>
            <a:ext cx="8460941" cy="756084"/>
            <a:chOff x="704528" y="1448780"/>
            <a:chExt cx="7920881" cy="1008112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2136FC9D-0E48-4760-A729-E43373B7BFD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8E91FFD4-5645-478C-B48C-DABD605EE454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food = "Python's favorite food is perl"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food</a:t>
              </a: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583FF8E9-4D09-4D39-BE67-2E1CF4C2457D}"/>
              </a:ext>
            </a:extLst>
          </p:cNvPr>
          <p:cNvGrpSpPr/>
          <p:nvPr/>
        </p:nvGrpSpPr>
        <p:grpSpPr>
          <a:xfrm>
            <a:off x="722530" y="2204864"/>
            <a:ext cx="8460941" cy="756085"/>
            <a:chOff x="704528" y="1448780"/>
            <a:chExt cx="7920881" cy="1008113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2A83421C-E82E-4B8F-BFB4-A7E6E5EDA40E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F8173AAB-C8DC-45D7-9A51-443F1B31E54F}"/>
                </a:ext>
              </a:extLst>
            </p:cNvPr>
            <p:cNvSpPr/>
            <p:nvPr/>
          </p:nvSpPr>
          <p:spPr>
            <a:xfrm>
              <a:off x="776537" y="1448781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food = 'Python's favorite food is perl'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food</a:t>
              </a:r>
            </a:p>
          </p:txBody>
        </p:sp>
      </p:grpSp>
      <p:sp>
        <p:nvSpPr>
          <p:cNvPr id="36" name="Rectangle 8">
            <a:extLst>
              <a:ext uri="{FF2B5EF4-FFF2-40B4-BE49-F238E27FC236}">
                <a16:creationId xmlns:a16="http://schemas.microsoft.com/office/drawing/2014/main" id="{01C44B51-8AF6-46C2-88D1-61BFA0CCA4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3244334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2. </a:t>
            </a:r>
            <a:r>
              <a:rPr lang="ko-KR" altLang="en-US" b="1">
                <a:latin typeface="+mj-ea"/>
                <a:ea typeface="+mj-ea"/>
              </a:rPr>
              <a:t>문자열에 큰따옴표 </a:t>
            </a:r>
            <a:r>
              <a:rPr lang="en-US" altLang="ko-KR" b="1">
                <a:latin typeface="+mj-ea"/>
                <a:ea typeface="+mj-ea"/>
              </a:rPr>
              <a:t>(") </a:t>
            </a:r>
            <a:r>
              <a:rPr lang="ko-KR" altLang="en-US" b="1">
                <a:latin typeface="+mj-ea"/>
                <a:ea typeface="+mj-ea"/>
              </a:rPr>
              <a:t>포함시키기</a:t>
            </a: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698132DA-9F04-4731-AA3D-5D7EF0AF4351}"/>
              </a:ext>
            </a:extLst>
          </p:cNvPr>
          <p:cNvGrpSpPr/>
          <p:nvPr/>
        </p:nvGrpSpPr>
        <p:grpSpPr>
          <a:xfrm>
            <a:off x="722530" y="3709444"/>
            <a:ext cx="8460941" cy="756084"/>
            <a:chOff x="704528" y="1448780"/>
            <a:chExt cx="7920881" cy="1008112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E9C7926E-CAEC-4A29-9E6E-7F2F91EFD5DE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47F947F0-7264-4779-851F-841D80526D65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say = '"Python is very easy." he says.'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say</a:t>
              </a:r>
            </a:p>
          </p:txBody>
        </p:sp>
      </p:grpSp>
      <p:sp>
        <p:nvSpPr>
          <p:cNvPr id="52" name="Rectangle 8">
            <a:extLst>
              <a:ext uri="{FF2B5EF4-FFF2-40B4-BE49-F238E27FC236}">
                <a16:creationId xmlns:a16="http://schemas.microsoft.com/office/drawing/2014/main" id="{0AC837B3-A84C-4A05-9633-FDD26D7BAB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4872102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3. </a:t>
            </a:r>
            <a:r>
              <a:rPr lang="ko-KR" altLang="en-US" b="1">
                <a:latin typeface="+mj-ea"/>
                <a:ea typeface="+mj-ea"/>
              </a:rPr>
              <a:t>백슬래시</a:t>
            </a:r>
            <a:r>
              <a:rPr lang="en-US" altLang="ko-KR" b="1">
                <a:latin typeface="+mj-ea"/>
                <a:ea typeface="+mj-ea"/>
              </a:rPr>
              <a:t>(\)</a:t>
            </a:r>
            <a:r>
              <a:rPr lang="ko-KR" altLang="en-US" b="1">
                <a:latin typeface="+mj-ea"/>
                <a:ea typeface="+mj-ea"/>
              </a:rPr>
              <a:t>를 사용해서 작은따옴표</a:t>
            </a:r>
            <a:r>
              <a:rPr lang="en-US" altLang="ko-KR" b="1">
                <a:latin typeface="+mj-ea"/>
                <a:ea typeface="+mj-ea"/>
              </a:rPr>
              <a:t>(')</a:t>
            </a:r>
            <a:r>
              <a:rPr lang="ko-KR" altLang="en-US" b="1">
                <a:latin typeface="+mj-ea"/>
                <a:ea typeface="+mj-ea"/>
              </a:rPr>
              <a:t>와 큰따옴표</a:t>
            </a:r>
            <a:r>
              <a:rPr lang="en-US" altLang="ko-KR" b="1">
                <a:latin typeface="+mj-ea"/>
                <a:ea typeface="+mj-ea"/>
              </a:rPr>
              <a:t>(")</a:t>
            </a:r>
            <a:r>
              <a:rPr lang="ko-KR" altLang="en-US" b="1">
                <a:latin typeface="+mj-ea"/>
                <a:ea typeface="+mj-ea"/>
              </a:rPr>
              <a:t>를 문자열에 포함시키기</a:t>
            </a: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DA3883DF-ED59-4055-9E92-7B36DAEF54E4}"/>
              </a:ext>
            </a:extLst>
          </p:cNvPr>
          <p:cNvGrpSpPr/>
          <p:nvPr/>
        </p:nvGrpSpPr>
        <p:grpSpPr>
          <a:xfrm>
            <a:off x="722530" y="5337211"/>
            <a:ext cx="8460941" cy="1356495"/>
            <a:chOff x="704528" y="1448780"/>
            <a:chExt cx="7920881" cy="1008112"/>
          </a:xfrm>
        </p:grpSpPr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2C9A5AFB-4B5C-452D-8464-CFA50257A1F0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D5060414-2ACA-444C-A104-00F3CF9AFC9E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food = 'Python\'s favorite food is perl'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say = "\"Python is very easy.\" he says."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print(food)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print(say)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721710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여러 줄인 문자열을 변수에 대입하고 싶을 때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3-2 </a:t>
            </a:r>
            <a:r>
              <a:rPr lang="ko-KR" altLang="en-US">
                <a:latin typeface="+mj-ea"/>
                <a:ea typeface="+mj-ea"/>
              </a:rPr>
              <a:t>문자열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39654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1. </a:t>
            </a:r>
            <a:r>
              <a:rPr lang="ko-KR" altLang="en-US" b="1">
                <a:latin typeface="+mj-ea"/>
                <a:ea typeface="+mj-ea"/>
              </a:rPr>
              <a:t>줄을 바꾸기 위한 이스케이프 코드 </a:t>
            </a:r>
            <a:r>
              <a:rPr lang="en-US" altLang="ko-KR" b="1">
                <a:latin typeface="+mj-ea"/>
                <a:ea typeface="+mj-ea"/>
              </a:rPr>
              <a:t>\n </a:t>
            </a:r>
            <a:r>
              <a:rPr lang="ko-KR" altLang="en-US" b="1">
                <a:latin typeface="+mj-ea"/>
                <a:ea typeface="+mj-ea"/>
              </a:rPr>
              <a:t>삽입하기</a:t>
            </a: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80A36F73-4E4A-4B1F-B52D-1F4AC8D7DEC3}"/>
              </a:ext>
            </a:extLst>
          </p:cNvPr>
          <p:cNvGrpSpPr/>
          <p:nvPr/>
        </p:nvGrpSpPr>
        <p:grpSpPr>
          <a:xfrm>
            <a:off x="722530" y="1304764"/>
            <a:ext cx="8460941" cy="756084"/>
            <a:chOff x="704528" y="1448780"/>
            <a:chExt cx="7920881" cy="1008112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2136FC9D-0E48-4760-A729-E43373B7BFD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8E91FFD4-5645-478C-B48C-DABD605EE454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multiline = "Life is too short\nYou need python"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print(multiline)</a:t>
              </a:r>
            </a:p>
          </p:txBody>
        </p:sp>
      </p:grpSp>
      <p:sp>
        <p:nvSpPr>
          <p:cNvPr id="36" name="Rectangle 8">
            <a:extLst>
              <a:ext uri="{FF2B5EF4-FFF2-40B4-BE49-F238E27FC236}">
                <a16:creationId xmlns:a16="http://schemas.microsoft.com/office/drawing/2014/main" id="{01C44B51-8AF6-46C2-88D1-61BFA0CCA4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2456892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2. </a:t>
            </a:r>
            <a:r>
              <a:rPr lang="ko-KR" altLang="en-US" b="1">
                <a:latin typeface="+mj-ea"/>
                <a:ea typeface="+mj-ea"/>
              </a:rPr>
              <a:t>연속된 작은따옴표 </a:t>
            </a:r>
            <a:r>
              <a:rPr lang="en-US" altLang="ko-KR" b="1">
                <a:latin typeface="+mj-ea"/>
                <a:ea typeface="+mj-ea"/>
              </a:rPr>
              <a:t>3</a:t>
            </a:r>
            <a:r>
              <a:rPr lang="ko-KR" altLang="en-US" b="1">
                <a:latin typeface="+mj-ea"/>
                <a:ea typeface="+mj-ea"/>
              </a:rPr>
              <a:t>개</a:t>
            </a:r>
            <a:r>
              <a:rPr lang="en-US" altLang="ko-KR" b="1">
                <a:latin typeface="+mj-ea"/>
                <a:ea typeface="+mj-ea"/>
              </a:rPr>
              <a:t>(''') </a:t>
            </a:r>
            <a:r>
              <a:rPr lang="ko-KR" altLang="en-US" b="1">
                <a:latin typeface="+mj-ea"/>
                <a:ea typeface="+mj-ea"/>
              </a:rPr>
              <a:t>또는 큰따옴표 </a:t>
            </a:r>
            <a:r>
              <a:rPr lang="en-US" altLang="ko-KR" b="1">
                <a:latin typeface="+mj-ea"/>
                <a:ea typeface="+mj-ea"/>
              </a:rPr>
              <a:t>3</a:t>
            </a:r>
            <a:r>
              <a:rPr lang="ko-KR" altLang="en-US" b="1">
                <a:latin typeface="+mj-ea"/>
                <a:ea typeface="+mj-ea"/>
              </a:rPr>
              <a:t>개</a:t>
            </a:r>
            <a:r>
              <a:rPr lang="en-US" altLang="ko-KR" b="1">
                <a:latin typeface="+mj-ea"/>
                <a:ea typeface="+mj-ea"/>
              </a:rPr>
              <a:t>(""") </a:t>
            </a:r>
            <a:r>
              <a:rPr lang="ko-KR" altLang="en-US" b="1">
                <a:latin typeface="+mj-ea"/>
                <a:ea typeface="+mj-ea"/>
              </a:rPr>
              <a:t>사용하기</a:t>
            </a: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698132DA-9F04-4731-AA3D-5D7EF0AF4351}"/>
              </a:ext>
            </a:extLst>
          </p:cNvPr>
          <p:cNvGrpSpPr/>
          <p:nvPr/>
        </p:nvGrpSpPr>
        <p:grpSpPr>
          <a:xfrm>
            <a:off x="722530" y="2922002"/>
            <a:ext cx="8460941" cy="1152128"/>
            <a:chOff x="704528" y="1448780"/>
            <a:chExt cx="7920881" cy="1008112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E9C7926E-CAEC-4A29-9E6E-7F2F91EFD5DE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47F947F0-7264-4779-851F-841D80526D65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multiline='''Life is too short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You need python'''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print(multiline)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66DA475F-4AFC-4F10-BEC5-4D9BF246CBFA}"/>
              </a:ext>
            </a:extLst>
          </p:cNvPr>
          <p:cNvGrpSpPr/>
          <p:nvPr/>
        </p:nvGrpSpPr>
        <p:grpSpPr>
          <a:xfrm>
            <a:off x="728507" y="4370679"/>
            <a:ext cx="8460941" cy="1152128"/>
            <a:chOff x="704528" y="1448780"/>
            <a:chExt cx="7920881" cy="1008112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DF205CA7-45C3-46B9-A9B2-EC9C6981F4DC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E7D7541D-9843-4CDB-AC26-A7FC0F951413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multiline='''Life is too short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You need python'''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print(multiline)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7966928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문자열 연산하기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3-2 </a:t>
            </a:r>
            <a:r>
              <a:rPr lang="ko-KR" altLang="en-US">
                <a:latin typeface="+mj-ea"/>
                <a:ea typeface="+mj-ea"/>
              </a:rPr>
              <a:t>문자열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39654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문자열 더해서 연결하기</a:t>
            </a:r>
            <a:r>
              <a:rPr lang="en-US" altLang="ko-KR" b="1">
                <a:latin typeface="+mj-ea"/>
                <a:ea typeface="+mj-ea"/>
              </a:rPr>
              <a:t>(Concatenation)</a:t>
            </a:r>
            <a:endParaRPr lang="ko-KR" altLang="en-US" b="1">
              <a:latin typeface="+mj-ea"/>
              <a:ea typeface="+mj-ea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80A36F73-4E4A-4B1F-B52D-1F4AC8D7DEC3}"/>
              </a:ext>
            </a:extLst>
          </p:cNvPr>
          <p:cNvGrpSpPr/>
          <p:nvPr/>
        </p:nvGrpSpPr>
        <p:grpSpPr>
          <a:xfrm>
            <a:off x="722530" y="1304764"/>
            <a:ext cx="8460941" cy="1368152"/>
            <a:chOff x="704528" y="1448780"/>
            <a:chExt cx="7920881" cy="1008112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2136FC9D-0E48-4760-A729-E43373B7BFD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8E91FFD4-5645-478C-B48C-DABD605EE454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head = "Python"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tail = " is fun!"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head + tail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'Python is fun!'</a:t>
              </a:r>
            </a:p>
          </p:txBody>
        </p:sp>
      </p:grpSp>
      <p:sp>
        <p:nvSpPr>
          <p:cNvPr id="15" name="Rectangle 8">
            <a:extLst>
              <a:ext uri="{FF2B5EF4-FFF2-40B4-BE49-F238E27FC236}">
                <a16:creationId xmlns:a16="http://schemas.microsoft.com/office/drawing/2014/main" id="{CEFE82B9-8DCD-4B38-8BFB-0D3E2D2BDA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3330" y="2996952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문자열 곱하기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A5B80397-04F2-4E2A-A0DE-FD9B581646EA}"/>
              </a:ext>
            </a:extLst>
          </p:cNvPr>
          <p:cNvGrpSpPr/>
          <p:nvPr/>
        </p:nvGrpSpPr>
        <p:grpSpPr>
          <a:xfrm>
            <a:off x="739364" y="3462062"/>
            <a:ext cx="8460941" cy="720080"/>
            <a:chOff x="704528" y="1448780"/>
            <a:chExt cx="7920881" cy="1008112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D98E033C-0627-4ADE-A885-FCB0015905A4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7AD08057-E67D-40E8-AA9F-744536F647CB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= "python"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* 2</a:t>
              </a:r>
            </a:p>
          </p:txBody>
        </p:sp>
      </p:grpSp>
      <p:sp>
        <p:nvSpPr>
          <p:cNvPr id="23" name="Rectangle 8">
            <a:extLst>
              <a:ext uri="{FF2B5EF4-FFF2-40B4-BE49-F238E27FC236}">
                <a16:creationId xmlns:a16="http://schemas.microsoft.com/office/drawing/2014/main" id="{52B81B7E-7ABF-405A-984E-6B1BF73DA4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318" y="4509120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문자열 곱하기 응용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89C7187C-BB66-4218-9084-05453BBCAE6F}"/>
              </a:ext>
            </a:extLst>
          </p:cNvPr>
          <p:cNvGrpSpPr/>
          <p:nvPr/>
        </p:nvGrpSpPr>
        <p:grpSpPr>
          <a:xfrm>
            <a:off x="728352" y="4974229"/>
            <a:ext cx="8460942" cy="1119067"/>
            <a:chOff x="704528" y="1448780"/>
            <a:chExt cx="7920882" cy="1008113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9A52C4ED-5E90-438A-8217-B22C63BE1F50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4EF6C4F6-8A82-40BF-B65A-93948A3A53DF}"/>
                </a:ext>
              </a:extLst>
            </p:cNvPr>
            <p:cNvSpPr/>
            <p:nvPr/>
          </p:nvSpPr>
          <p:spPr>
            <a:xfrm>
              <a:off x="776538" y="1448781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print("=" * 50)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print("My Program")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print("=" * 50)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1496877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연습문제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39654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1. </a:t>
            </a:r>
            <a:r>
              <a:rPr lang="ko-KR" altLang="en-US" b="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변수에 다음과 같은 문자열이 할당되어 있습니다</a:t>
            </a:r>
            <a:r>
              <a:rPr lang="en-US" altLang="ko-KR" b="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 </a:t>
            </a:r>
            <a:endParaRPr lang="ko-KR" altLang="en-US" b="1">
              <a:latin typeface="+mj-ea"/>
              <a:ea typeface="+mj-ea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80A36F73-4E4A-4B1F-B52D-1F4AC8D7DEC3}"/>
              </a:ext>
            </a:extLst>
          </p:cNvPr>
          <p:cNvGrpSpPr/>
          <p:nvPr/>
        </p:nvGrpSpPr>
        <p:grpSpPr>
          <a:xfrm>
            <a:off x="722530" y="1304764"/>
            <a:ext cx="8460941" cy="1134858"/>
            <a:chOff x="704528" y="1448780"/>
            <a:chExt cx="7920881" cy="1008112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2136FC9D-0E48-4760-A729-E43373B7BFD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8E91FFD4-5645-478C-B48C-DABD605EE454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t1</a:t>
              </a:r>
              <a:r>
                <a:rPr lang="ko-KR" altLang="en-US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ko-KR" altLang="en-US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'python'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t2 = 'hello'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 (t1 + ' ' + t2 + ' ')*5 )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A5B80397-04F2-4E2A-A0DE-FD9B581646EA}"/>
              </a:ext>
            </a:extLst>
          </p:cNvPr>
          <p:cNvGrpSpPr/>
          <p:nvPr/>
        </p:nvGrpSpPr>
        <p:grpSpPr>
          <a:xfrm>
            <a:off x="739364" y="3032956"/>
            <a:ext cx="8460942" cy="720080"/>
            <a:chOff x="704528" y="1448780"/>
            <a:chExt cx="7920882" cy="1008112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D98E033C-0627-4ADE-A885-FCB0015905A4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7AD08057-E67D-40E8-AA9F-744536F647CB}"/>
                </a:ext>
              </a:extLst>
            </p:cNvPr>
            <p:cNvSpPr/>
            <p:nvPr/>
          </p:nvSpPr>
          <p:spPr>
            <a:xfrm>
              <a:off x="776538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# </a:t>
              </a:r>
              <a:r>
                <a:rPr lang="ko-KR" altLang="en-US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실행 예</a:t>
              </a:r>
              <a:endParaRPr lang="en-US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python hello python hello python hello python hello python hello </a:t>
              </a:r>
              <a:endParaRPr lang="en-US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sp>
        <p:nvSpPr>
          <p:cNvPr id="19" name="Rectangle 8">
            <a:extLst>
              <a:ext uri="{FF2B5EF4-FFF2-40B4-BE49-F238E27FC236}">
                <a16:creationId xmlns:a16="http://schemas.microsoft.com/office/drawing/2014/main" id="{35258FB6-E842-4612-AF28-7D27E21F7A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0779" y="2567846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변수에 문자열 더하기와 문자열 곱하기를 사용해서 아래와 같이 출력해보세요</a:t>
            </a:r>
            <a:r>
              <a:rPr lang="en-US" altLang="ko-KR" b="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  <a:endParaRPr lang="ko-KR" altLang="en-US" b="1">
              <a:latin typeface="+mj-ea"/>
              <a:ea typeface="+mj-ea"/>
            </a:endParaRPr>
          </a:p>
        </p:txBody>
      </p:sp>
      <p:sp>
        <p:nvSpPr>
          <p:cNvPr id="21" name="Rectangle 8">
            <a:extLst>
              <a:ext uri="{FF2B5EF4-FFF2-40B4-BE49-F238E27FC236}">
                <a16:creationId xmlns:a16="http://schemas.microsoft.com/office/drawing/2014/main" id="{6C499E4D-B9DE-42FF-957B-9669072B7D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4177242"/>
            <a:ext cx="8750140" cy="784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2. </a:t>
            </a:r>
            <a:r>
              <a:rPr lang="ko-KR" altLang="en-US" b="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국어</a:t>
            </a:r>
            <a:r>
              <a:rPr lang="en-US" altLang="ko-KR" b="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b="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영어</a:t>
            </a:r>
            <a:r>
              <a:rPr lang="en-US" altLang="ko-KR" b="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b="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수학 점수가 </a:t>
            </a:r>
            <a:r>
              <a:rPr lang="ko-KR" altLang="en-US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입력된다</a:t>
            </a:r>
            <a:r>
              <a:rPr lang="en-US" altLang="ko-KR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. </a:t>
            </a:r>
            <a:r>
              <a:rPr lang="ko-KR" altLang="en-US" b="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한 과목이라도 </a:t>
            </a:r>
            <a:r>
              <a:rPr lang="en-US" altLang="ko-KR" b="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50</a:t>
            </a:r>
            <a:r>
              <a:rPr lang="ko-KR" altLang="en-US" b="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점 미만이면 불합격이다</a:t>
            </a:r>
            <a:r>
              <a:rPr lang="en-US" altLang="ko-KR" b="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</a:p>
          <a:p>
            <a:pPr>
              <a:spcBef>
                <a:spcPct val="50000"/>
              </a:spcBef>
            </a:pPr>
            <a:r>
              <a:rPr lang="en-US" altLang="ko-KR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   </a:t>
            </a:r>
            <a:r>
              <a:rPr lang="ko-KR" altLang="en-US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다음 소스 코드를 완성하여 합격이면 </a:t>
            </a:r>
            <a:r>
              <a:rPr lang="en-US" altLang="ko-KR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True, </a:t>
            </a:r>
            <a:r>
              <a:rPr lang="ko-KR" altLang="en-US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불합격이면 </a:t>
            </a:r>
            <a:r>
              <a:rPr lang="en-US" altLang="ko-KR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False</a:t>
            </a:r>
            <a:r>
              <a:rPr lang="ko-KR" altLang="en-US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가 출력되게 하시오</a:t>
            </a:r>
            <a:r>
              <a:rPr lang="en-US" altLang="ko-KR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  <a:endParaRPr lang="ko-KR" altLang="en-US" b="1">
              <a:latin typeface="+mj-ea"/>
              <a:ea typeface="+mj-ea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004C69C7-757B-4516-AFCE-65014ED8379C}"/>
              </a:ext>
            </a:extLst>
          </p:cNvPr>
          <p:cNvGrpSpPr/>
          <p:nvPr/>
        </p:nvGrpSpPr>
        <p:grpSpPr>
          <a:xfrm>
            <a:off x="705762" y="5000942"/>
            <a:ext cx="8460941" cy="1200366"/>
            <a:chOff x="704528" y="1448780"/>
            <a:chExt cx="7920881" cy="1008112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DC6BCD85-A3FB-4FC0-8E08-7612BB539DD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739371FC-C883-4744-9859-60ED0A683BFB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kor, eng, math = map(int, input("</a:t>
              </a:r>
              <a:r>
                <a:rPr lang="ko-KR" altLang="en-US">
                  <a:solidFill>
                    <a:srgbClr val="000000"/>
                  </a:solidFill>
                  <a:latin typeface="Consolas" panose="020B0609020204030204" pitchFamily="49" charset="0"/>
                </a:rPr>
                <a:t>점수 입력</a:t>
              </a:r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:").split())</a:t>
              </a:r>
            </a:p>
            <a:p>
              <a:endParaRPr lang="en-US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print( kor&gt;=50 and kor&gt;=50 and kor&gt;=50 )</a:t>
              </a:r>
              <a:endParaRPr lang="en-US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21CE686F-B100-4BE9-BBED-E950CBA11BAC}"/>
              </a:ext>
            </a:extLst>
          </p:cNvPr>
          <p:cNvSpPr/>
          <p:nvPr/>
        </p:nvSpPr>
        <p:spPr>
          <a:xfrm>
            <a:off x="1748644" y="5713044"/>
            <a:ext cx="3924436" cy="360040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EC40F39-64D8-465C-BEB1-A6E0E2A63071}"/>
              </a:ext>
            </a:extLst>
          </p:cNvPr>
          <p:cNvSpPr/>
          <p:nvPr/>
        </p:nvSpPr>
        <p:spPr>
          <a:xfrm>
            <a:off x="3008784" y="5144958"/>
            <a:ext cx="4572508" cy="360040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662353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4891095" y="3104964"/>
            <a:ext cx="4441589" cy="315086"/>
          </a:xfrm>
        </p:spPr>
        <p:txBody>
          <a:bodyPr/>
          <a:lstStyle/>
          <a:p>
            <a:r>
              <a:rPr lang="en-US" altLang="ko-KR" b="1">
                <a:latin typeface="+mn-ea"/>
              </a:rPr>
              <a:t>4. </a:t>
            </a:r>
            <a:r>
              <a:rPr lang="ko-KR" altLang="en-US" b="1">
                <a:latin typeface="+mn-ea"/>
              </a:rPr>
              <a:t>기본 자료 구조</a:t>
            </a:r>
            <a:endParaRPr lang="ko-KR" altLang="en-US" b="1" dirty="0">
              <a:latin typeface="+mn-ea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883150" y="4234766"/>
            <a:ext cx="4464050" cy="1292662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b="1">
                <a:latin typeface="+mn-ea"/>
              </a:rPr>
              <a:t>4-1 </a:t>
            </a:r>
            <a:r>
              <a:rPr lang="ko-KR" altLang="en-US" sz="1600" b="1">
                <a:latin typeface="+mn-ea"/>
              </a:rPr>
              <a:t>리스트와 튜플</a:t>
            </a:r>
            <a:endParaRPr lang="en-US" altLang="ko-KR" sz="1600" b="1">
              <a:latin typeface="+mn-ea"/>
            </a:endParaRPr>
          </a:p>
          <a:p>
            <a:pPr marL="0" indent="0">
              <a:buNone/>
            </a:pPr>
            <a:r>
              <a:rPr lang="en-US" altLang="ko-KR" sz="1600" b="1">
                <a:latin typeface="+mn-ea"/>
              </a:rPr>
              <a:t>4-2 </a:t>
            </a:r>
            <a:r>
              <a:rPr lang="ko-KR" altLang="en-US" sz="1600" b="1">
                <a:latin typeface="+mn-ea"/>
              </a:rPr>
              <a:t>시퀀스 자료형</a:t>
            </a:r>
            <a:endParaRPr lang="en-US" altLang="ko-KR" sz="1600" b="1">
              <a:latin typeface="+mn-ea"/>
            </a:endParaRPr>
          </a:p>
          <a:p>
            <a:pPr marL="0" indent="0">
              <a:buNone/>
            </a:pPr>
            <a:r>
              <a:rPr lang="en-US" altLang="ko-KR" sz="1600" b="1">
                <a:latin typeface="+mn-ea"/>
              </a:rPr>
              <a:t>4-3 </a:t>
            </a:r>
            <a:r>
              <a:rPr lang="ko-KR" altLang="en-US" sz="1600" b="1">
                <a:latin typeface="+mn-ea"/>
              </a:rPr>
              <a:t>딕셔너리</a:t>
            </a:r>
            <a:endParaRPr lang="en-US" altLang="ko-KR" sz="1600" b="1">
              <a:latin typeface="+mn-ea"/>
            </a:endParaRPr>
          </a:p>
          <a:p>
            <a:pPr marL="0" indent="0">
              <a:buNone/>
            </a:pPr>
            <a:r>
              <a:rPr lang="en-US" altLang="ko-KR" sz="1600" b="1">
                <a:latin typeface="+mn-ea"/>
              </a:rPr>
              <a:t>4-4 </a:t>
            </a:r>
            <a:r>
              <a:rPr lang="ko-KR" altLang="en-US" sz="1600" b="1">
                <a:latin typeface="+mn-ea"/>
              </a:rPr>
              <a:t>집합 </a:t>
            </a:r>
            <a:endParaRPr lang="en-US" altLang="ko-KR" sz="1600" b="1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2092361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리스트 자료형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4-1 </a:t>
            </a:r>
            <a:r>
              <a:rPr lang="ko-KR" altLang="en-US">
                <a:latin typeface="+mj-ea"/>
                <a:ea typeface="+mj-ea"/>
              </a:rPr>
              <a:t>리스트와 튜플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39654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5</a:t>
            </a:r>
            <a:r>
              <a:rPr lang="ko-KR" altLang="en-US" b="1">
                <a:latin typeface="+mj-ea"/>
                <a:ea typeface="+mj-ea"/>
              </a:rPr>
              <a:t>개의 정수를 저장하는 방법</a:t>
            </a: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80A36F73-4E4A-4B1F-B52D-1F4AC8D7DEC3}"/>
              </a:ext>
            </a:extLst>
          </p:cNvPr>
          <p:cNvGrpSpPr/>
          <p:nvPr/>
        </p:nvGrpSpPr>
        <p:grpSpPr>
          <a:xfrm>
            <a:off x="722530" y="1304764"/>
            <a:ext cx="8460941" cy="2124236"/>
            <a:chOff x="704528" y="1448780"/>
            <a:chExt cx="7920881" cy="1008112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2136FC9D-0E48-4760-A729-E43373B7BFD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8E91FFD4-5645-478C-B48C-DABD605EE454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a0 = 1</a:t>
              </a:r>
            </a:p>
            <a:p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a1 = 2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a2 = 3</a:t>
              </a:r>
            </a:p>
            <a:p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a3 = 4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a4 = 5</a:t>
              </a:r>
            </a:p>
            <a:p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result = a0 + a1 + a2 + a3 + a4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print(result)</a:t>
              </a: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0F7D0A47-0EBA-45A9-A9CF-149307CD9C51}"/>
              </a:ext>
            </a:extLst>
          </p:cNvPr>
          <p:cNvGrpSpPr/>
          <p:nvPr/>
        </p:nvGrpSpPr>
        <p:grpSpPr>
          <a:xfrm>
            <a:off x="722530" y="4349686"/>
            <a:ext cx="8460941" cy="1548172"/>
            <a:chOff x="704528" y="1448780"/>
            <a:chExt cx="7920881" cy="1008112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2FCA1DAB-9E83-453A-91B8-0AF42CE817C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1E0CA9E-9297-41BB-8488-63D8578C1C48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= [1, 2, 3, 4, 5]</a:t>
              </a:r>
            </a:p>
            <a:p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result = 0</a:t>
              </a:r>
              <a:endParaRPr lang="en-US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for data in a:</a:t>
              </a:r>
              <a:endParaRPr lang="en-US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    result += data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print(result)</a:t>
              </a:r>
            </a:p>
          </p:txBody>
        </p:sp>
      </p:grpSp>
      <p:sp>
        <p:nvSpPr>
          <p:cNvPr id="28" name="Rectangle 8">
            <a:extLst>
              <a:ext uri="{FF2B5EF4-FFF2-40B4-BE49-F238E27FC236}">
                <a16:creationId xmlns:a16="http://schemas.microsoft.com/office/drawing/2014/main" id="{DDB948C9-58B7-4556-BEB6-A21BCC38C2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8504" y="3899004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리스트를 이용한 저장</a:t>
            </a:r>
          </a:p>
        </p:txBody>
      </p:sp>
    </p:spTree>
    <p:extLst>
      <p:ext uri="{BB962C8B-B14F-4D97-AF65-F5344CB8AC3E}">
        <p14:creationId xmlns:p14="http://schemas.microsoft.com/office/powerpoint/2010/main" val="204425658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리스트 자료형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4-1 </a:t>
            </a:r>
            <a:r>
              <a:rPr lang="ko-KR" altLang="en-US">
                <a:latin typeface="+mj-ea"/>
                <a:ea typeface="+mj-ea"/>
              </a:rPr>
              <a:t>리스트와 튜플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39654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리스트의 내부 구조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0F7D0A47-0EBA-45A9-A9CF-149307CD9C51}"/>
              </a:ext>
            </a:extLst>
          </p:cNvPr>
          <p:cNvGrpSpPr/>
          <p:nvPr/>
        </p:nvGrpSpPr>
        <p:grpSpPr>
          <a:xfrm>
            <a:off x="814172" y="1310703"/>
            <a:ext cx="8460941" cy="1548172"/>
            <a:chOff x="704528" y="1448780"/>
            <a:chExt cx="7920881" cy="1008112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2FCA1DAB-9E83-453A-91B8-0AF42CE817C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1E0CA9E-9297-41BB-8488-63D8578C1C48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= [1, 2, 3, 4, 5]</a:t>
              </a:r>
            </a:p>
            <a:p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result = 0</a:t>
              </a:r>
              <a:endParaRPr lang="en-US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for data in a:</a:t>
              </a:r>
              <a:endParaRPr lang="en-US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    result += data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print(result)</a:t>
              </a: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6C27A716-246A-4B82-AA9E-04EAC69BEAE2}"/>
              </a:ext>
            </a:extLst>
          </p:cNvPr>
          <p:cNvSpPr/>
          <p:nvPr/>
        </p:nvSpPr>
        <p:spPr>
          <a:xfrm>
            <a:off x="848544" y="3429000"/>
            <a:ext cx="432048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FDAE79-0DFE-4379-A7F3-4B4BD6141C49}"/>
              </a:ext>
            </a:extLst>
          </p:cNvPr>
          <p:cNvSpPr txBox="1"/>
          <p:nvPr/>
        </p:nvSpPr>
        <p:spPr>
          <a:xfrm>
            <a:off x="908916" y="3849495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a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4FE3B421-BE70-4454-8142-5AD325545029}"/>
              </a:ext>
            </a:extLst>
          </p:cNvPr>
          <p:cNvSpPr/>
          <p:nvPr/>
        </p:nvSpPr>
        <p:spPr>
          <a:xfrm>
            <a:off x="2036676" y="3429000"/>
            <a:ext cx="432048" cy="432048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A3BD4150-BB50-4CA1-B298-45D634DB1E0C}"/>
              </a:ext>
            </a:extLst>
          </p:cNvPr>
          <p:cNvSpPr/>
          <p:nvPr/>
        </p:nvSpPr>
        <p:spPr>
          <a:xfrm>
            <a:off x="2468724" y="3429000"/>
            <a:ext cx="432048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F5DAB0AD-85AB-44BF-8E43-83FE4080E9F8}"/>
              </a:ext>
            </a:extLst>
          </p:cNvPr>
          <p:cNvCxnSpPr>
            <a:stCxn id="3" idx="3"/>
            <a:endCxn id="41" idx="1"/>
          </p:cNvCxnSpPr>
          <p:nvPr/>
        </p:nvCxnSpPr>
        <p:spPr>
          <a:xfrm>
            <a:off x="1280592" y="3645024"/>
            <a:ext cx="75608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88ABEEEA-7A75-431C-A9C2-9E583BFCE536}"/>
              </a:ext>
            </a:extLst>
          </p:cNvPr>
          <p:cNvSpPr/>
          <p:nvPr/>
        </p:nvSpPr>
        <p:spPr>
          <a:xfrm>
            <a:off x="3656856" y="3417447"/>
            <a:ext cx="432048" cy="432048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4C9704CC-F2EA-496B-A736-5343F3DB763E}"/>
              </a:ext>
            </a:extLst>
          </p:cNvPr>
          <p:cNvSpPr/>
          <p:nvPr/>
        </p:nvSpPr>
        <p:spPr>
          <a:xfrm>
            <a:off x="4088904" y="3417447"/>
            <a:ext cx="432048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5F9250B3-9DBC-4990-B511-B532905B5342}"/>
              </a:ext>
            </a:extLst>
          </p:cNvPr>
          <p:cNvCxnSpPr>
            <a:endCxn id="45" idx="1"/>
          </p:cNvCxnSpPr>
          <p:nvPr/>
        </p:nvCxnSpPr>
        <p:spPr>
          <a:xfrm>
            <a:off x="2900772" y="3633471"/>
            <a:ext cx="75608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D5FE2D9F-2F1F-4A1F-8D0B-08E5EEEA5873}"/>
              </a:ext>
            </a:extLst>
          </p:cNvPr>
          <p:cNvSpPr/>
          <p:nvPr/>
        </p:nvSpPr>
        <p:spPr>
          <a:xfrm>
            <a:off x="5205028" y="3429000"/>
            <a:ext cx="432048" cy="432048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C993F84F-9123-4153-B055-2EB7350326F4}"/>
              </a:ext>
            </a:extLst>
          </p:cNvPr>
          <p:cNvSpPr/>
          <p:nvPr/>
        </p:nvSpPr>
        <p:spPr>
          <a:xfrm>
            <a:off x="5637076" y="3429000"/>
            <a:ext cx="432048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658CD1D8-513A-4651-BDF0-63B9D754E7F0}"/>
              </a:ext>
            </a:extLst>
          </p:cNvPr>
          <p:cNvCxnSpPr>
            <a:cxnSpLocks/>
            <a:stCxn id="47" idx="3"/>
            <a:endCxn id="51" idx="1"/>
          </p:cNvCxnSpPr>
          <p:nvPr/>
        </p:nvCxnSpPr>
        <p:spPr>
          <a:xfrm>
            <a:off x="4520952" y="3633471"/>
            <a:ext cx="684076" cy="115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500C8EE7-95E0-4A25-A40A-DA8CE04B450A}"/>
              </a:ext>
            </a:extLst>
          </p:cNvPr>
          <p:cNvSpPr/>
          <p:nvPr/>
        </p:nvSpPr>
        <p:spPr>
          <a:xfrm>
            <a:off x="6819436" y="3429000"/>
            <a:ext cx="432048" cy="432048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9BC67FFF-3BDA-402A-855A-3729967764DC}"/>
              </a:ext>
            </a:extLst>
          </p:cNvPr>
          <p:cNvSpPr/>
          <p:nvPr/>
        </p:nvSpPr>
        <p:spPr>
          <a:xfrm>
            <a:off x="7251484" y="3429000"/>
            <a:ext cx="432048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0CADB77E-21F2-4851-BA5C-E2E7D2323A56}"/>
              </a:ext>
            </a:extLst>
          </p:cNvPr>
          <p:cNvCxnSpPr>
            <a:endCxn id="55" idx="1"/>
          </p:cNvCxnSpPr>
          <p:nvPr/>
        </p:nvCxnSpPr>
        <p:spPr>
          <a:xfrm>
            <a:off x="6063352" y="3645024"/>
            <a:ext cx="75608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71D291CF-8172-4B8C-8300-90BCBFA545AD}"/>
              </a:ext>
            </a:extLst>
          </p:cNvPr>
          <p:cNvSpPr/>
          <p:nvPr/>
        </p:nvSpPr>
        <p:spPr>
          <a:xfrm>
            <a:off x="8380320" y="3413420"/>
            <a:ext cx="432048" cy="432048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16E28398-38F0-4165-A6C1-76DFD847BA49}"/>
              </a:ext>
            </a:extLst>
          </p:cNvPr>
          <p:cNvSpPr/>
          <p:nvPr/>
        </p:nvSpPr>
        <p:spPr>
          <a:xfrm>
            <a:off x="8812368" y="3413420"/>
            <a:ext cx="432048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7BD4518C-2E4A-4DEA-A010-732592F0972B}"/>
              </a:ext>
            </a:extLst>
          </p:cNvPr>
          <p:cNvCxnSpPr>
            <a:cxnSpLocks/>
            <a:stCxn id="61" idx="3"/>
            <a:endCxn id="64" idx="1"/>
          </p:cNvCxnSpPr>
          <p:nvPr/>
        </p:nvCxnSpPr>
        <p:spPr>
          <a:xfrm flipV="1">
            <a:off x="7683532" y="3629444"/>
            <a:ext cx="696788" cy="155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화살표: 아래쪽 10">
            <a:extLst>
              <a:ext uri="{FF2B5EF4-FFF2-40B4-BE49-F238E27FC236}">
                <a16:creationId xmlns:a16="http://schemas.microsoft.com/office/drawing/2014/main" id="{64A3ACA1-1BED-4A0E-8C7E-BD1FFA431A85}"/>
              </a:ext>
            </a:extLst>
          </p:cNvPr>
          <p:cNvSpPr/>
          <p:nvPr/>
        </p:nvSpPr>
        <p:spPr>
          <a:xfrm>
            <a:off x="2121396" y="3104964"/>
            <a:ext cx="576064" cy="324036"/>
          </a:xfrm>
          <a:prstGeom prst="downArrow">
            <a:avLst/>
          </a:prstGeom>
          <a:solidFill>
            <a:srgbClr val="FF00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02388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6271" y="255527"/>
            <a:ext cx="4432623" cy="381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7078" bIns="17078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defTabSz="894695" fontAlgn="base" latinLnBrk="1">
              <a:spcBef>
                <a:spcPct val="0"/>
              </a:spcBef>
              <a:spcAft>
                <a:spcPct val="0"/>
              </a:spcAft>
              <a:defRPr/>
            </a:pPr>
            <a:endParaRPr lang="ko-KR" altLang="en-US" sz="1898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1D2953AF-69CC-4EC0-8201-F06FBD0236A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>
                <a:solidFill>
                  <a:srgbClr val="000000"/>
                </a:solidFill>
              </a:rPr>
              <a:t>구현</a:t>
            </a:r>
            <a:r>
              <a:rPr lang="ko-KR" altLang="en-US" sz="2400" b="1">
                <a:solidFill>
                  <a:srgbClr val="000000"/>
                </a:solidFill>
              </a:rPr>
              <a:t>의 특징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6FFEFB5-F3C3-4E4E-9B5A-3AB3F5831A3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545790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1-2 </a:t>
            </a:r>
            <a:r>
              <a:rPr lang="ko-KR" altLang="en-US">
                <a:latin typeface="+mj-ea"/>
                <a:ea typeface="+mj-ea"/>
              </a:rPr>
              <a:t>파이썬 특징</a:t>
            </a:r>
          </a:p>
          <a:p>
            <a:endParaRPr lang="ko-KR" altLang="en-US">
              <a:latin typeface="+mj-ea"/>
              <a:ea typeface="+mj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E3FD0B-8911-4166-991F-398094388785}"/>
              </a:ext>
            </a:extLst>
          </p:cNvPr>
          <p:cNvSpPr txBox="1"/>
          <p:nvPr/>
        </p:nvSpPr>
        <p:spPr>
          <a:xfrm>
            <a:off x="527814" y="152078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자바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3C9D705-0B62-4BA6-B316-E8594381E946}"/>
              </a:ext>
            </a:extLst>
          </p:cNvPr>
          <p:cNvSpPr txBox="1"/>
          <p:nvPr/>
        </p:nvSpPr>
        <p:spPr>
          <a:xfrm>
            <a:off x="6104495" y="152078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파이썬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34B0C0C-3AAC-46DE-B8E7-B586EB49879C}"/>
              </a:ext>
            </a:extLst>
          </p:cNvPr>
          <p:cNvSpPr txBox="1"/>
          <p:nvPr/>
        </p:nvSpPr>
        <p:spPr>
          <a:xfrm>
            <a:off x="328392" y="926971"/>
            <a:ext cx="30954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>
                <a:latin typeface="+mj-ea"/>
                <a:ea typeface="+mj-ea"/>
              </a:rPr>
              <a:t>화면에 </a:t>
            </a:r>
            <a:r>
              <a:rPr lang="en-US" altLang="ko-KR" sz="2000">
                <a:latin typeface="+mj-ea"/>
                <a:ea typeface="+mj-ea"/>
              </a:rPr>
              <a:t>Hello, World </a:t>
            </a:r>
            <a:r>
              <a:rPr lang="ko-KR" altLang="en-US" sz="2000">
                <a:latin typeface="+mj-ea"/>
                <a:ea typeface="+mj-ea"/>
              </a:rPr>
              <a:t>찍기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029936-4DA5-4502-923E-52788EB79A73}"/>
              </a:ext>
            </a:extLst>
          </p:cNvPr>
          <p:cNvSpPr txBox="1"/>
          <p:nvPr/>
        </p:nvSpPr>
        <p:spPr>
          <a:xfrm>
            <a:off x="542718" y="1957482"/>
            <a:ext cx="5215530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135260" algn="l"/>
            <a:r>
              <a:rPr lang="en-US" altLang="ko-KR" sz="1600" b="0" i="0" u="none" strike="noStrike" baseline="0">
                <a:latin typeface="Consolas" panose="020B0609020204030204" pitchFamily="49" charset="0"/>
              </a:rPr>
              <a:t>class HelloWorldApp</a:t>
            </a:r>
          </a:p>
          <a:p>
            <a:pPr marR="135260" algn="l"/>
            <a:r>
              <a:rPr lang="en-US" altLang="ko-KR" sz="1600" b="0" i="0" u="none" strike="noStrike" baseline="0">
                <a:latin typeface="Consolas" panose="020B0609020204030204" pitchFamily="49" charset="0"/>
              </a:rPr>
              <a:t>{</a:t>
            </a:r>
          </a:p>
          <a:p>
            <a:pPr marR="92550" algn="l"/>
            <a:r>
              <a:rPr lang="en-US" altLang="ko-KR" sz="1600" b="0" i="0" u="none" strike="noStrike" baseline="0">
                <a:latin typeface="Consolas" panose="020B0609020204030204" pitchFamily="49" charset="0"/>
              </a:rPr>
              <a:t>    public static void main(String[] args) </a:t>
            </a:r>
          </a:p>
          <a:p>
            <a:pPr marR="92550" algn="l"/>
            <a:r>
              <a:rPr lang="en-US" altLang="ko-KR" sz="1600" b="0" i="0" u="none" strike="noStrike" baseline="0">
                <a:latin typeface="Consolas" panose="020B0609020204030204" pitchFamily="49" charset="0"/>
              </a:rPr>
              <a:t>    {</a:t>
            </a:r>
          </a:p>
          <a:p>
            <a:pPr marR="92530" algn="l"/>
            <a:r>
              <a:rPr lang="en-US" altLang="ko-KR" sz="1600" b="0" i="0" u="none" strike="noStrike" baseline="0">
                <a:latin typeface="Consolas" panose="020B0609020204030204" pitchFamily="49" charset="0"/>
              </a:rPr>
              <a:t>        System.out.println("Hello World!"); </a:t>
            </a:r>
          </a:p>
          <a:p>
            <a:pPr marR="174990" algn="l"/>
            <a:r>
              <a:rPr lang="en-US" altLang="ko-KR" sz="1600" b="0" i="0" u="none" strike="noStrike" baseline="0">
                <a:latin typeface="Consolas" panose="020B0609020204030204" pitchFamily="49" charset="0"/>
              </a:rPr>
              <a:t>    }</a:t>
            </a:r>
          </a:p>
          <a:p>
            <a:pPr marR="182870" algn="l"/>
            <a:r>
              <a:rPr lang="en-US" altLang="ko-KR" sz="1600" b="0" i="0" u="none" strike="noStrike" baseline="0">
                <a:latin typeface="Consolas" panose="020B0609020204030204" pitchFamily="49" charset="0"/>
              </a:rPr>
              <a:t>}</a:t>
            </a:r>
            <a:endParaRPr lang="ko-KR" altLang="en-US" sz="1600"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31A4EB6-17AE-4904-8B93-2030EECCFE5E}"/>
              </a:ext>
            </a:extLst>
          </p:cNvPr>
          <p:cNvSpPr txBox="1"/>
          <p:nvPr/>
        </p:nvSpPr>
        <p:spPr>
          <a:xfrm>
            <a:off x="5944510" y="1957482"/>
            <a:ext cx="24288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latin typeface="Consolas" panose="020B0609020204030204" pitchFamily="49" charset="0"/>
              </a:rPr>
              <a:t>print("Hello World")</a:t>
            </a:r>
            <a:endParaRPr lang="ko-KR" altLang="en-US" sz="1600">
              <a:latin typeface="Consolas" panose="020B0609020204030204" pitchFamily="49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2E0004D-FEBA-462F-B5B3-09B99B3F6731}"/>
              </a:ext>
            </a:extLst>
          </p:cNvPr>
          <p:cNvSpPr txBox="1"/>
          <p:nvPr/>
        </p:nvSpPr>
        <p:spPr>
          <a:xfrm>
            <a:off x="542690" y="3937370"/>
            <a:ext cx="21467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latin typeface="+mj-ea"/>
                <a:ea typeface="+mj-ea"/>
              </a:rPr>
              <a:t>1</a:t>
            </a:r>
            <a:r>
              <a:rPr lang="ko-KR" altLang="en-US" sz="2000">
                <a:latin typeface="+mj-ea"/>
                <a:ea typeface="+mj-ea"/>
              </a:rPr>
              <a:t>부터</a:t>
            </a:r>
            <a:r>
              <a:rPr lang="en-US" altLang="ko-KR" sz="2000">
                <a:latin typeface="+mj-ea"/>
                <a:ea typeface="+mj-ea"/>
              </a:rPr>
              <a:t>10</a:t>
            </a:r>
            <a:r>
              <a:rPr lang="ko-KR" altLang="en-US" sz="2000">
                <a:latin typeface="+mj-ea"/>
                <a:ea typeface="+mj-ea"/>
              </a:rPr>
              <a:t>까지출력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C563F94-E090-4C4F-94C1-A8489F90C736}"/>
              </a:ext>
            </a:extLst>
          </p:cNvPr>
          <p:cNvSpPr txBox="1"/>
          <p:nvPr/>
        </p:nvSpPr>
        <p:spPr>
          <a:xfrm>
            <a:off x="742112" y="453118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자바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36EE2A3-B712-4560-8C9B-D34EBC2F306E}"/>
              </a:ext>
            </a:extLst>
          </p:cNvPr>
          <p:cNvSpPr txBox="1"/>
          <p:nvPr/>
        </p:nvSpPr>
        <p:spPr>
          <a:xfrm>
            <a:off x="757016" y="4967881"/>
            <a:ext cx="312649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135260" algn="l"/>
            <a:r>
              <a:rPr lang="nn-NO" altLang="ko-KR" sz="1600" b="0" i="0" u="none" strike="noStrike" baseline="0">
                <a:latin typeface="Consolas" panose="020B0609020204030204" pitchFamily="49" charset="0"/>
              </a:rPr>
              <a:t>for (i= 1; i&lt; 11; i++){</a:t>
            </a:r>
          </a:p>
          <a:p>
            <a:pPr marR="135260" algn="l"/>
            <a:r>
              <a:rPr lang="nn-NO" altLang="ko-KR" sz="1600" b="0" i="0" u="none" strike="noStrike" baseline="0">
                <a:latin typeface="Consolas" panose="020B0609020204030204" pitchFamily="49" charset="0"/>
              </a:rPr>
              <a:t>    System.out.println(i)</a:t>
            </a:r>
          </a:p>
          <a:p>
            <a:pPr marR="135260" algn="l"/>
            <a:r>
              <a:rPr lang="nn-NO" altLang="ko-KR" sz="1600" b="0" i="0" u="none" strike="noStrike" baseline="0">
                <a:latin typeface="Consolas" panose="020B0609020204030204" pitchFamily="49" charset="0"/>
              </a:rPr>
              <a:t>}</a:t>
            </a:r>
            <a:endParaRPr lang="ko-KR" altLang="en-US" sz="1600">
              <a:latin typeface="Consolas" panose="020B0609020204030204" pitchFamily="49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1FA97A0-6920-4E44-A62A-51098B294D5C}"/>
              </a:ext>
            </a:extLst>
          </p:cNvPr>
          <p:cNvSpPr txBox="1"/>
          <p:nvPr/>
        </p:nvSpPr>
        <p:spPr>
          <a:xfrm>
            <a:off x="6158808" y="4531187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파이썬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C40E999-651D-457D-AAC2-3382F77F19E9}"/>
              </a:ext>
            </a:extLst>
          </p:cNvPr>
          <p:cNvSpPr txBox="1"/>
          <p:nvPr/>
        </p:nvSpPr>
        <p:spPr>
          <a:xfrm>
            <a:off x="6158808" y="4967881"/>
            <a:ext cx="26532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latin typeface="Consolas" panose="020B0609020204030204" pitchFamily="49" charset="0"/>
              </a:rPr>
              <a:t>for i in range(1, 11):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 print (i)</a:t>
            </a:r>
            <a:endParaRPr lang="ko-KR" altLang="en-US" sz="1600">
              <a:latin typeface="Consolas" panose="020B0609020204030204" pitchFamily="49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93861F9-AD87-409F-BE42-83D441877933}"/>
              </a:ext>
            </a:extLst>
          </p:cNvPr>
          <p:cNvSpPr/>
          <p:nvPr/>
        </p:nvSpPr>
        <p:spPr>
          <a:xfrm>
            <a:off x="328392" y="1448780"/>
            <a:ext cx="5344688" cy="2421228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4AC7EB6-AC7C-4AFB-A1F0-06F2324F1916}"/>
              </a:ext>
            </a:extLst>
          </p:cNvPr>
          <p:cNvSpPr/>
          <p:nvPr/>
        </p:nvSpPr>
        <p:spPr>
          <a:xfrm>
            <a:off x="5673080" y="1448780"/>
            <a:ext cx="3302000" cy="2421228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3839E4E-C7B4-43C4-AFFF-D02DCC7A24CD}"/>
              </a:ext>
            </a:extLst>
          </p:cNvPr>
          <p:cNvSpPr/>
          <p:nvPr/>
        </p:nvSpPr>
        <p:spPr>
          <a:xfrm>
            <a:off x="328392" y="3937370"/>
            <a:ext cx="5344688" cy="2421228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82D6316-E1BC-4CA5-BD66-9047C6CA73AA}"/>
              </a:ext>
            </a:extLst>
          </p:cNvPr>
          <p:cNvSpPr/>
          <p:nvPr/>
        </p:nvSpPr>
        <p:spPr>
          <a:xfrm>
            <a:off x="5673080" y="3937370"/>
            <a:ext cx="3302000" cy="2421228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34794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리스트 자료형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4-1 </a:t>
            </a:r>
            <a:r>
              <a:rPr lang="ko-KR" altLang="en-US">
                <a:latin typeface="+mj-ea"/>
                <a:ea typeface="+mj-ea"/>
              </a:rPr>
              <a:t>리스트와 튜플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39654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리스트 만들기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0F7D0A47-0EBA-45A9-A9CF-149307CD9C51}"/>
              </a:ext>
            </a:extLst>
          </p:cNvPr>
          <p:cNvGrpSpPr/>
          <p:nvPr/>
        </p:nvGrpSpPr>
        <p:grpSpPr>
          <a:xfrm>
            <a:off x="737254" y="1268760"/>
            <a:ext cx="8460941" cy="2952328"/>
            <a:chOff x="704528" y="1448780"/>
            <a:chExt cx="7920881" cy="1008112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2FCA1DAB-9E83-453A-91B8-0AF42CE817C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1E0CA9E-9297-41BB-8488-63D8578C1C48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= []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b = [1, 2, 3]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c = ['Life', 'is', 'too', 'short']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d = [1, 2, 'Life', 'is']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e = [1, 2, ['Life', 'is']]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print(a)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print(b)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print(c)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print(d)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print(e)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5647556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리스트의 인덱싱과 슬라이싱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4-1 </a:t>
            </a:r>
            <a:r>
              <a:rPr lang="ko-KR" altLang="en-US">
                <a:latin typeface="+mj-ea"/>
                <a:ea typeface="+mj-ea"/>
              </a:rPr>
              <a:t>리스트와 튜플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39654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리스트 인덱싱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0F7D0A47-0EBA-45A9-A9CF-149307CD9C51}"/>
              </a:ext>
            </a:extLst>
          </p:cNvPr>
          <p:cNvGrpSpPr/>
          <p:nvPr/>
        </p:nvGrpSpPr>
        <p:grpSpPr>
          <a:xfrm>
            <a:off x="737254" y="1268760"/>
            <a:ext cx="8460941" cy="648072"/>
            <a:chOff x="704528" y="1448780"/>
            <a:chExt cx="7920881" cy="1008112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2FCA1DAB-9E83-453A-91B8-0AF42CE817C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1E0CA9E-9297-41BB-8488-63D8578C1C48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a</a:t>
              </a:r>
              <a:r>
                <a:rPr lang="ko-KR" altLang="en-US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ko-KR" altLang="en-US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[1,</a:t>
              </a:r>
              <a:r>
                <a:rPr lang="ko-KR" altLang="en-US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2,</a:t>
              </a:r>
              <a:r>
                <a:rPr lang="ko-KR" altLang="en-US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3, 4, 5]</a:t>
              </a:r>
            </a:p>
            <a:p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a</a:t>
              </a:r>
              <a:endParaRPr lang="en-US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729AA537-C45D-4DCB-A3F4-BD7B3CD9EBA5}"/>
              </a:ext>
            </a:extLst>
          </p:cNvPr>
          <p:cNvGrpSpPr/>
          <p:nvPr/>
        </p:nvGrpSpPr>
        <p:grpSpPr>
          <a:xfrm>
            <a:off x="749554" y="2096852"/>
            <a:ext cx="8460941" cy="468052"/>
            <a:chOff x="704528" y="1448780"/>
            <a:chExt cx="7920881" cy="100811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07529B69-9F34-41EB-B7ED-5A5D6FF8C4E4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E3ED2721-2115-44B8-814B-5FF02186E214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a[0]</a:t>
              </a:r>
              <a:endParaRPr lang="en-US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AF40AB93-5F9E-40B9-8F43-F4BCBAC07DE2}"/>
              </a:ext>
            </a:extLst>
          </p:cNvPr>
          <p:cNvGrpSpPr/>
          <p:nvPr/>
        </p:nvGrpSpPr>
        <p:grpSpPr>
          <a:xfrm>
            <a:off x="737254" y="2744924"/>
            <a:ext cx="8460941" cy="468052"/>
            <a:chOff x="704528" y="1448780"/>
            <a:chExt cx="7920881" cy="1008112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FE54131B-0A9F-40DA-9FCE-041CD556DBCA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ED4BE6D7-7376-41C0-914F-D6D6154134F3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a[0] + a[2]</a:t>
              </a:r>
              <a:endParaRPr lang="en-US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DE4A900E-795E-4D0B-A953-95F13DA3F392}"/>
              </a:ext>
            </a:extLst>
          </p:cNvPr>
          <p:cNvGrpSpPr/>
          <p:nvPr/>
        </p:nvGrpSpPr>
        <p:grpSpPr>
          <a:xfrm>
            <a:off x="747285" y="3409946"/>
            <a:ext cx="8460941" cy="468052"/>
            <a:chOff x="704528" y="1448780"/>
            <a:chExt cx="7920881" cy="1008112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4DF836C9-11BF-4A0E-A741-B24CBFD6778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4702DE5C-D1DB-4E8B-A17A-787FA988C40D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a[-1] + a[2]</a:t>
              </a:r>
              <a:endParaRPr lang="en-US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76F3B7C-3E92-4285-A4DD-6196A55DAFFD}"/>
              </a:ext>
            </a:extLst>
          </p:cNvPr>
          <p:cNvSpPr/>
          <p:nvPr/>
        </p:nvSpPr>
        <p:spPr>
          <a:xfrm>
            <a:off x="2760074" y="4926012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1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5F81CB8-782E-457F-BBB7-B51D35EF37B2}"/>
              </a:ext>
            </a:extLst>
          </p:cNvPr>
          <p:cNvSpPr/>
          <p:nvPr/>
        </p:nvSpPr>
        <p:spPr>
          <a:xfrm>
            <a:off x="3344020" y="4926012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2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229FBF6-CF10-4ED4-A4D6-C6B84478FFEB}"/>
              </a:ext>
            </a:extLst>
          </p:cNvPr>
          <p:cNvSpPr/>
          <p:nvPr/>
        </p:nvSpPr>
        <p:spPr>
          <a:xfrm>
            <a:off x="3927966" y="4926012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3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0D355BA-8745-41C3-A1C3-B1CC777128FA}"/>
              </a:ext>
            </a:extLst>
          </p:cNvPr>
          <p:cNvSpPr/>
          <p:nvPr/>
        </p:nvSpPr>
        <p:spPr>
          <a:xfrm>
            <a:off x="4511912" y="4926012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4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FC846E3-952D-4CBC-AF7B-E8A0C403A309}"/>
              </a:ext>
            </a:extLst>
          </p:cNvPr>
          <p:cNvSpPr/>
          <p:nvPr/>
        </p:nvSpPr>
        <p:spPr>
          <a:xfrm>
            <a:off x="5095858" y="4926012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5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070AB0E-5221-473D-97D1-BDA737813C51}"/>
              </a:ext>
            </a:extLst>
          </p:cNvPr>
          <p:cNvSpPr txBox="1"/>
          <p:nvPr/>
        </p:nvSpPr>
        <p:spPr>
          <a:xfrm>
            <a:off x="2324708" y="4945705"/>
            <a:ext cx="356188" cy="523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/>
              <a:t>a</a:t>
            </a:r>
            <a:endParaRPr lang="ko-KR" altLang="en-US" sz="280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5F1A255-01E2-4D05-9021-57EF75B118D3}"/>
              </a:ext>
            </a:extLst>
          </p:cNvPr>
          <p:cNvSpPr/>
          <p:nvPr/>
        </p:nvSpPr>
        <p:spPr>
          <a:xfrm>
            <a:off x="2760074" y="4429230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B0D15D6-529F-4EC8-90C2-4AB5080B4F61}"/>
              </a:ext>
            </a:extLst>
          </p:cNvPr>
          <p:cNvSpPr/>
          <p:nvPr/>
        </p:nvSpPr>
        <p:spPr>
          <a:xfrm>
            <a:off x="3344020" y="4429230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393B7B5-7552-45DA-8C5A-47A182C56EE3}"/>
              </a:ext>
            </a:extLst>
          </p:cNvPr>
          <p:cNvSpPr/>
          <p:nvPr/>
        </p:nvSpPr>
        <p:spPr>
          <a:xfrm>
            <a:off x="3927966" y="4429230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5E40F133-39FB-436E-8053-8939A5806AFC}"/>
              </a:ext>
            </a:extLst>
          </p:cNvPr>
          <p:cNvSpPr/>
          <p:nvPr/>
        </p:nvSpPr>
        <p:spPr>
          <a:xfrm>
            <a:off x="4511912" y="4429230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6DC80D2-469E-4904-94CE-98B267767431}"/>
              </a:ext>
            </a:extLst>
          </p:cNvPr>
          <p:cNvSpPr/>
          <p:nvPr/>
        </p:nvSpPr>
        <p:spPr>
          <a:xfrm>
            <a:off x="5095858" y="4429230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7EB9EEF-9081-4C5A-B0EB-0137AF753A00}"/>
              </a:ext>
            </a:extLst>
          </p:cNvPr>
          <p:cNvSpPr/>
          <p:nvPr/>
        </p:nvSpPr>
        <p:spPr>
          <a:xfrm>
            <a:off x="2760074" y="5445224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E09DF9CF-0602-4128-AD22-C37C06862ECC}"/>
              </a:ext>
            </a:extLst>
          </p:cNvPr>
          <p:cNvSpPr/>
          <p:nvPr/>
        </p:nvSpPr>
        <p:spPr>
          <a:xfrm>
            <a:off x="3344020" y="5445224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DB4C1DA-DAD5-40C4-BCA3-D55B9509F4CB}"/>
              </a:ext>
            </a:extLst>
          </p:cNvPr>
          <p:cNvSpPr/>
          <p:nvPr/>
        </p:nvSpPr>
        <p:spPr>
          <a:xfrm>
            <a:off x="3927966" y="5445224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BB646B0-201E-45A4-9BF6-3E2285C4249E}"/>
              </a:ext>
            </a:extLst>
          </p:cNvPr>
          <p:cNvSpPr/>
          <p:nvPr/>
        </p:nvSpPr>
        <p:spPr>
          <a:xfrm>
            <a:off x="4511912" y="5445224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CEF89BCC-D1C4-47C8-A115-C87B64C1903E}"/>
              </a:ext>
            </a:extLst>
          </p:cNvPr>
          <p:cNvSpPr/>
          <p:nvPr/>
        </p:nvSpPr>
        <p:spPr>
          <a:xfrm>
            <a:off x="5095858" y="5445224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4F5AF22D-62EE-4EAC-88D7-0509955E60A8}"/>
              </a:ext>
            </a:extLst>
          </p:cNvPr>
          <p:cNvSpPr/>
          <p:nvPr/>
        </p:nvSpPr>
        <p:spPr>
          <a:xfrm>
            <a:off x="2828764" y="4149080"/>
            <a:ext cx="2851040" cy="344884"/>
          </a:xfrm>
          <a:prstGeom prst="rightArrow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화살표: 오른쪽 36">
            <a:extLst>
              <a:ext uri="{FF2B5EF4-FFF2-40B4-BE49-F238E27FC236}">
                <a16:creationId xmlns:a16="http://schemas.microsoft.com/office/drawing/2014/main" id="{4AA24602-3E8B-40A8-AC8F-D5C128ED7685}"/>
              </a:ext>
            </a:extLst>
          </p:cNvPr>
          <p:cNvSpPr/>
          <p:nvPr/>
        </p:nvSpPr>
        <p:spPr>
          <a:xfrm flipH="1">
            <a:off x="2760074" y="5942006"/>
            <a:ext cx="2925949" cy="344884"/>
          </a:xfrm>
          <a:prstGeom prst="rightArrow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139336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리스트의 인덱싱과 슬라이싱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4-1 </a:t>
            </a:r>
            <a:r>
              <a:rPr lang="ko-KR" altLang="en-US">
                <a:latin typeface="+mj-ea"/>
                <a:ea typeface="+mj-ea"/>
              </a:rPr>
              <a:t>리스트와 튜플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39654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중첩 리스트 인덱싱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0F7D0A47-0EBA-45A9-A9CF-149307CD9C51}"/>
              </a:ext>
            </a:extLst>
          </p:cNvPr>
          <p:cNvGrpSpPr/>
          <p:nvPr/>
        </p:nvGrpSpPr>
        <p:grpSpPr>
          <a:xfrm>
            <a:off x="737254" y="1268760"/>
            <a:ext cx="8460941" cy="648072"/>
            <a:chOff x="704528" y="1448780"/>
            <a:chExt cx="7920881" cy="1008112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2FCA1DAB-9E83-453A-91B8-0AF42CE817C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1E0CA9E-9297-41BB-8488-63D8578C1C48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= [</a:t>
              </a:r>
              <a:r>
                <a:rPr lang="en-US" altLang="ko-KR" b="0" i="0">
                  <a:solidFill>
                    <a:srgbClr val="008800"/>
                  </a:solidFill>
                  <a:effectLst/>
                  <a:latin typeface="Consolas" panose="020B0609020204030204" pitchFamily="49" charset="0"/>
                </a:rPr>
                <a:t>1</a:t>
              </a:r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altLang="ko-KR" b="0" i="0">
                  <a:solidFill>
                    <a:srgbClr val="008800"/>
                  </a:solidFill>
                  <a:effectLst/>
                  <a:latin typeface="Consolas" panose="020B0609020204030204" pitchFamily="49" charset="0"/>
                </a:rPr>
                <a:t>2</a:t>
              </a:r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altLang="ko-KR" b="0" i="0">
                  <a:solidFill>
                    <a:srgbClr val="008800"/>
                  </a:solidFill>
                  <a:effectLst/>
                  <a:latin typeface="Consolas" panose="020B0609020204030204" pitchFamily="49" charset="0"/>
                </a:rPr>
                <a:t>3</a:t>
              </a:r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, [</a:t>
              </a:r>
              <a:r>
                <a:rPr lang="en-US" altLang="ko-KR" b="0" i="0">
                  <a:solidFill>
                    <a:srgbClr val="880000"/>
                  </a:solidFill>
                  <a:effectLst/>
                  <a:latin typeface="Consolas" panose="020B0609020204030204" pitchFamily="49" charset="0"/>
                </a:rPr>
                <a:t>'a'</a:t>
              </a:r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altLang="ko-KR" b="0" i="0">
                  <a:solidFill>
                    <a:srgbClr val="880000"/>
                  </a:solidFill>
                  <a:effectLst/>
                  <a:latin typeface="Consolas" panose="020B0609020204030204" pitchFamily="49" charset="0"/>
                </a:rPr>
                <a:t>'b'</a:t>
              </a:r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altLang="ko-KR" b="0" i="0">
                  <a:solidFill>
                    <a:srgbClr val="880000"/>
                  </a:solidFill>
                  <a:effectLst/>
                  <a:latin typeface="Consolas" panose="020B0609020204030204" pitchFamily="49" charset="0"/>
                </a:rPr>
                <a:t>'c'</a:t>
              </a:r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]]</a:t>
              </a:r>
            </a:p>
            <a:p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a</a:t>
              </a:r>
              <a:endParaRPr lang="en-US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729AA537-C45D-4DCB-A3F4-BD7B3CD9EBA5}"/>
              </a:ext>
            </a:extLst>
          </p:cNvPr>
          <p:cNvGrpSpPr/>
          <p:nvPr/>
        </p:nvGrpSpPr>
        <p:grpSpPr>
          <a:xfrm>
            <a:off x="749554" y="2096852"/>
            <a:ext cx="8460941" cy="468052"/>
            <a:chOff x="704528" y="1448780"/>
            <a:chExt cx="7920881" cy="100811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07529B69-9F34-41EB-B7ED-5A5D6FF8C4E4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E3ED2721-2115-44B8-814B-5FF02186E214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a[0]</a:t>
              </a:r>
              <a:endParaRPr lang="en-US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AF40AB93-5F9E-40B9-8F43-F4BCBAC07DE2}"/>
              </a:ext>
            </a:extLst>
          </p:cNvPr>
          <p:cNvGrpSpPr/>
          <p:nvPr/>
        </p:nvGrpSpPr>
        <p:grpSpPr>
          <a:xfrm>
            <a:off x="737254" y="2744924"/>
            <a:ext cx="8460941" cy="468052"/>
            <a:chOff x="704528" y="1448780"/>
            <a:chExt cx="7920881" cy="1008112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FE54131B-0A9F-40DA-9FCE-041CD556DBCA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ED4BE6D7-7376-41C0-914F-D6D6154134F3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a[-1]</a:t>
              </a:r>
              <a:endParaRPr lang="en-US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76F3B7C-3E92-4285-A4DD-6196A55DAFFD}"/>
              </a:ext>
            </a:extLst>
          </p:cNvPr>
          <p:cNvSpPr/>
          <p:nvPr/>
        </p:nvSpPr>
        <p:spPr>
          <a:xfrm>
            <a:off x="2736607" y="4170700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1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5F81CB8-782E-457F-BBB7-B51D35EF37B2}"/>
              </a:ext>
            </a:extLst>
          </p:cNvPr>
          <p:cNvSpPr/>
          <p:nvPr/>
        </p:nvSpPr>
        <p:spPr>
          <a:xfrm>
            <a:off x="3320553" y="4170700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2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229FBF6-CF10-4ED4-A4D6-C6B84478FFEB}"/>
              </a:ext>
            </a:extLst>
          </p:cNvPr>
          <p:cNvSpPr/>
          <p:nvPr/>
        </p:nvSpPr>
        <p:spPr>
          <a:xfrm>
            <a:off x="3904499" y="4170700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3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0D355BA-8745-41C3-A1C3-B1CC777128FA}"/>
              </a:ext>
            </a:extLst>
          </p:cNvPr>
          <p:cNvSpPr/>
          <p:nvPr/>
        </p:nvSpPr>
        <p:spPr>
          <a:xfrm>
            <a:off x="4488445" y="4170700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070AB0E-5221-473D-97D1-BDA737813C51}"/>
              </a:ext>
            </a:extLst>
          </p:cNvPr>
          <p:cNvSpPr txBox="1"/>
          <p:nvPr/>
        </p:nvSpPr>
        <p:spPr>
          <a:xfrm>
            <a:off x="2301241" y="4190393"/>
            <a:ext cx="356188" cy="523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/>
              <a:t>a</a:t>
            </a:r>
            <a:endParaRPr lang="ko-KR" altLang="en-US" sz="280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5F1A255-01E2-4D05-9021-57EF75B118D3}"/>
              </a:ext>
            </a:extLst>
          </p:cNvPr>
          <p:cNvSpPr/>
          <p:nvPr/>
        </p:nvSpPr>
        <p:spPr>
          <a:xfrm>
            <a:off x="2736607" y="3673918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B0D15D6-529F-4EC8-90C2-4AB5080B4F61}"/>
              </a:ext>
            </a:extLst>
          </p:cNvPr>
          <p:cNvSpPr/>
          <p:nvPr/>
        </p:nvSpPr>
        <p:spPr>
          <a:xfrm>
            <a:off x="3320553" y="3673918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393B7B5-7552-45DA-8C5A-47A182C56EE3}"/>
              </a:ext>
            </a:extLst>
          </p:cNvPr>
          <p:cNvSpPr/>
          <p:nvPr/>
        </p:nvSpPr>
        <p:spPr>
          <a:xfrm>
            <a:off x="3904499" y="3673918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5E40F133-39FB-436E-8053-8939A5806AFC}"/>
              </a:ext>
            </a:extLst>
          </p:cNvPr>
          <p:cNvSpPr/>
          <p:nvPr/>
        </p:nvSpPr>
        <p:spPr>
          <a:xfrm>
            <a:off x="4488445" y="3673918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7EB9EEF-9081-4C5A-B0EB-0137AF753A00}"/>
              </a:ext>
            </a:extLst>
          </p:cNvPr>
          <p:cNvSpPr/>
          <p:nvPr/>
        </p:nvSpPr>
        <p:spPr>
          <a:xfrm>
            <a:off x="2736607" y="4689912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E09DF9CF-0602-4128-AD22-C37C06862ECC}"/>
              </a:ext>
            </a:extLst>
          </p:cNvPr>
          <p:cNvSpPr/>
          <p:nvPr/>
        </p:nvSpPr>
        <p:spPr>
          <a:xfrm>
            <a:off x="3320553" y="4689912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DB4C1DA-DAD5-40C4-BCA3-D55B9509F4CB}"/>
              </a:ext>
            </a:extLst>
          </p:cNvPr>
          <p:cNvSpPr/>
          <p:nvPr/>
        </p:nvSpPr>
        <p:spPr>
          <a:xfrm>
            <a:off x="3904499" y="4689912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BB646B0-201E-45A4-9BF6-3E2285C4249E}"/>
              </a:ext>
            </a:extLst>
          </p:cNvPr>
          <p:cNvSpPr/>
          <p:nvPr/>
        </p:nvSpPr>
        <p:spPr>
          <a:xfrm>
            <a:off x="4488445" y="4689912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A90A1972-D9B6-4BB3-A11A-8AFA65888050}"/>
              </a:ext>
            </a:extLst>
          </p:cNvPr>
          <p:cNvSpPr/>
          <p:nvPr/>
        </p:nvSpPr>
        <p:spPr>
          <a:xfrm>
            <a:off x="5237804" y="5349035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'a'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A7091350-C5C8-4F97-8EDC-2F668BD3EA8A}"/>
              </a:ext>
            </a:extLst>
          </p:cNvPr>
          <p:cNvSpPr/>
          <p:nvPr/>
        </p:nvSpPr>
        <p:spPr>
          <a:xfrm>
            <a:off x="5821750" y="5349035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'b'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E124577B-03F1-42DA-9D68-8412EB400EF6}"/>
              </a:ext>
            </a:extLst>
          </p:cNvPr>
          <p:cNvSpPr/>
          <p:nvPr/>
        </p:nvSpPr>
        <p:spPr>
          <a:xfrm>
            <a:off x="6405696" y="5349035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'c'</a:t>
            </a:r>
            <a:endParaRPr lang="ko-KR" altLang="en-US" sz="2800">
              <a:solidFill>
                <a:schemeClr val="tx1"/>
              </a:solidFill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2A98BD0F-78D4-48DC-A437-B9D0633965E5}"/>
              </a:ext>
            </a:extLst>
          </p:cNvPr>
          <p:cNvCxnSpPr>
            <a:stCxn id="23" idx="2"/>
            <a:endCxn id="38" idx="1"/>
          </p:cNvCxnSpPr>
          <p:nvPr/>
        </p:nvCxnSpPr>
        <p:spPr>
          <a:xfrm>
            <a:off x="4780418" y="4754646"/>
            <a:ext cx="457386" cy="8863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5BAB1B17-93E7-4493-82CB-BB64B0EB0F4F}"/>
              </a:ext>
            </a:extLst>
          </p:cNvPr>
          <p:cNvSpPr/>
          <p:nvPr/>
        </p:nvSpPr>
        <p:spPr>
          <a:xfrm>
            <a:off x="5237876" y="4833928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27FB4E84-15BB-4372-B8E7-548A97A7D088}"/>
              </a:ext>
            </a:extLst>
          </p:cNvPr>
          <p:cNvSpPr/>
          <p:nvPr/>
        </p:nvSpPr>
        <p:spPr>
          <a:xfrm>
            <a:off x="5821822" y="4833928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E9984962-3C4A-4489-A494-888D26A43348}"/>
              </a:ext>
            </a:extLst>
          </p:cNvPr>
          <p:cNvSpPr/>
          <p:nvPr/>
        </p:nvSpPr>
        <p:spPr>
          <a:xfrm>
            <a:off x="6405768" y="4833928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CF8AAC69-9D7F-4565-862C-66B6E21AC277}"/>
              </a:ext>
            </a:extLst>
          </p:cNvPr>
          <p:cNvSpPr/>
          <p:nvPr/>
        </p:nvSpPr>
        <p:spPr>
          <a:xfrm>
            <a:off x="5237732" y="5845817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C102E1A2-EE7B-4704-9742-39076C13AA16}"/>
              </a:ext>
            </a:extLst>
          </p:cNvPr>
          <p:cNvSpPr/>
          <p:nvPr/>
        </p:nvSpPr>
        <p:spPr>
          <a:xfrm>
            <a:off x="5821678" y="5845817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2CDBA209-0B32-49BB-8C61-DCEFA7D85538}"/>
              </a:ext>
            </a:extLst>
          </p:cNvPr>
          <p:cNvSpPr/>
          <p:nvPr/>
        </p:nvSpPr>
        <p:spPr>
          <a:xfrm>
            <a:off x="6405624" y="5845817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526937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리스트의 인덱싱과 슬라이싱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4-1 </a:t>
            </a:r>
            <a:r>
              <a:rPr lang="ko-KR" altLang="en-US">
                <a:latin typeface="+mj-ea"/>
                <a:ea typeface="+mj-ea"/>
              </a:rPr>
              <a:t>리스트와 튜플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39654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중첩 리스트 인덱싱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0F7D0A47-0EBA-45A9-A9CF-149307CD9C51}"/>
              </a:ext>
            </a:extLst>
          </p:cNvPr>
          <p:cNvGrpSpPr/>
          <p:nvPr/>
        </p:nvGrpSpPr>
        <p:grpSpPr>
          <a:xfrm>
            <a:off x="737254" y="1268760"/>
            <a:ext cx="8460941" cy="455333"/>
            <a:chOff x="704528" y="1448780"/>
            <a:chExt cx="7920881" cy="1008112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2FCA1DAB-9E83-453A-91B8-0AF42CE817C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1E0CA9E-9297-41BB-8488-63D8578C1C48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a[-1][0]</a:t>
              </a: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729AA537-C45D-4DCB-A3F4-BD7B3CD9EBA5}"/>
              </a:ext>
            </a:extLst>
          </p:cNvPr>
          <p:cNvGrpSpPr/>
          <p:nvPr/>
        </p:nvGrpSpPr>
        <p:grpSpPr>
          <a:xfrm>
            <a:off x="749554" y="1844824"/>
            <a:ext cx="8460941" cy="468052"/>
            <a:chOff x="704528" y="1448780"/>
            <a:chExt cx="7920881" cy="100811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07529B69-9F34-41EB-B7ED-5A5D6FF8C4E4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E3ED2721-2115-44B8-814B-5FF02186E214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a[3][-3]</a:t>
              </a:r>
              <a:endParaRPr lang="en-US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AF40AB93-5F9E-40B9-8F43-F4BCBAC07DE2}"/>
              </a:ext>
            </a:extLst>
          </p:cNvPr>
          <p:cNvGrpSpPr/>
          <p:nvPr/>
        </p:nvGrpSpPr>
        <p:grpSpPr>
          <a:xfrm>
            <a:off x="737254" y="2492896"/>
            <a:ext cx="8460941" cy="468052"/>
            <a:chOff x="704528" y="1448780"/>
            <a:chExt cx="7920881" cy="1008112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FE54131B-0A9F-40DA-9FCE-041CD556DBCA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ED4BE6D7-7376-41C0-914F-D6D6154134F3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a[-1][-3]</a:t>
              </a:r>
              <a:endParaRPr lang="en-US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76F3B7C-3E92-4285-A4DD-6196A55DAFFD}"/>
              </a:ext>
            </a:extLst>
          </p:cNvPr>
          <p:cNvSpPr/>
          <p:nvPr/>
        </p:nvSpPr>
        <p:spPr>
          <a:xfrm>
            <a:off x="2736607" y="4170700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1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5F81CB8-782E-457F-BBB7-B51D35EF37B2}"/>
              </a:ext>
            </a:extLst>
          </p:cNvPr>
          <p:cNvSpPr/>
          <p:nvPr/>
        </p:nvSpPr>
        <p:spPr>
          <a:xfrm>
            <a:off x="3320553" y="4170700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2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229FBF6-CF10-4ED4-A4D6-C6B84478FFEB}"/>
              </a:ext>
            </a:extLst>
          </p:cNvPr>
          <p:cNvSpPr/>
          <p:nvPr/>
        </p:nvSpPr>
        <p:spPr>
          <a:xfrm>
            <a:off x="3904499" y="4170700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3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0D355BA-8745-41C3-A1C3-B1CC777128FA}"/>
              </a:ext>
            </a:extLst>
          </p:cNvPr>
          <p:cNvSpPr/>
          <p:nvPr/>
        </p:nvSpPr>
        <p:spPr>
          <a:xfrm>
            <a:off x="4488445" y="4170700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070AB0E-5221-473D-97D1-BDA737813C51}"/>
              </a:ext>
            </a:extLst>
          </p:cNvPr>
          <p:cNvSpPr txBox="1"/>
          <p:nvPr/>
        </p:nvSpPr>
        <p:spPr>
          <a:xfrm>
            <a:off x="2301241" y="4190393"/>
            <a:ext cx="356188" cy="523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/>
              <a:t>a</a:t>
            </a:r>
            <a:endParaRPr lang="ko-KR" altLang="en-US" sz="280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5F1A255-01E2-4D05-9021-57EF75B118D3}"/>
              </a:ext>
            </a:extLst>
          </p:cNvPr>
          <p:cNvSpPr/>
          <p:nvPr/>
        </p:nvSpPr>
        <p:spPr>
          <a:xfrm>
            <a:off x="2736607" y="3673918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B0D15D6-529F-4EC8-90C2-4AB5080B4F61}"/>
              </a:ext>
            </a:extLst>
          </p:cNvPr>
          <p:cNvSpPr/>
          <p:nvPr/>
        </p:nvSpPr>
        <p:spPr>
          <a:xfrm>
            <a:off x="3320553" y="3673918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393B7B5-7552-45DA-8C5A-47A182C56EE3}"/>
              </a:ext>
            </a:extLst>
          </p:cNvPr>
          <p:cNvSpPr/>
          <p:nvPr/>
        </p:nvSpPr>
        <p:spPr>
          <a:xfrm>
            <a:off x="3904499" y="3673918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5E40F133-39FB-436E-8053-8939A5806AFC}"/>
              </a:ext>
            </a:extLst>
          </p:cNvPr>
          <p:cNvSpPr/>
          <p:nvPr/>
        </p:nvSpPr>
        <p:spPr>
          <a:xfrm>
            <a:off x="4488445" y="3673918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7EB9EEF-9081-4C5A-B0EB-0137AF753A00}"/>
              </a:ext>
            </a:extLst>
          </p:cNvPr>
          <p:cNvSpPr/>
          <p:nvPr/>
        </p:nvSpPr>
        <p:spPr>
          <a:xfrm>
            <a:off x="2736607" y="4689912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E09DF9CF-0602-4128-AD22-C37C06862ECC}"/>
              </a:ext>
            </a:extLst>
          </p:cNvPr>
          <p:cNvSpPr/>
          <p:nvPr/>
        </p:nvSpPr>
        <p:spPr>
          <a:xfrm>
            <a:off x="3320553" y="4689912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DB4C1DA-DAD5-40C4-BCA3-D55B9509F4CB}"/>
              </a:ext>
            </a:extLst>
          </p:cNvPr>
          <p:cNvSpPr/>
          <p:nvPr/>
        </p:nvSpPr>
        <p:spPr>
          <a:xfrm>
            <a:off x="3904499" y="4689912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BB646B0-201E-45A4-9BF6-3E2285C4249E}"/>
              </a:ext>
            </a:extLst>
          </p:cNvPr>
          <p:cNvSpPr/>
          <p:nvPr/>
        </p:nvSpPr>
        <p:spPr>
          <a:xfrm>
            <a:off x="4488445" y="4689912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A90A1972-D9B6-4BB3-A11A-8AFA65888050}"/>
              </a:ext>
            </a:extLst>
          </p:cNvPr>
          <p:cNvSpPr/>
          <p:nvPr/>
        </p:nvSpPr>
        <p:spPr>
          <a:xfrm>
            <a:off x="5237804" y="5349035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'a'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A7091350-C5C8-4F97-8EDC-2F668BD3EA8A}"/>
              </a:ext>
            </a:extLst>
          </p:cNvPr>
          <p:cNvSpPr/>
          <p:nvPr/>
        </p:nvSpPr>
        <p:spPr>
          <a:xfrm>
            <a:off x="5821750" y="5349035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'b'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E124577B-03F1-42DA-9D68-8412EB400EF6}"/>
              </a:ext>
            </a:extLst>
          </p:cNvPr>
          <p:cNvSpPr/>
          <p:nvPr/>
        </p:nvSpPr>
        <p:spPr>
          <a:xfrm>
            <a:off x="6405696" y="5349035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'c'</a:t>
            </a:r>
            <a:endParaRPr lang="ko-KR" altLang="en-US" sz="2800">
              <a:solidFill>
                <a:schemeClr val="tx1"/>
              </a:solidFill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2A98BD0F-78D4-48DC-A437-B9D0633965E5}"/>
              </a:ext>
            </a:extLst>
          </p:cNvPr>
          <p:cNvCxnSpPr>
            <a:stCxn id="23" idx="2"/>
            <a:endCxn id="38" idx="1"/>
          </p:cNvCxnSpPr>
          <p:nvPr/>
        </p:nvCxnSpPr>
        <p:spPr>
          <a:xfrm>
            <a:off x="4780418" y="4754646"/>
            <a:ext cx="457386" cy="8863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5BAB1B17-93E7-4493-82CB-BB64B0EB0F4F}"/>
              </a:ext>
            </a:extLst>
          </p:cNvPr>
          <p:cNvSpPr/>
          <p:nvPr/>
        </p:nvSpPr>
        <p:spPr>
          <a:xfrm>
            <a:off x="5237876" y="4833928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27FB4E84-15BB-4372-B8E7-548A97A7D088}"/>
              </a:ext>
            </a:extLst>
          </p:cNvPr>
          <p:cNvSpPr/>
          <p:nvPr/>
        </p:nvSpPr>
        <p:spPr>
          <a:xfrm>
            <a:off x="5821822" y="4833928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E9984962-3C4A-4489-A494-888D26A43348}"/>
              </a:ext>
            </a:extLst>
          </p:cNvPr>
          <p:cNvSpPr/>
          <p:nvPr/>
        </p:nvSpPr>
        <p:spPr>
          <a:xfrm>
            <a:off x="6405768" y="4833928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CF8AAC69-9D7F-4565-862C-66B6E21AC277}"/>
              </a:ext>
            </a:extLst>
          </p:cNvPr>
          <p:cNvSpPr/>
          <p:nvPr/>
        </p:nvSpPr>
        <p:spPr>
          <a:xfrm>
            <a:off x="5237732" y="5845817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C102E1A2-EE7B-4704-9742-39076C13AA16}"/>
              </a:ext>
            </a:extLst>
          </p:cNvPr>
          <p:cNvSpPr/>
          <p:nvPr/>
        </p:nvSpPr>
        <p:spPr>
          <a:xfrm>
            <a:off x="5821678" y="5845817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2CDBA209-0B32-49BB-8C61-DCEFA7D85538}"/>
              </a:ext>
            </a:extLst>
          </p:cNvPr>
          <p:cNvSpPr/>
          <p:nvPr/>
        </p:nvSpPr>
        <p:spPr>
          <a:xfrm>
            <a:off x="6405624" y="5845817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18992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리스트의 인덱싱과 슬라이싱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4-1 </a:t>
            </a:r>
            <a:r>
              <a:rPr lang="ko-KR" altLang="en-US">
                <a:latin typeface="+mj-ea"/>
                <a:ea typeface="+mj-ea"/>
              </a:rPr>
              <a:t>리스트와 튜플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39654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리스트 슬라이싱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0F7D0A47-0EBA-45A9-A9CF-149307CD9C51}"/>
              </a:ext>
            </a:extLst>
          </p:cNvPr>
          <p:cNvGrpSpPr/>
          <p:nvPr/>
        </p:nvGrpSpPr>
        <p:grpSpPr>
          <a:xfrm>
            <a:off x="737254" y="1268760"/>
            <a:ext cx="8460941" cy="756084"/>
            <a:chOff x="704528" y="1448780"/>
            <a:chExt cx="7920881" cy="1008112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2FCA1DAB-9E83-453A-91B8-0AF42CE817C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1E0CA9E-9297-41BB-8488-63D8578C1C48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= [1, 2, 3, 4, 5]</a:t>
              </a:r>
            </a:p>
            <a:p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a[0:2]</a:t>
              </a:r>
              <a:endParaRPr lang="en-US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6D2E19E6-FFD8-459F-8EE1-82A3A3936E7E}"/>
              </a:ext>
            </a:extLst>
          </p:cNvPr>
          <p:cNvSpPr/>
          <p:nvPr/>
        </p:nvSpPr>
        <p:spPr>
          <a:xfrm>
            <a:off x="961033" y="4300370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1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13B8358C-70E0-44F0-A6B0-720A593335FB}"/>
              </a:ext>
            </a:extLst>
          </p:cNvPr>
          <p:cNvSpPr/>
          <p:nvPr/>
        </p:nvSpPr>
        <p:spPr>
          <a:xfrm>
            <a:off x="1544979" y="4300370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2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D243789-C07C-4097-9EDD-919576D08F34}"/>
              </a:ext>
            </a:extLst>
          </p:cNvPr>
          <p:cNvSpPr/>
          <p:nvPr/>
        </p:nvSpPr>
        <p:spPr>
          <a:xfrm>
            <a:off x="2128925" y="4300370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3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B0C767C-D6D4-4124-A871-3F23FD9AAF7A}"/>
              </a:ext>
            </a:extLst>
          </p:cNvPr>
          <p:cNvSpPr/>
          <p:nvPr/>
        </p:nvSpPr>
        <p:spPr>
          <a:xfrm>
            <a:off x="2712871" y="4300370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4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E18762D-799E-40A2-A160-761C0655B35F}"/>
              </a:ext>
            </a:extLst>
          </p:cNvPr>
          <p:cNvSpPr/>
          <p:nvPr/>
        </p:nvSpPr>
        <p:spPr>
          <a:xfrm>
            <a:off x="3296817" y="4300370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5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3B3C376-FB98-41C4-9ECB-D346FDF131CD}"/>
              </a:ext>
            </a:extLst>
          </p:cNvPr>
          <p:cNvSpPr txBox="1"/>
          <p:nvPr/>
        </p:nvSpPr>
        <p:spPr>
          <a:xfrm>
            <a:off x="525667" y="4320063"/>
            <a:ext cx="356188" cy="523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/>
              <a:t>a</a:t>
            </a:r>
            <a:endParaRPr lang="ko-KR" altLang="en-US" sz="2800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A36A9004-D1F5-4AD7-A2A4-3D50A997915A}"/>
              </a:ext>
            </a:extLst>
          </p:cNvPr>
          <p:cNvSpPr/>
          <p:nvPr/>
        </p:nvSpPr>
        <p:spPr>
          <a:xfrm>
            <a:off x="961033" y="3803588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D0E45941-81CC-43B9-857D-39A517FCA7D9}"/>
              </a:ext>
            </a:extLst>
          </p:cNvPr>
          <p:cNvSpPr/>
          <p:nvPr/>
        </p:nvSpPr>
        <p:spPr>
          <a:xfrm>
            <a:off x="1544979" y="3803588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893C833B-DAB7-4066-87A8-91D30D050B34}"/>
              </a:ext>
            </a:extLst>
          </p:cNvPr>
          <p:cNvSpPr/>
          <p:nvPr/>
        </p:nvSpPr>
        <p:spPr>
          <a:xfrm>
            <a:off x="2128925" y="3803588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45AADD04-B393-4F91-8819-06493F2CA44E}"/>
              </a:ext>
            </a:extLst>
          </p:cNvPr>
          <p:cNvSpPr/>
          <p:nvPr/>
        </p:nvSpPr>
        <p:spPr>
          <a:xfrm>
            <a:off x="2712871" y="3803588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B87FD215-375A-4809-883D-AAF6A982D43E}"/>
              </a:ext>
            </a:extLst>
          </p:cNvPr>
          <p:cNvSpPr/>
          <p:nvPr/>
        </p:nvSpPr>
        <p:spPr>
          <a:xfrm>
            <a:off x="3296817" y="3803588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487FB3CD-6443-4036-A2B7-4D762A2E27EF}"/>
              </a:ext>
            </a:extLst>
          </p:cNvPr>
          <p:cNvSpPr/>
          <p:nvPr/>
        </p:nvSpPr>
        <p:spPr>
          <a:xfrm>
            <a:off x="961033" y="4819582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48FF02C9-3AC9-4761-A2E5-F3F55A256445}"/>
              </a:ext>
            </a:extLst>
          </p:cNvPr>
          <p:cNvSpPr/>
          <p:nvPr/>
        </p:nvSpPr>
        <p:spPr>
          <a:xfrm>
            <a:off x="1544979" y="4819582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49568FEC-8344-4A03-97F4-101D3C2ADD67}"/>
              </a:ext>
            </a:extLst>
          </p:cNvPr>
          <p:cNvSpPr/>
          <p:nvPr/>
        </p:nvSpPr>
        <p:spPr>
          <a:xfrm>
            <a:off x="2128925" y="4819582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AF77B7FB-561D-4E9F-B3C2-EFCDA112B69C}"/>
              </a:ext>
            </a:extLst>
          </p:cNvPr>
          <p:cNvSpPr/>
          <p:nvPr/>
        </p:nvSpPr>
        <p:spPr>
          <a:xfrm>
            <a:off x="2712871" y="4819582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FCA4FD6-0A7D-4605-A2AA-B3D4A0D2CEA8}"/>
              </a:ext>
            </a:extLst>
          </p:cNvPr>
          <p:cNvSpPr/>
          <p:nvPr/>
        </p:nvSpPr>
        <p:spPr>
          <a:xfrm>
            <a:off x="3296817" y="4819582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화살표: 오른쪽 62">
            <a:extLst>
              <a:ext uri="{FF2B5EF4-FFF2-40B4-BE49-F238E27FC236}">
                <a16:creationId xmlns:a16="http://schemas.microsoft.com/office/drawing/2014/main" id="{256CDD02-C8B6-4201-89DD-65647F025E24}"/>
              </a:ext>
            </a:extLst>
          </p:cNvPr>
          <p:cNvSpPr/>
          <p:nvPr/>
        </p:nvSpPr>
        <p:spPr>
          <a:xfrm>
            <a:off x="1029723" y="3523438"/>
            <a:ext cx="2851040" cy="344884"/>
          </a:xfrm>
          <a:prstGeom prst="rightArrow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화살표: 오른쪽 63">
            <a:extLst>
              <a:ext uri="{FF2B5EF4-FFF2-40B4-BE49-F238E27FC236}">
                <a16:creationId xmlns:a16="http://schemas.microsoft.com/office/drawing/2014/main" id="{58C1E83D-A6F1-424C-BD2A-F89D0AD5CD79}"/>
              </a:ext>
            </a:extLst>
          </p:cNvPr>
          <p:cNvSpPr/>
          <p:nvPr/>
        </p:nvSpPr>
        <p:spPr>
          <a:xfrm flipH="1">
            <a:off x="961033" y="5316364"/>
            <a:ext cx="2925949" cy="344884"/>
          </a:xfrm>
          <a:prstGeom prst="rightArrow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597970B-BE45-47C2-B909-877714779DB4}"/>
              </a:ext>
            </a:extLst>
          </p:cNvPr>
          <p:cNvSpPr txBox="1"/>
          <p:nvPr/>
        </p:nvSpPr>
        <p:spPr>
          <a:xfrm>
            <a:off x="5133021" y="4308787"/>
            <a:ext cx="10390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/>
              <a:t>a[0:2]</a:t>
            </a:r>
            <a:endParaRPr lang="ko-KR" altLang="en-US" sz="2800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7DC9B039-A60B-4243-AAB0-14D7439476D4}"/>
              </a:ext>
            </a:extLst>
          </p:cNvPr>
          <p:cNvSpPr/>
          <p:nvPr/>
        </p:nvSpPr>
        <p:spPr>
          <a:xfrm>
            <a:off x="6199918" y="4300370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1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042CA623-127C-4664-BA60-C2AFA074AE60}"/>
              </a:ext>
            </a:extLst>
          </p:cNvPr>
          <p:cNvSpPr/>
          <p:nvPr/>
        </p:nvSpPr>
        <p:spPr>
          <a:xfrm>
            <a:off x="6783864" y="4300370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2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F84319EF-85E2-4845-AD87-D4AD5BD125D9}"/>
              </a:ext>
            </a:extLst>
          </p:cNvPr>
          <p:cNvSpPr/>
          <p:nvPr/>
        </p:nvSpPr>
        <p:spPr>
          <a:xfrm>
            <a:off x="6199918" y="3803588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6F9428D6-BCC4-4D88-93E0-109533A857FC}"/>
              </a:ext>
            </a:extLst>
          </p:cNvPr>
          <p:cNvSpPr/>
          <p:nvPr/>
        </p:nvSpPr>
        <p:spPr>
          <a:xfrm>
            <a:off x="6783864" y="3803588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36957D6-A025-4E40-A5B8-898AE788A548}"/>
              </a:ext>
            </a:extLst>
          </p:cNvPr>
          <p:cNvSpPr/>
          <p:nvPr/>
        </p:nvSpPr>
        <p:spPr>
          <a:xfrm>
            <a:off x="961033" y="4300370"/>
            <a:ext cx="1167892" cy="5839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BC30425F-F90C-44C5-9BA6-FE0F2B4150D6}"/>
              </a:ext>
            </a:extLst>
          </p:cNvPr>
          <p:cNvSpPr/>
          <p:nvPr/>
        </p:nvSpPr>
        <p:spPr>
          <a:xfrm>
            <a:off x="6199918" y="4296167"/>
            <a:ext cx="1167892" cy="5839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id="{EDDE2F3A-3D51-4BDE-8645-14D211FBEAFD}"/>
              </a:ext>
            </a:extLst>
          </p:cNvPr>
          <p:cNvCxnSpPr>
            <a:stCxn id="7" idx="2"/>
            <a:endCxn id="71" idx="2"/>
          </p:cNvCxnSpPr>
          <p:nvPr/>
        </p:nvCxnSpPr>
        <p:spPr>
          <a:xfrm rot="5400000" flipH="1" flipV="1">
            <a:off x="4162319" y="2262772"/>
            <a:ext cx="4203" cy="5238885"/>
          </a:xfrm>
          <a:prstGeom prst="bentConnector3">
            <a:avLst>
              <a:gd name="adj1" fmla="val -27878991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8">
            <a:extLst>
              <a:ext uri="{FF2B5EF4-FFF2-40B4-BE49-F238E27FC236}">
                <a16:creationId xmlns:a16="http://schemas.microsoft.com/office/drawing/2014/main" id="{89CE3C9A-3629-49C3-99CC-289FF82585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2399374"/>
            <a:ext cx="8750140" cy="784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인덱싱은 리스트의 원소를 꺼내고</a:t>
            </a:r>
            <a:endParaRPr lang="en-US" altLang="ko-KR" b="1">
              <a:latin typeface="+mj-ea"/>
              <a:ea typeface="+mj-ea"/>
            </a:endParaRPr>
          </a:p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슬라이싱은 부분 리스트를 추출한다</a:t>
            </a:r>
            <a:r>
              <a:rPr lang="en-US" altLang="ko-KR" b="1">
                <a:latin typeface="+mj-ea"/>
                <a:ea typeface="+mj-ea"/>
              </a:rPr>
              <a:t>.</a:t>
            </a:r>
            <a:endParaRPr lang="ko-KR" altLang="en-US" b="1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92534705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리스트의 인덱싱과 슬라이싱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4-1 </a:t>
            </a:r>
            <a:r>
              <a:rPr lang="ko-KR" altLang="en-US">
                <a:latin typeface="+mj-ea"/>
                <a:ea typeface="+mj-ea"/>
              </a:rPr>
              <a:t>리스트와 튜플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39654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문자열 슬라이싱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0F7D0A47-0EBA-45A9-A9CF-149307CD9C51}"/>
              </a:ext>
            </a:extLst>
          </p:cNvPr>
          <p:cNvGrpSpPr/>
          <p:nvPr/>
        </p:nvGrpSpPr>
        <p:grpSpPr>
          <a:xfrm>
            <a:off x="737254" y="1268760"/>
            <a:ext cx="8460941" cy="756084"/>
            <a:chOff x="704528" y="1448780"/>
            <a:chExt cx="7920881" cy="1008112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2FCA1DAB-9E83-453A-91B8-0AF42CE817C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1E0CA9E-9297-41BB-8488-63D8578C1C48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= "12345"</a:t>
              </a:r>
            </a:p>
            <a:p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a[0:2]</a:t>
              </a:r>
              <a:endParaRPr lang="en-US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6D2E19E6-FFD8-459F-8EE1-82A3A3936E7E}"/>
              </a:ext>
            </a:extLst>
          </p:cNvPr>
          <p:cNvSpPr/>
          <p:nvPr/>
        </p:nvSpPr>
        <p:spPr>
          <a:xfrm>
            <a:off x="961033" y="4300370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'1'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13B8358C-70E0-44F0-A6B0-720A593335FB}"/>
              </a:ext>
            </a:extLst>
          </p:cNvPr>
          <p:cNvSpPr/>
          <p:nvPr/>
        </p:nvSpPr>
        <p:spPr>
          <a:xfrm>
            <a:off x="1544979" y="4300370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'2'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D243789-C07C-4097-9EDD-919576D08F34}"/>
              </a:ext>
            </a:extLst>
          </p:cNvPr>
          <p:cNvSpPr/>
          <p:nvPr/>
        </p:nvSpPr>
        <p:spPr>
          <a:xfrm>
            <a:off x="2128925" y="4300370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'3'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B0C767C-D6D4-4124-A871-3F23FD9AAF7A}"/>
              </a:ext>
            </a:extLst>
          </p:cNvPr>
          <p:cNvSpPr/>
          <p:nvPr/>
        </p:nvSpPr>
        <p:spPr>
          <a:xfrm>
            <a:off x="2712871" y="4300370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'4'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E18762D-799E-40A2-A160-761C0655B35F}"/>
              </a:ext>
            </a:extLst>
          </p:cNvPr>
          <p:cNvSpPr/>
          <p:nvPr/>
        </p:nvSpPr>
        <p:spPr>
          <a:xfrm>
            <a:off x="3296817" y="4300370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'5'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3B3C376-FB98-41C4-9ECB-D346FDF131CD}"/>
              </a:ext>
            </a:extLst>
          </p:cNvPr>
          <p:cNvSpPr txBox="1"/>
          <p:nvPr/>
        </p:nvSpPr>
        <p:spPr>
          <a:xfrm>
            <a:off x="525667" y="4320063"/>
            <a:ext cx="356188" cy="523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/>
              <a:t>a</a:t>
            </a:r>
            <a:endParaRPr lang="ko-KR" altLang="en-US" sz="2800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A36A9004-D1F5-4AD7-A2A4-3D50A997915A}"/>
              </a:ext>
            </a:extLst>
          </p:cNvPr>
          <p:cNvSpPr/>
          <p:nvPr/>
        </p:nvSpPr>
        <p:spPr>
          <a:xfrm>
            <a:off x="961033" y="3803588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D0E45941-81CC-43B9-857D-39A517FCA7D9}"/>
              </a:ext>
            </a:extLst>
          </p:cNvPr>
          <p:cNvSpPr/>
          <p:nvPr/>
        </p:nvSpPr>
        <p:spPr>
          <a:xfrm>
            <a:off x="1544979" y="3803588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893C833B-DAB7-4066-87A8-91D30D050B34}"/>
              </a:ext>
            </a:extLst>
          </p:cNvPr>
          <p:cNvSpPr/>
          <p:nvPr/>
        </p:nvSpPr>
        <p:spPr>
          <a:xfrm>
            <a:off x="2128925" y="3803588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45AADD04-B393-4F91-8819-06493F2CA44E}"/>
              </a:ext>
            </a:extLst>
          </p:cNvPr>
          <p:cNvSpPr/>
          <p:nvPr/>
        </p:nvSpPr>
        <p:spPr>
          <a:xfrm>
            <a:off x="2712871" y="3803588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B87FD215-375A-4809-883D-AAF6A982D43E}"/>
              </a:ext>
            </a:extLst>
          </p:cNvPr>
          <p:cNvSpPr/>
          <p:nvPr/>
        </p:nvSpPr>
        <p:spPr>
          <a:xfrm>
            <a:off x="3296817" y="3803588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487FB3CD-6443-4036-A2B7-4D762A2E27EF}"/>
              </a:ext>
            </a:extLst>
          </p:cNvPr>
          <p:cNvSpPr/>
          <p:nvPr/>
        </p:nvSpPr>
        <p:spPr>
          <a:xfrm>
            <a:off x="961033" y="4819582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48FF02C9-3AC9-4761-A2E5-F3F55A256445}"/>
              </a:ext>
            </a:extLst>
          </p:cNvPr>
          <p:cNvSpPr/>
          <p:nvPr/>
        </p:nvSpPr>
        <p:spPr>
          <a:xfrm>
            <a:off x="1544979" y="4819582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49568FEC-8344-4A03-97F4-101D3C2ADD67}"/>
              </a:ext>
            </a:extLst>
          </p:cNvPr>
          <p:cNvSpPr/>
          <p:nvPr/>
        </p:nvSpPr>
        <p:spPr>
          <a:xfrm>
            <a:off x="2128925" y="4819582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AF77B7FB-561D-4E9F-B3C2-EFCDA112B69C}"/>
              </a:ext>
            </a:extLst>
          </p:cNvPr>
          <p:cNvSpPr/>
          <p:nvPr/>
        </p:nvSpPr>
        <p:spPr>
          <a:xfrm>
            <a:off x="2712871" y="4819582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FCA4FD6-0A7D-4605-A2AA-B3D4A0D2CEA8}"/>
              </a:ext>
            </a:extLst>
          </p:cNvPr>
          <p:cNvSpPr/>
          <p:nvPr/>
        </p:nvSpPr>
        <p:spPr>
          <a:xfrm>
            <a:off x="3296817" y="4819582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화살표: 오른쪽 62">
            <a:extLst>
              <a:ext uri="{FF2B5EF4-FFF2-40B4-BE49-F238E27FC236}">
                <a16:creationId xmlns:a16="http://schemas.microsoft.com/office/drawing/2014/main" id="{256CDD02-C8B6-4201-89DD-65647F025E24}"/>
              </a:ext>
            </a:extLst>
          </p:cNvPr>
          <p:cNvSpPr/>
          <p:nvPr/>
        </p:nvSpPr>
        <p:spPr>
          <a:xfrm>
            <a:off x="1029723" y="3523438"/>
            <a:ext cx="2851040" cy="344884"/>
          </a:xfrm>
          <a:prstGeom prst="rightArrow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화살표: 오른쪽 63">
            <a:extLst>
              <a:ext uri="{FF2B5EF4-FFF2-40B4-BE49-F238E27FC236}">
                <a16:creationId xmlns:a16="http://schemas.microsoft.com/office/drawing/2014/main" id="{58C1E83D-A6F1-424C-BD2A-F89D0AD5CD79}"/>
              </a:ext>
            </a:extLst>
          </p:cNvPr>
          <p:cNvSpPr/>
          <p:nvPr/>
        </p:nvSpPr>
        <p:spPr>
          <a:xfrm flipH="1">
            <a:off x="961033" y="5316364"/>
            <a:ext cx="2925949" cy="344884"/>
          </a:xfrm>
          <a:prstGeom prst="rightArrow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597970B-BE45-47C2-B909-877714779DB4}"/>
              </a:ext>
            </a:extLst>
          </p:cNvPr>
          <p:cNvSpPr txBox="1"/>
          <p:nvPr/>
        </p:nvSpPr>
        <p:spPr>
          <a:xfrm>
            <a:off x="5133021" y="4308787"/>
            <a:ext cx="10390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/>
              <a:t>a[0:2]</a:t>
            </a:r>
            <a:endParaRPr lang="ko-KR" altLang="en-US" sz="2800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7DC9B039-A60B-4243-AAB0-14D7439476D4}"/>
              </a:ext>
            </a:extLst>
          </p:cNvPr>
          <p:cNvSpPr/>
          <p:nvPr/>
        </p:nvSpPr>
        <p:spPr>
          <a:xfrm>
            <a:off x="6199918" y="4300370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'1'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042CA623-127C-4664-BA60-C2AFA074AE60}"/>
              </a:ext>
            </a:extLst>
          </p:cNvPr>
          <p:cNvSpPr/>
          <p:nvPr/>
        </p:nvSpPr>
        <p:spPr>
          <a:xfrm>
            <a:off x="6783864" y="4300370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'2'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F84319EF-85E2-4845-AD87-D4AD5BD125D9}"/>
              </a:ext>
            </a:extLst>
          </p:cNvPr>
          <p:cNvSpPr/>
          <p:nvPr/>
        </p:nvSpPr>
        <p:spPr>
          <a:xfrm>
            <a:off x="6199918" y="3803588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6F9428D6-BCC4-4D88-93E0-109533A857FC}"/>
              </a:ext>
            </a:extLst>
          </p:cNvPr>
          <p:cNvSpPr/>
          <p:nvPr/>
        </p:nvSpPr>
        <p:spPr>
          <a:xfrm>
            <a:off x="6783864" y="3803588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36957D6-A025-4E40-A5B8-898AE788A548}"/>
              </a:ext>
            </a:extLst>
          </p:cNvPr>
          <p:cNvSpPr/>
          <p:nvPr/>
        </p:nvSpPr>
        <p:spPr>
          <a:xfrm>
            <a:off x="961033" y="4300370"/>
            <a:ext cx="1167892" cy="5839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BC30425F-F90C-44C5-9BA6-FE0F2B4150D6}"/>
              </a:ext>
            </a:extLst>
          </p:cNvPr>
          <p:cNvSpPr/>
          <p:nvPr/>
        </p:nvSpPr>
        <p:spPr>
          <a:xfrm>
            <a:off x="6199918" y="4296167"/>
            <a:ext cx="1167892" cy="5839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id="{EDDE2F3A-3D51-4BDE-8645-14D211FBEAFD}"/>
              </a:ext>
            </a:extLst>
          </p:cNvPr>
          <p:cNvCxnSpPr>
            <a:stCxn id="7" idx="2"/>
            <a:endCxn id="71" idx="2"/>
          </p:cNvCxnSpPr>
          <p:nvPr/>
        </p:nvCxnSpPr>
        <p:spPr>
          <a:xfrm rot="5400000" flipH="1" flipV="1">
            <a:off x="4162319" y="2262772"/>
            <a:ext cx="4203" cy="5238885"/>
          </a:xfrm>
          <a:prstGeom prst="bentConnector3">
            <a:avLst>
              <a:gd name="adj1" fmla="val -27878991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8">
            <a:extLst>
              <a:ext uri="{FF2B5EF4-FFF2-40B4-BE49-F238E27FC236}">
                <a16:creationId xmlns:a16="http://schemas.microsoft.com/office/drawing/2014/main" id="{89CE3C9A-3629-49C3-99CC-289FF82585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2399374"/>
            <a:ext cx="8750140" cy="784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인덱싱은 문자열의 원소를 꺼내고</a:t>
            </a:r>
            <a:endParaRPr lang="en-US" altLang="ko-KR" b="1">
              <a:latin typeface="+mj-ea"/>
              <a:ea typeface="+mj-ea"/>
            </a:endParaRPr>
          </a:p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슬라이싱은 부분 문자열을 추출한다</a:t>
            </a:r>
            <a:r>
              <a:rPr lang="en-US" altLang="ko-KR" b="1">
                <a:latin typeface="+mj-ea"/>
                <a:ea typeface="+mj-ea"/>
              </a:rPr>
              <a:t>.</a:t>
            </a:r>
            <a:endParaRPr lang="ko-KR" altLang="en-US" b="1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04102547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리스트의 인덱싱과 슬라이싱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4-1 </a:t>
            </a:r>
            <a:r>
              <a:rPr lang="ko-KR" altLang="en-US">
                <a:latin typeface="+mj-ea"/>
                <a:ea typeface="+mj-ea"/>
              </a:rPr>
              <a:t>리스트와 튜플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39654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다양한 슬라이싱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0F7D0A47-0EBA-45A9-A9CF-149307CD9C51}"/>
              </a:ext>
            </a:extLst>
          </p:cNvPr>
          <p:cNvGrpSpPr/>
          <p:nvPr/>
        </p:nvGrpSpPr>
        <p:grpSpPr>
          <a:xfrm>
            <a:off x="737254" y="1268759"/>
            <a:ext cx="8460941" cy="1534141"/>
            <a:chOff x="704528" y="1448780"/>
            <a:chExt cx="7920881" cy="1008112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2FCA1DAB-9E83-453A-91B8-0AF42CE817C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1E0CA9E-9297-41BB-8488-63D8578C1C48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= [1, 2, 3, 4, 5]</a:t>
              </a:r>
            </a:p>
            <a:p>
              <a:r>
                <a:rPr lang="pt-BR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b = a[:2]</a:t>
              </a:r>
            </a:p>
            <a:p>
              <a:r>
                <a:rPr lang="pt-BR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c = a[2:]</a:t>
              </a:r>
            </a:p>
            <a:p>
              <a:r>
                <a:rPr lang="pt-BR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print(b)</a:t>
              </a:r>
            </a:p>
            <a:p>
              <a:r>
                <a:rPr lang="pt-BR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print(c)</a:t>
              </a:r>
              <a:endParaRPr lang="pt-BR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6D2E19E6-FFD8-459F-8EE1-82A3A3936E7E}"/>
              </a:ext>
            </a:extLst>
          </p:cNvPr>
          <p:cNvSpPr/>
          <p:nvPr/>
        </p:nvSpPr>
        <p:spPr>
          <a:xfrm>
            <a:off x="961033" y="4300370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1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13B8358C-70E0-44F0-A6B0-720A593335FB}"/>
              </a:ext>
            </a:extLst>
          </p:cNvPr>
          <p:cNvSpPr/>
          <p:nvPr/>
        </p:nvSpPr>
        <p:spPr>
          <a:xfrm>
            <a:off x="1544979" y="4300370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2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D243789-C07C-4097-9EDD-919576D08F34}"/>
              </a:ext>
            </a:extLst>
          </p:cNvPr>
          <p:cNvSpPr/>
          <p:nvPr/>
        </p:nvSpPr>
        <p:spPr>
          <a:xfrm>
            <a:off x="2128925" y="4300370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3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B0C767C-D6D4-4124-A871-3F23FD9AAF7A}"/>
              </a:ext>
            </a:extLst>
          </p:cNvPr>
          <p:cNvSpPr/>
          <p:nvPr/>
        </p:nvSpPr>
        <p:spPr>
          <a:xfrm>
            <a:off x="2712871" y="4300370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4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E18762D-799E-40A2-A160-761C0655B35F}"/>
              </a:ext>
            </a:extLst>
          </p:cNvPr>
          <p:cNvSpPr/>
          <p:nvPr/>
        </p:nvSpPr>
        <p:spPr>
          <a:xfrm>
            <a:off x="3296817" y="4300370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5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3B3C376-FB98-41C4-9ECB-D346FDF131CD}"/>
              </a:ext>
            </a:extLst>
          </p:cNvPr>
          <p:cNvSpPr txBox="1"/>
          <p:nvPr/>
        </p:nvSpPr>
        <p:spPr>
          <a:xfrm>
            <a:off x="525667" y="4320063"/>
            <a:ext cx="356188" cy="523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/>
              <a:t>a</a:t>
            </a:r>
            <a:endParaRPr lang="ko-KR" altLang="en-US" sz="2800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A36A9004-D1F5-4AD7-A2A4-3D50A997915A}"/>
              </a:ext>
            </a:extLst>
          </p:cNvPr>
          <p:cNvSpPr/>
          <p:nvPr/>
        </p:nvSpPr>
        <p:spPr>
          <a:xfrm>
            <a:off x="961033" y="3803588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D0E45941-81CC-43B9-857D-39A517FCA7D9}"/>
              </a:ext>
            </a:extLst>
          </p:cNvPr>
          <p:cNvSpPr/>
          <p:nvPr/>
        </p:nvSpPr>
        <p:spPr>
          <a:xfrm>
            <a:off x="1544979" y="3803588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893C833B-DAB7-4066-87A8-91D30D050B34}"/>
              </a:ext>
            </a:extLst>
          </p:cNvPr>
          <p:cNvSpPr/>
          <p:nvPr/>
        </p:nvSpPr>
        <p:spPr>
          <a:xfrm>
            <a:off x="2128925" y="3803588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45AADD04-B393-4F91-8819-06493F2CA44E}"/>
              </a:ext>
            </a:extLst>
          </p:cNvPr>
          <p:cNvSpPr/>
          <p:nvPr/>
        </p:nvSpPr>
        <p:spPr>
          <a:xfrm>
            <a:off x="2712871" y="3803588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B87FD215-375A-4809-883D-AAF6A982D43E}"/>
              </a:ext>
            </a:extLst>
          </p:cNvPr>
          <p:cNvSpPr/>
          <p:nvPr/>
        </p:nvSpPr>
        <p:spPr>
          <a:xfrm>
            <a:off x="3296817" y="3803588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487FB3CD-6443-4036-A2B7-4D762A2E27EF}"/>
              </a:ext>
            </a:extLst>
          </p:cNvPr>
          <p:cNvSpPr/>
          <p:nvPr/>
        </p:nvSpPr>
        <p:spPr>
          <a:xfrm>
            <a:off x="961033" y="4819582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48FF02C9-3AC9-4761-A2E5-F3F55A256445}"/>
              </a:ext>
            </a:extLst>
          </p:cNvPr>
          <p:cNvSpPr/>
          <p:nvPr/>
        </p:nvSpPr>
        <p:spPr>
          <a:xfrm>
            <a:off x="1544979" y="4819582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49568FEC-8344-4A03-97F4-101D3C2ADD67}"/>
              </a:ext>
            </a:extLst>
          </p:cNvPr>
          <p:cNvSpPr/>
          <p:nvPr/>
        </p:nvSpPr>
        <p:spPr>
          <a:xfrm>
            <a:off x="2128925" y="4819582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AF77B7FB-561D-4E9F-B3C2-EFCDA112B69C}"/>
              </a:ext>
            </a:extLst>
          </p:cNvPr>
          <p:cNvSpPr/>
          <p:nvPr/>
        </p:nvSpPr>
        <p:spPr>
          <a:xfrm>
            <a:off x="2712871" y="4819582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FCA4FD6-0A7D-4605-A2AA-B3D4A0D2CEA8}"/>
              </a:ext>
            </a:extLst>
          </p:cNvPr>
          <p:cNvSpPr/>
          <p:nvPr/>
        </p:nvSpPr>
        <p:spPr>
          <a:xfrm>
            <a:off x="3296817" y="4819582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화살표: 오른쪽 62">
            <a:extLst>
              <a:ext uri="{FF2B5EF4-FFF2-40B4-BE49-F238E27FC236}">
                <a16:creationId xmlns:a16="http://schemas.microsoft.com/office/drawing/2014/main" id="{256CDD02-C8B6-4201-89DD-65647F025E24}"/>
              </a:ext>
            </a:extLst>
          </p:cNvPr>
          <p:cNvSpPr/>
          <p:nvPr/>
        </p:nvSpPr>
        <p:spPr>
          <a:xfrm>
            <a:off x="1029723" y="3523438"/>
            <a:ext cx="2851040" cy="344884"/>
          </a:xfrm>
          <a:prstGeom prst="rightArrow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화살표: 오른쪽 63">
            <a:extLst>
              <a:ext uri="{FF2B5EF4-FFF2-40B4-BE49-F238E27FC236}">
                <a16:creationId xmlns:a16="http://schemas.microsoft.com/office/drawing/2014/main" id="{58C1E83D-A6F1-424C-BD2A-F89D0AD5CD79}"/>
              </a:ext>
            </a:extLst>
          </p:cNvPr>
          <p:cNvSpPr/>
          <p:nvPr/>
        </p:nvSpPr>
        <p:spPr>
          <a:xfrm flipH="1">
            <a:off x="961033" y="5316364"/>
            <a:ext cx="2925949" cy="344884"/>
          </a:xfrm>
          <a:prstGeom prst="rightArrow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597970B-BE45-47C2-B909-877714779DB4}"/>
              </a:ext>
            </a:extLst>
          </p:cNvPr>
          <p:cNvSpPr txBox="1"/>
          <p:nvPr/>
        </p:nvSpPr>
        <p:spPr>
          <a:xfrm>
            <a:off x="4412940" y="3538155"/>
            <a:ext cx="8563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/>
              <a:t>a[:2]</a:t>
            </a:r>
            <a:endParaRPr lang="ko-KR" altLang="en-US" sz="2800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7DC9B039-A60B-4243-AAB0-14D7439476D4}"/>
              </a:ext>
            </a:extLst>
          </p:cNvPr>
          <p:cNvSpPr/>
          <p:nvPr/>
        </p:nvSpPr>
        <p:spPr>
          <a:xfrm>
            <a:off x="5479837" y="3529738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1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042CA623-127C-4664-BA60-C2AFA074AE60}"/>
              </a:ext>
            </a:extLst>
          </p:cNvPr>
          <p:cNvSpPr/>
          <p:nvPr/>
        </p:nvSpPr>
        <p:spPr>
          <a:xfrm>
            <a:off x="6063783" y="3529738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2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F84319EF-85E2-4845-AD87-D4AD5BD125D9}"/>
              </a:ext>
            </a:extLst>
          </p:cNvPr>
          <p:cNvSpPr/>
          <p:nvPr/>
        </p:nvSpPr>
        <p:spPr>
          <a:xfrm>
            <a:off x="5479837" y="3032956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6F9428D6-BCC4-4D88-93E0-109533A857FC}"/>
              </a:ext>
            </a:extLst>
          </p:cNvPr>
          <p:cNvSpPr/>
          <p:nvPr/>
        </p:nvSpPr>
        <p:spPr>
          <a:xfrm>
            <a:off x="6063783" y="3032956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36957D6-A025-4E40-A5B8-898AE788A548}"/>
              </a:ext>
            </a:extLst>
          </p:cNvPr>
          <p:cNvSpPr/>
          <p:nvPr/>
        </p:nvSpPr>
        <p:spPr>
          <a:xfrm>
            <a:off x="961033" y="4300370"/>
            <a:ext cx="1167892" cy="5839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BC30425F-F90C-44C5-9BA6-FE0F2B4150D6}"/>
              </a:ext>
            </a:extLst>
          </p:cNvPr>
          <p:cNvSpPr/>
          <p:nvPr/>
        </p:nvSpPr>
        <p:spPr>
          <a:xfrm>
            <a:off x="5479837" y="3525535"/>
            <a:ext cx="1167892" cy="5839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id="{EDDE2F3A-3D51-4BDE-8645-14D211FBEAFD}"/>
              </a:ext>
            </a:extLst>
          </p:cNvPr>
          <p:cNvCxnSpPr>
            <a:stCxn id="7" idx="2"/>
            <a:endCxn id="71" idx="2"/>
          </p:cNvCxnSpPr>
          <p:nvPr/>
        </p:nvCxnSpPr>
        <p:spPr>
          <a:xfrm rot="5400000" flipH="1" flipV="1">
            <a:off x="3416963" y="2237497"/>
            <a:ext cx="774835" cy="4518804"/>
          </a:xfrm>
          <a:prstGeom prst="bentConnector3">
            <a:avLst>
              <a:gd name="adj1" fmla="val -29503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41AE70E2-90AF-4A92-91CE-47504A23BFFB}"/>
              </a:ext>
            </a:extLst>
          </p:cNvPr>
          <p:cNvSpPr/>
          <p:nvPr/>
        </p:nvSpPr>
        <p:spPr>
          <a:xfrm>
            <a:off x="6137190" y="5517232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3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5BCBA73-20EA-4F62-ADD0-EE6DC9C16BDC}"/>
              </a:ext>
            </a:extLst>
          </p:cNvPr>
          <p:cNvSpPr/>
          <p:nvPr/>
        </p:nvSpPr>
        <p:spPr>
          <a:xfrm>
            <a:off x="6721136" y="5517232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4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A935C69F-983E-4122-A840-8066D1108F06}"/>
              </a:ext>
            </a:extLst>
          </p:cNvPr>
          <p:cNvSpPr/>
          <p:nvPr/>
        </p:nvSpPr>
        <p:spPr>
          <a:xfrm>
            <a:off x="7305082" y="5517232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5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874C36D-043A-4019-AE41-81ACA474A4C8}"/>
              </a:ext>
            </a:extLst>
          </p:cNvPr>
          <p:cNvSpPr/>
          <p:nvPr/>
        </p:nvSpPr>
        <p:spPr>
          <a:xfrm>
            <a:off x="6137190" y="5005295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794FC7D0-64CC-457F-9ED6-982BEFE3B09B}"/>
              </a:ext>
            </a:extLst>
          </p:cNvPr>
          <p:cNvSpPr/>
          <p:nvPr/>
        </p:nvSpPr>
        <p:spPr>
          <a:xfrm>
            <a:off x="6721136" y="5005295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B42FFA4-4900-42D9-B5FA-4C922FB59D4D}"/>
              </a:ext>
            </a:extLst>
          </p:cNvPr>
          <p:cNvSpPr/>
          <p:nvPr/>
        </p:nvSpPr>
        <p:spPr>
          <a:xfrm>
            <a:off x="7305082" y="5005295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D5637FA-7E91-4D60-BEBA-03E05118CA7D}"/>
              </a:ext>
            </a:extLst>
          </p:cNvPr>
          <p:cNvSpPr txBox="1"/>
          <p:nvPr/>
        </p:nvSpPr>
        <p:spPr>
          <a:xfrm>
            <a:off x="5098123" y="5547595"/>
            <a:ext cx="8563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/>
              <a:t>a[2:]</a:t>
            </a:r>
            <a:endParaRPr lang="ko-KR" altLang="en-US" sz="280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995B665B-0B08-4691-9D0E-084E24358B69}"/>
              </a:ext>
            </a:extLst>
          </p:cNvPr>
          <p:cNvSpPr/>
          <p:nvPr/>
        </p:nvSpPr>
        <p:spPr>
          <a:xfrm>
            <a:off x="2128925" y="4300370"/>
            <a:ext cx="1751838" cy="583946"/>
          </a:xfrm>
          <a:prstGeom prst="rect">
            <a:avLst/>
          </a:prstGeom>
          <a:noFill/>
          <a:ln w="28575">
            <a:solidFill>
              <a:srgbClr val="008B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B4F732E-437E-442D-85FA-368FC1D7D875}"/>
              </a:ext>
            </a:extLst>
          </p:cNvPr>
          <p:cNvSpPr/>
          <p:nvPr/>
        </p:nvSpPr>
        <p:spPr>
          <a:xfrm>
            <a:off x="6137190" y="5497874"/>
            <a:ext cx="1751838" cy="583946"/>
          </a:xfrm>
          <a:prstGeom prst="rect">
            <a:avLst/>
          </a:prstGeom>
          <a:noFill/>
          <a:ln w="28575">
            <a:solidFill>
              <a:srgbClr val="008B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5" name="연결선: 꺾임 44">
            <a:extLst>
              <a:ext uri="{FF2B5EF4-FFF2-40B4-BE49-F238E27FC236}">
                <a16:creationId xmlns:a16="http://schemas.microsoft.com/office/drawing/2014/main" id="{EF6B4C6C-CA88-45E5-BB63-EC31B4044C91}"/>
              </a:ext>
            </a:extLst>
          </p:cNvPr>
          <p:cNvCxnSpPr>
            <a:cxnSpLocks/>
            <a:stCxn id="43" idx="2"/>
            <a:endCxn id="44" idx="2"/>
          </p:cNvCxnSpPr>
          <p:nvPr/>
        </p:nvCxnSpPr>
        <p:spPr>
          <a:xfrm rot="16200000" flipH="1">
            <a:off x="4410224" y="3478935"/>
            <a:ext cx="1197504" cy="4008265"/>
          </a:xfrm>
          <a:prstGeom prst="bentConnector3">
            <a:avLst>
              <a:gd name="adj1" fmla="val 11909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562014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r>
              <a:rPr lang="ko-KR" altLang="en-US">
                <a:solidFill>
                  <a:srgbClr val="000000"/>
                </a:solidFill>
              </a:rPr>
              <a:t>리스트 연산하기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4-1 </a:t>
            </a:r>
            <a:r>
              <a:rPr lang="ko-KR" altLang="en-US">
                <a:latin typeface="+mj-ea"/>
                <a:ea typeface="+mj-ea"/>
              </a:rPr>
              <a:t>리스트와 튜플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39654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리스트 더하기</a:t>
            </a:r>
            <a:r>
              <a:rPr lang="en-US" altLang="ko-KR" b="1">
                <a:latin typeface="+mj-ea"/>
                <a:ea typeface="+mj-ea"/>
              </a:rPr>
              <a:t>(+)</a:t>
            </a:r>
            <a:endParaRPr lang="ko-KR" altLang="en-US" b="1">
              <a:latin typeface="+mj-ea"/>
              <a:ea typeface="+mj-ea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0F7D0A47-0EBA-45A9-A9CF-149307CD9C51}"/>
              </a:ext>
            </a:extLst>
          </p:cNvPr>
          <p:cNvGrpSpPr/>
          <p:nvPr/>
        </p:nvGrpSpPr>
        <p:grpSpPr>
          <a:xfrm>
            <a:off x="737254" y="1268759"/>
            <a:ext cx="8460941" cy="1043659"/>
            <a:chOff x="704528" y="1448780"/>
            <a:chExt cx="7920881" cy="1008112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2FCA1DAB-9E83-453A-91B8-0AF42CE817C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1E0CA9E-9297-41BB-8488-63D8578C1C48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= [1, 2, 3]</a:t>
              </a:r>
            </a:p>
            <a:p>
              <a:r>
                <a:rPr lang="pt-BR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b = [4, 5, 6]</a:t>
              </a:r>
            </a:p>
            <a:p>
              <a:r>
                <a:rPr lang="pt-BR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+ b</a:t>
              </a:r>
            </a:p>
          </p:txBody>
        </p:sp>
      </p:grp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6D2E19E6-FFD8-459F-8EE1-82A3A3936E7E}"/>
              </a:ext>
            </a:extLst>
          </p:cNvPr>
          <p:cNvSpPr/>
          <p:nvPr/>
        </p:nvSpPr>
        <p:spPr>
          <a:xfrm>
            <a:off x="1836952" y="3212976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1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13B8358C-70E0-44F0-A6B0-720A593335FB}"/>
              </a:ext>
            </a:extLst>
          </p:cNvPr>
          <p:cNvSpPr/>
          <p:nvPr/>
        </p:nvSpPr>
        <p:spPr>
          <a:xfrm>
            <a:off x="2420898" y="3212976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2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D243789-C07C-4097-9EDD-919576D08F34}"/>
              </a:ext>
            </a:extLst>
          </p:cNvPr>
          <p:cNvSpPr/>
          <p:nvPr/>
        </p:nvSpPr>
        <p:spPr>
          <a:xfrm>
            <a:off x="3004844" y="3212976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3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3B3C376-FB98-41C4-9ECB-D346FDF131CD}"/>
              </a:ext>
            </a:extLst>
          </p:cNvPr>
          <p:cNvSpPr txBox="1"/>
          <p:nvPr/>
        </p:nvSpPr>
        <p:spPr>
          <a:xfrm>
            <a:off x="1401586" y="3232669"/>
            <a:ext cx="356188" cy="523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/>
              <a:t>a</a:t>
            </a:r>
            <a:endParaRPr lang="ko-KR" altLang="en-US" sz="280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9004C29B-389E-4F3F-AF4C-1E3752A19F80}"/>
              </a:ext>
            </a:extLst>
          </p:cNvPr>
          <p:cNvSpPr/>
          <p:nvPr/>
        </p:nvSpPr>
        <p:spPr>
          <a:xfrm>
            <a:off x="5183576" y="3218595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4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D12089DA-3FAC-4A43-BF3D-F92CDBFDE84E}"/>
              </a:ext>
            </a:extLst>
          </p:cNvPr>
          <p:cNvSpPr/>
          <p:nvPr/>
        </p:nvSpPr>
        <p:spPr>
          <a:xfrm>
            <a:off x="5767522" y="3218595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5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32A0D2B3-B26F-48A9-B0DB-8EFBD9C8E917}"/>
              </a:ext>
            </a:extLst>
          </p:cNvPr>
          <p:cNvSpPr/>
          <p:nvPr/>
        </p:nvSpPr>
        <p:spPr>
          <a:xfrm>
            <a:off x="6351468" y="3218595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6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60CC9084-8412-429A-8062-C5988F86366D}"/>
              </a:ext>
            </a:extLst>
          </p:cNvPr>
          <p:cNvSpPr txBox="1"/>
          <p:nvPr/>
        </p:nvSpPr>
        <p:spPr>
          <a:xfrm>
            <a:off x="4748210" y="3238288"/>
            <a:ext cx="3738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/>
              <a:t>b</a:t>
            </a:r>
            <a:endParaRPr lang="ko-KR" altLang="en-US" sz="280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513DEA9-1341-4723-8FBE-E47813C13184}"/>
              </a:ext>
            </a:extLst>
          </p:cNvPr>
          <p:cNvSpPr txBox="1"/>
          <p:nvPr/>
        </p:nvSpPr>
        <p:spPr>
          <a:xfrm>
            <a:off x="3974523" y="3243339"/>
            <a:ext cx="3738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/>
              <a:t>+</a:t>
            </a:r>
            <a:endParaRPr lang="ko-KR" altLang="en-US" sz="2800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45FCC6FB-5D09-4608-A23E-1DDEFFF91522}"/>
              </a:ext>
            </a:extLst>
          </p:cNvPr>
          <p:cNvSpPr/>
          <p:nvPr/>
        </p:nvSpPr>
        <p:spPr>
          <a:xfrm>
            <a:off x="2568854" y="4687378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1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9FFAD1CA-C7FD-43F1-8ED5-4CF20125C65E}"/>
              </a:ext>
            </a:extLst>
          </p:cNvPr>
          <p:cNvSpPr/>
          <p:nvPr/>
        </p:nvSpPr>
        <p:spPr>
          <a:xfrm>
            <a:off x="3152800" y="4687378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2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5042FD21-B045-477E-9A54-6F41A65ED99C}"/>
              </a:ext>
            </a:extLst>
          </p:cNvPr>
          <p:cNvSpPr/>
          <p:nvPr/>
        </p:nvSpPr>
        <p:spPr>
          <a:xfrm>
            <a:off x="3736746" y="4687378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3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97EFD481-FE01-4700-9748-7D86ED923824}"/>
              </a:ext>
            </a:extLst>
          </p:cNvPr>
          <p:cNvSpPr/>
          <p:nvPr/>
        </p:nvSpPr>
        <p:spPr>
          <a:xfrm>
            <a:off x="4320692" y="4687378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4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F2615FFA-6A47-4E0F-9165-A886EE60C500}"/>
              </a:ext>
            </a:extLst>
          </p:cNvPr>
          <p:cNvSpPr/>
          <p:nvPr/>
        </p:nvSpPr>
        <p:spPr>
          <a:xfrm>
            <a:off x="4904638" y="4687378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5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76067F20-4CF4-4131-9F0C-DCB9D96CA5B5}"/>
              </a:ext>
            </a:extLst>
          </p:cNvPr>
          <p:cNvSpPr/>
          <p:nvPr/>
        </p:nvSpPr>
        <p:spPr>
          <a:xfrm>
            <a:off x="5488584" y="4687378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6</a:t>
            </a:r>
            <a:endParaRPr lang="ko-KR" altLang="en-US" sz="2800">
              <a:solidFill>
                <a:schemeClr val="tx1"/>
              </a:solidFill>
            </a:endParaRPr>
          </a:p>
        </p:txBody>
      </p:sp>
      <p:cxnSp>
        <p:nvCxnSpPr>
          <p:cNvPr id="3" name="연결선: 꺾임 2">
            <a:extLst>
              <a:ext uri="{FF2B5EF4-FFF2-40B4-BE49-F238E27FC236}">
                <a16:creationId xmlns:a16="http://schemas.microsoft.com/office/drawing/2014/main" id="{B4982889-341F-43CE-97EF-28D6F532BE55}"/>
              </a:ext>
            </a:extLst>
          </p:cNvPr>
          <p:cNvCxnSpPr>
            <a:stCxn id="48" idx="2"/>
            <a:endCxn id="75" idx="0"/>
          </p:cNvCxnSpPr>
          <p:nvPr/>
        </p:nvCxnSpPr>
        <p:spPr>
          <a:xfrm rot="16200000" flipH="1">
            <a:off x="2633594" y="3876199"/>
            <a:ext cx="890456" cy="731902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연결선: 꺾임 79">
            <a:extLst>
              <a:ext uri="{FF2B5EF4-FFF2-40B4-BE49-F238E27FC236}">
                <a16:creationId xmlns:a16="http://schemas.microsoft.com/office/drawing/2014/main" id="{F6B4858C-82BE-47E6-8CA1-A593EF6F3C6E}"/>
              </a:ext>
            </a:extLst>
          </p:cNvPr>
          <p:cNvCxnSpPr>
            <a:cxnSpLocks/>
            <a:stCxn id="47" idx="2"/>
            <a:endCxn id="78" idx="0"/>
          </p:cNvCxnSpPr>
          <p:nvPr/>
        </p:nvCxnSpPr>
        <p:spPr>
          <a:xfrm rot="5400000">
            <a:off x="5185635" y="3813517"/>
            <a:ext cx="884837" cy="862884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CF84592E-7FB7-4678-AAF2-370EEF9F7CF1}"/>
              </a:ext>
            </a:extLst>
          </p:cNvPr>
          <p:cNvSpPr txBox="1"/>
          <p:nvPr/>
        </p:nvSpPr>
        <p:spPr>
          <a:xfrm>
            <a:off x="1760435" y="4717173"/>
            <a:ext cx="7248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/>
              <a:t>a+b</a:t>
            </a:r>
            <a:endParaRPr lang="ko-KR" altLang="en-US" sz="2800"/>
          </a:p>
        </p:txBody>
      </p:sp>
    </p:spTree>
    <p:extLst>
      <p:ext uri="{BB962C8B-B14F-4D97-AF65-F5344CB8AC3E}">
        <p14:creationId xmlns:p14="http://schemas.microsoft.com/office/powerpoint/2010/main" val="397994638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r>
              <a:rPr lang="ko-KR" altLang="en-US">
                <a:solidFill>
                  <a:srgbClr val="000000"/>
                </a:solidFill>
              </a:rPr>
              <a:t>리스트 연산하기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4-1 </a:t>
            </a:r>
            <a:r>
              <a:rPr lang="ko-KR" altLang="en-US">
                <a:latin typeface="+mj-ea"/>
                <a:ea typeface="+mj-ea"/>
              </a:rPr>
              <a:t>리스트와 튜플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39654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리스트 곱하기</a:t>
            </a:r>
            <a:r>
              <a:rPr lang="en-US" altLang="ko-KR" b="1">
                <a:latin typeface="+mj-ea"/>
                <a:ea typeface="+mj-ea"/>
              </a:rPr>
              <a:t>(*)</a:t>
            </a:r>
            <a:endParaRPr lang="ko-KR" altLang="en-US" b="1">
              <a:latin typeface="+mj-ea"/>
              <a:ea typeface="+mj-ea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0F7D0A47-0EBA-45A9-A9CF-149307CD9C51}"/>
              </a:ext>
            </a:extLst>
          </p:cNvPr>
          <p:cNvGrpSpPr/>
          <p:nvPr/>
        </p:nvGrpSpPr>
        <p:grpSpPr>
          <a:xfrm>
            <a:off x="737254" y="1268759"/>
            <a:ext cx="8460941" cy="756085"/>
            <a:chOff x="704528" y="1448780"/>
            <a:chExt cx="7920881" cy="1008112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2FCA1DAB-9E83-453A-91B8-0AF42CE817C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1E0CA9E-9297-41BB-8488-63D8578C1C48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= [1, 2, 3]</a:t>
              </a:r>
            </a:p>
            <a:p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a</a:t>
              </a:r>
              <a:r>
                <a:rPr lang="ko-KR" altLang="en-US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* 3</a:t>
              </a:r>
              <a:endParaRPr lang="pt-BR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6D2E19E6-FFD8-459F-8EE1-82A3A3936E7E}"/>
              </a:ext>
            </a:extLst>
          </p:cNvPr>
          <p:cNvSpPr/>
          <p:nvPr/>
        </p:nvSpPr>
        <p:spPr>
          <a:xfrm>
            <a:off x="1836952" y="3212976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1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13B8358C-70E0-44F0-A6B0-720A593335FB}"/>
              </a:ext>
            </a:extLst>
          </p:cNvPr>
          <p:cNvSpPr/>
          <p:nvPr/>
        </p:nvSpPr>
        <p:spPr>
          <a:xfrm>
            <a:off x="2420898" y="3212976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2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D243789-C07C-4097-9EDD-919576D08F34}"/>
              </a:ext>
            </a:extLst>
          </p:cNvPr>
          <p:cNvSpPr/>
          <p:nvPr/>
        </p:nvSpPr>
        <p:spPr>
          <a:xfrm>
            <a:off x="3004844" y="3212976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3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3B3C376-FB98-41C4-9ECB-D346FDF131CD}"/>
              </a:ext>
            </a:extLst>
          </p:cNvPr>
          <p:cNvSpPr txBox="1"/>
          <p:nvPr/>
        </p:nvSpPr>
        <p:spPr>
          <a:xfrm>
            <a:off x="1401586" y="3232669"/>
            <a:ext cx="356188" cy="523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/>
              <a:t>a</a:t>
            </a:r>
            <a:endParaRPr lang="ko-KR" altLang="en-US" sz="280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60CC9084-8412-429A-8062-C5988F86366D}"/>
              </a:ext>
            </a:extLst>
          </p:cNvPr>
          <p:cNvSpPr txBox="1"/>
          <p:nvPr/>
        </p:nvSpPr>
        <p:spPr>
          <a:xfrm>
            <a:off x="4734076" y="3223029"/>
            <a:ext cx="3738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/>
              <a:t>3</a:t>
            </a:r>
            <a:endParaRPr lang="ko-KR" altLang="en-US" sz="280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513DEA9-1341-4723-8FBE-E47813C13184}"/>
              </a:ext>
            </a:extLst>
          </p:cNvPr>
          <p:cNvSpPr txBox="1"/>
          <p:nvPr/>
        </p:nvSpPr>
        <p:spPr>
          <a:xfrm>
            <a:off x="3974523" y="3243339"/>
            <a:ext cx="3738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/>
              <a:t>*</a:t>
            </a:r>
            <a:endParaRPr lang="ko-KR" altLang="en-US" sz="2800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45FCC6FB-5D09-4608-A23E-1DDEFFF91522}"/>
              </a:ext>
            </a:extLst>
          </p:cNvPr>
          <p:cNvSpPr/>
          <p:nvPr/>
        </p:nvSpPr>
        <p:spPr>
          <a:xfrm>
            <a:off x="2568854" y="4687378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1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9FFAD1CA-C7FD-43F1-8ED5-4CF20125C65E}"/>
              </a:ext>
            </a:extLst>
          </p:cNvPr>
          <p:cNvSpPr/>
          <p:nvPr/>
        </p:nvSpPr>
        <p:spPr>
          <a:xfrm>
            <a:off x="3152800" y="4687378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2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5042FD21-B045-477E-9A54-6F41A65ED99C}"/>
              </a:ext>
            </a:extLst>
          </p:cNvPr>
          <p:cNvSpPr/>
          <p:nvPr/>
        </p:nvSpPr>
        <p:spPr>
          <a:xfrm>
            <a:off x="3736746" y="4687378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3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CF84592E-7FB7-4678-AAF2-370EEF9F7CF1}"/>
              </a:ext>
            </a:extLst>
          </p:cNvPr>
          <p:cNvSpPr txBox="1"/>
          <p:nvPr/>
        </p:nvSpPr>
        <p:spPr>
          <a:xfrm>
            <a:off x="1760435" y="4717173"/>
            <a:ext cx="7184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/>
              <a:t>a*3</a:t>
            </a:r>
            <a:endParaRPr lang="ko-KR" altLang="en-US" sz="280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F817A679-210D-45FE-BDCA-E9C5683DA06A}"/>
              </a:ext>
            </a:extLst>
          </p:cNvPr>
          <p:cNvSpPr/>
          <p:nvPr/>
        </p:nvSpPr>
        <p:spPr>
          <a:xfrm>
            <a:off x="4320692" y="4687378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1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EF55841-2FC0-40D4-B67E-568451014612}"/>
              </a:ext>
            </a:extLst>
          </p:cNvPr>
          <p:cNvSpPr/>
          <p:nvPr/>
        </p:nvSpPr>
        <p:spPr>
          <a:xfrm>
            <a:off x="4904638" y="4687378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2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6C504EC-CB2E-4700-99F3-D1BC84C5A84A}"/>
              </a:ext>
            </a:extLst>
          </p:cNvPr>
          <p:cNvSpPr/>
          <p:nvPr/>
        </p:nvSpPr>
        <p:spPr>
          <a:xfrm>
            <a:off x="5488584" y="4687378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3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22FEDA4-3851-42D9-9AE0-F6304BB01457}"/>
              </a:ext>
            </a:extLst>
          </p:cNvPr>
          <p:cNvSpPr/>
          <p:nvPr/>
        </p:nvSpPr>
        <p:spPr>
          <a:xfrm>
            <a:off x="6072530" y="4687378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1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ADA0457-0C71-4F74-9357-DE304F0C20AC}"/>
              </a:ext>
            </a:extLst>
          </p:cNvPr>
          <p:cNvSpPr/>
          <p:nvPr/>
        </p:nvSpPr>
        <p:spPr>
          <a:xfrm>
            <a:off x="6656476" y="4687378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2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9DF47C4-A6BE-4850-96C1-25A13E40BE0B}"/>
              </a:ext>
            </a:extLst>
          </p:cNvPr>
          <p:cNvSpPr/>
          <p:nvPr/>
        </p:nvSpPr>
        <p:spPr>
          <a:xfrm>
            <a:off x="7240422" y="4687378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3</a:t>
            </a:r>
            <a:endParaRPr lang="ko-KR" altLang="en-US" sz="2800">
              <a:solidFill>
                <a:schemeClr val="tx1"/>
              </a:solidFill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62391ACD-7B78-47A3-8090-55E127236107}"/>
              </a:ext>
            </a:extLst>
          </p:cNvPr>
          <p:cNvCxnSpPr>
            <a:stCxn id="48" idx="2"/>
            <a:endCxn id="75" idx="0"/>
          </p:cNvCxnSpPr>
          <p:nvPr/>
        </p:nvCxnSpPr>
        <p:spPr>
          <a:xfrm>
            <a:off x="2712871" y="3796922"/>
            <a:ext cx="731902" cy="8904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055BA665-F723-4249-BA0A-E39CF270E417}"/>
              </a:ext>
            </a:extLst>
          </p:cNvPr>
          <p:cNvCxnSpPr>
            <a:cxnSpLocks/>
            <a:stCxn id="48" idx="2"/>
            <a:endCxn id="28" idx="0"/>
          </p:cNvCxnSpPr>
          <p:nvPr/>
        </p:nvCxnSpPr>
        <p:spPr>
          <a:xfrm>
            <a:off x="2712871" y="3796922"/>
            <a:ext cx="2483740" cy="8904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121C1F4A-C871-47D1-8709-77C85BE0E747}"/>
              </a:ext>
            </a:extLst>
          </p:cNvPr>
          <p:cNvCxnSpPr>
            <a:cxnSpLocks/>
            <a:stCxn id="48" idx="2"/>
            <a:endCxn id="31" idx="0"/>
          </p:cNvCxnSpPr>
          <p:nvPr/>
        </p:nvCxnSpPr>
        <p:spPr>
          <a:xfrm>
            <a:off x="2712871" y="3796922"/>
            <a:ext cx="4235578" cy="8904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122080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r>
              <a:rPr lang="ko-KR" altLang="en-US">
                <a:solidFill>
                  <a:srgbClr val="000000"/>
                </a:solidFill>
              </a:rPr>
              <a:t>리스트 연산하기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4-1 </a:t>
            </a:r>
            <a:r>
              <a:rPr lang="ko-KR" altLang="en-US">
                <a:latin typeface="+mj-ea"/>
                <a:ea typeface="+mj-ea"/>
              </a:rPr>
              <a:t>리스트와 튜플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39654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리스트 길이 구하기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0F7D0A47-0EBA-45A9-A9CF-149307CD9C51}"/>
              </a:ext>
            </a:extLst>
          </p:cNvPr>
          <p:cNvGrpSpPr/>
          <p:nvPr/>
        </p:nvGrpSpPr>
        <p:grpSpPr>
          <a:xfrm>
            <a:off x="737254" y="1268759"/>
            <a:ext cx="8460941" cy="756085"/>
            <a:chOff x="704528" y="1448780"/>
            <a:chExt cx="7920881" cy="1008112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2FCA1DAB-9E83-453A-91B8-0AF42CE817C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1E0CA9E-9297-41BB-8488-63D8578C1C48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= [1, 2, 3]</a:t>
              </a:r>
            </a:p>
            <a:p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len(a)</a:t>
              </a:r>
              <a:endParaRPr lang="pt-BR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6D2E19E6-FFD8-459F-8EE1-82A3A3936E7E}"/>
              </a:ext>
            </a:extLst>
          </p:cNvPr>
          <p:cNvSpPr/>
          <p:nvPr/>
        </p:nvSpPr>
        <p:spPr>
          <a:xfrm>
            <a:off x="1623869" y="3717032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1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13B8358C-70E0-44F0-A6B0-720A593335FB}"/>
              </a:ext>
            </a:extLst>
          </p:cNvPr>
          <p:cNvSpPr/>
          <p:nvPr/>
        </p:nvSpPr>
        <p:spPr>
          <a:xfrm>
            <a:off x="2207815" y="3717032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2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D243789-C07C-4097-9EDD-919576D08F34}"/>
              </a:ext>
            </a:extLst>
          </p:cNvPr>
          <p:cNvSpPr/>
          <p:nvPr/>
        </p:nvSpPr>
        <p:spPr>
          <a:xfrm>
            <a:off x="2791761" y="3717032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3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3B3C376-FB98-41C4-9ECB-D346FDF131CD}"/>
              </a:ext>
            </a:extLst>
          </p:cNvPr>
          <p:cNvSpPr txBox="1"/>
          <p:nvPr/>
        </p:nvSpPr>
        <p:spPr>
          <a:xfrm>
            <a:off x="1188503" y="3736725"/>
            <a:ext cx="356188" cy="523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/>
              <a:t>a</a:t>
            </a:r>
            <a:endParaRPr lang="ko-KR" altLang="en-US" sz="280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CF84592E-7FB7-4678-AAF2-370EEF9F7CF1}"/>
              </a:ext>
            </a:extLst>
          </p:cNvPr>
          <p:cNvSpPr txBox="1"/>
          <p:nvPr/>
        </p:nvSpPr>
        <p:spPr>
          <a:xfrm>
            <a:off x="1557070" y="4711665"/>
            <a:ext cx="15488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/>
              <a:t>len(a) = 3</a:t>
            </a:r>
            <a:endParaRPr lang="ko-KR" altLang="en-US" sz="2800"/>
          </a:p>
        </p:txBody>
      </p:sp>
    </p:spTree>
    <p:extLst>
      <p:ext uri="{BB962C8B-B14F-4D97-AF65-F5344CB8AC3E}">
        <p14:creationId xmlns:p14="http://schemas.microsoft.com/office/powerpoint/2010/main" val="15272190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6271" y="255527"/>
            <a:ext cx="4432623" cy="381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7078" bIns="17078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defTabSz="894695" fontAlgn="base" latinLnBrk="1">
              <a:spcBef>
                <a:spcPct val="0"/>
              </a:spcBef>
              <a:spcAft>
                <a:spcPct val="0"/>
              </a:spcAft>
              <a:defRPr/>
            </a:pPr>
            <a:endParaRPr lang="ko-KR" altLang="en-US" sz="1898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1D2953AF-69CC-4EC0-8201-F06FBD0236A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en-US" altLang="ko-KR" sz="2400" b="1">
                <a:solidFill>
                  <a:srgbClr val="000000"/>
                </a:solidFill>
              </a:rPr>
              <a:t>Python</a:t>
            </a:r>
            <a:r>
              <a:rPr lang="ko-KR" altLang="en-US" sz="2400" b="1">
                <a:solidFill>
                  <a:srgbClr val="000000"/>
                </a:solidFill>
              </a:rPr>
              <a:t>의 특징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6FFEFB5-F3C3-4E4E-9B5A-3AB3F5831A3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545790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1-2 </a:t>
            </a:r>
            <a:r>
              <a:rPr lang="ko-KR" altLang="en-US">
                <a:latin typeface="+mj-ea"/>
                <a:ea typeface="+mj-ea"/>
              </a:rPr>
              <a:t>파이썬 특징</a:t>
            </a:r>
          </a:p>
          <a:p>
            <a:endParaRPr lang="ko-KR" altLang="en-US">
              <a:latin typeface="+mj-ea"/>
              <a:ea typeface="+mj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D2CEC0F-4AC5-423F-9E1B-EA5B25A0B2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7515" y="903434"/>
            <a:ext cx="3531220" cy="23088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B57238D-A29C-4C76-9922-2CE2AA919A75}"/>
              </a:ext>
            </a:extLst>
          </p:cNvPr>
          <p:cNvSpPr txBox="1"/>
          <p:nvPr/>
        </p:nvSpPr>
        <p:spPr>
          <a:xfrm>
            <a:off x="1772562" y="3105834"/>
            <a:ext cx="65085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63580" algn="ctr"/>
            <a:r>
              <a:rPr lang="ko-KR" altLang="en-US" sz="1800" b="0" i="0" u="none" strike="noStrike" baseline="0">
                <a:latin typeface="맑은 고딕" panose="020B0503020000020004" pitchFamily="50" charset="-127"/>
              </a:rPr>
              <a:t>파이썬은 대부분의 라이브러리가 이미</a:t>
            </a:r>
          </a:p>
          <a:p>
            <a:pPr marR="0" algn="ctr"/>
            <a:r>
              <a:rPr lang="ko-KR" altLang="en-US" sz="1800" b="0" i="0" u="none" strike="noStrike" baseline="0">
                <a:latin typeface="맑은 고딕" panose="020B0503020000020004" pitchFamily="50" charset="-127"/>
              </a:rPr>
              <a:t>다른 사용자에 의해서 구현 되어 있음</a:t>
            </a:r>
            <a:r>
              <a:rPr lang="en-US" altLang="ko-KR" sz="1800" b="0" i="0" u="none" strike="noStrike" baseline="0">
                <a:latin typeface="맑은 고딕" panose="020B0503020000020004" pitchFamily="50" charset="-127"/>
              </a:rPr>
              <a:t>(</a:t>
            </a:r>
            <a:r>
              <a:rPr lang="ko-KR" altLang="en-US" sz="1800" b="0" i="0" u="none" strike="noStrike" baseline="0">
                <a:latin typeface="맑은 고딕" panose="020B0503020000020004" pitchFamily="50" charset="-127"/>
              </a:rPr>
              <a:t>특히 통계</a:t>
            </a:r>
            <a:r>
              <a:rPr lang="en-US" altLang="ko-KR" sz="1800" b="0" i="0" u="none" strike="noStrike" baseline="0">
                <a:latin typeface="맑은 고딕" panose="020B0503020000020004" pitchFamily="50" charset="-127"/>
              </a:rPr>
              <a:t>, </a:t>
            </a:r>
            <a:r>
              <a:rPr lang="ko-KR" altLang="en-US" sz="1800" b="0" i="0" u="none" strike="noStrike" baseline="0">
                <a:latin typeface="맑은 고딕" panose="020B0503020000020004" pitchFamily="50" charset="-127"/>
              </a:rPr>
              <a:t>데이터 분석</a:t>
            </a:r>
            <a:r>
              <a:rPr lang="en-US" altLang="ko-KR" sz="1800" b="0" i="0" u="none" strike="noStrike" baseline="0">
                <a:latin typeface="맑은 고딕" panose="020B0503020000020004" pitchFamily="50" charset="-127"/>
              </a:rPr>
              <a:t>)</a:t>
            </a:r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F59B725-F820-40E7-8909-A4D358103E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4549" y="4448667"/>
            <a:ext cx="3024336" cy="170118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9F7C07F-CB4D-4023-A836-89AFEE27B891}"/>
              </a:ext>
            </a:extLst>
          </p:cNvPr>
          <p:cNvSpPr txBox="1"/>
          <p:nvPr/>
        </p:nvSpPr>
        <p:spPr>
          <a:xfrm>
            <a:off x="442882" y="4054344"/>
            <a:ext cx="1946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63580" algn="ctr"/>
            <a:r>
              <a:rPr lang="ko-KR" altLang="en-US">
                <a:latin typeface="맑은 고딕" panose="020B0503020000020004" pitchFamily="50" charset="-127"/>
              </a:rPr>
              <a:t>파이썬이 쓰인곳</a:t>
            </a:r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F5A4FB2-F255-4C21-B2E4-87BDF3C9CE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6896" y="4444232"/>
            <a:ext cx="3152463" cy="1705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12019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r>
              <a:rPr lang="ko-KR" altLang="en-US">
                <a:solidFill>
                  <a:srgbClr val="000000"/>
                </a:solidFill>
              </a:rPr>
              <a:t>리스트 연산하기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4-1 </a:t>
            </a:r>
            <a:r>
              <a:rPr lang="ko-KR" altLang="en-US">
                <a:latin typeface="+mj-ea"/>
                <a:ea typeface="+mj-ea"/>
              </a:rPr>
              <a:t>리스트와 튜플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39654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서로 다른 자료형간 합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0F7D0A47-0EBA-45A9-A9CF-149307CD9C51}"/>
              </a:ext>
            </a:extLst>
          </p:cNvPr>
          <p:cNvGrpSpPr/>
          <p:nvPr/>
        </p:nvGrpSpPr>
        <p:grpSpPr>
          <a:xfrm>
            <a:off x="737254" y="1268759"/>
            <a:ext cx="8460941" cy="756085"/>
            <a:chOff x="704528" y="1448780"/>
            <a:chExt cx="7920881" cy="1008112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2FCA1DAB-9E83-453A-91B8-0AF42CE817C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1E0CA9E-9297-41BB-8488-63D8578C1C48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= [1, 2, 3]</a:t>
              </a:r>
            </a:p>
            <a:p>
              <a:r>
                <a:rPr lang="pt-BR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a[2] + "hi"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9C2AF44-8BC1-42FA-BC85-4853C2B8BC82}"/>
              </a:ext>
            </a:extLst>
          </p:cNvPr>
          <p:cNvGrpSpPr/>
          <p:nvPr/>
        </p:nvGrpSpPr>
        <p:grpSpPr>
          <a:xfrm>
            <a:off x="727608" y="2312876"/>
            <a:ext cx="8460941" cy="756085"/>
            <a:chOff x="704528" y="1448780"/>
            <a:chExt cx="7920881" cy="100811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9C654F25-DB88-42EC-8CD4-E94497051B43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BD057D54-2C0B-492B-AE2E-A3BAE8DC83F3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= [1, 2, 3]</a:t>
              </a:r>
            </a:p>
            <a:p>
              <a:r>
                <a:rPr lang="pt-BR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str(a[2]) + "hi"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E4ACF9F9-E483-428B-92B3-6A527ED9AFA6}"/>
              </a:ext>
            </a:extLst>
          </p:cNvPr>
          <p:cNvGrpSpPr/>
          <p:nvPr/>
        </p:nvGrpSpPr>
        <p:grpSpPr>
          <a:xfrm>
            <a:off x="737254" y="3429000"/>
            <a:ext cx="8460941" cy="756085"/>
            <a:chOff x="704528" y="1448780"/>
            <a:chExt cx="7920881" cy="1008112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29F79C59-A9C1-4F91-9178-9587E304324D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7CC85C0B-37C5-48BF-BB2B-1D26F73711A4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= [1, 2, 3]</a:t>
              </a:r>
            </a:p>
            <a:p>
              <a:r>
                <a:rPr lang="pt-BR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+ list("hi")</a:t>
              </a:r>
            </a:p>
          </p:txBody>
        </p: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5A3C2DF-92D7-4924-9670-5CFBBDF2A40D}"/>
              </a:ext>
            </a:extLst>
          </p:cNvPr>
          <p:cNvSpPr/>
          <p:nvPr/>
        </p:nvSpPr>
        <p:spPr>
          <a:xfrm>
            <a:off x="1768884" y="4433347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1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F35B58C-6BF0-43D2-943C-DFB2222578D7}"/>
              </a:ext>
            </a:extLst>
          </p:cNvPr>
          <p:cNvSpPr/>
          <p:nvPr/>
        </p:nvSpPr>
        <p:spPr>
          <a:xfrm>
            <a:off x="2352830" y="4433347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2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D060B4C-8D2D-4CD0-8EB6-2A131B631890}"/>
              </a:ext>
            </a:extLst>
          </p:cNvPr>
          <p:cNvSpPr/>
          <p:nvPr/>
        </p:nvSpPr>
        <p:spPr>
          <a:xfrm>
            <a:off x="2936776" y="4433347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3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C9E3158-DFAA-4D46-888A-89B3D0389CBC}"/>
              </a:ext>
            </a:extLst>
          </p:cNvPr>
          <p:cNvSpPr txBox="1"/>
          <p:nvPr/>
        </p:nvSpPr>
        <p:spPr>
          <a:xfrm>
            <a:off x="1333518" y="4463711"/>
            <a:ext cx="356188" cy="523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/>
              <a:t>a</a:t>
            </a:r>
            <a:endParaRPr lang="ko-KR" altLang="en-US" sz="280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7152CF1-A0C4-4BB6-A321-EDFA3892EB38}"/>
              </a:ext>
            </a:extLst>
          </p:cNvPr>
          <p:cNvSpPr txBox="1"/>
          <p:nvPr/>
        </p:nvSpPr>
        <p:spPr>
          <a:xfrm>
            <a:off x="4157489" y="4463710"/>
            <a:ext cx="13828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/>
              <a:t>list("hi")</a:t>
            </a:r>
            <a:endParaRPr lang="ko-KR" altLang="en-US" sz="280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6AB16B8-FDEA-4451-8943-B97EF02E6259}"/>
              </a:ext>
            </a:extLst>
          </p:cNvPr>
          <p:cNvSpPr/>
          <p:nvPr/>
        </p:nvSpPr>
        <p:spPr>
          <a:xfrm>
            <a:off x="5509361" y="4433347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'h'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FD9C129-17B2-4F26-BD2E-D07E71C66FE6}"/>
              </a:ext>
            </a:extLst>
          </p:cNvPr>
          <p:cNvSpPr/>
          <p:nvPr/>
        </p:nvSpPr>
        <p:spPr>
          <a:xfrm>
            <a:off x="6093307" y="4433347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'i'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4A56506-3521-4079-9B45-2B7EE2110C02}"/>
              </a:ext>
            </a:extLst>
          </p:cNvPr>
          <p:cNvSpPr/>
          <p:nvPr/>
        </p:nvSpPr>
        <p:spPr>
          <a:xfrm>
            <a:off x="2898549" y="5726373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1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1D90E75-7FE9-4631-8FDE-F36B67238507}"/>
              </a:ext>
            </a:extLst>
          </p:cNvPr>
          <p:cNvSpPr/>
          <p:nvPr/>
        </p:nvSpPr>
        <p:spPr>
          <a:xfrm>
            <a:off x="3482495" y="5726373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2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3D127D1-2DC0-4BF4-82CD-34D22CE8F0E4}"/>
              </a:ext>
            </a:extLst>
          </p:cNvPr>
          <p:cNvSpPr/>
          <p:nvPr/>
        </p:nvSpPr>
        <p:spPr>
          <a:xfrm>
            <a:off x="4066441" y="5726373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3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05C894B0-3E5A-43CF-84E5-5F6A5C7D11EE}"/>
              </a:ext>
            </a:extLst>
          </p:cNvPr>
          <p:cNvSpPr/>
          <p:nvPr/>
        </p:nvSpPr>
        <p:spPr>
          <a:xfrm>
            <a:off x="4650387" y="5726373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'h'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414FA5A-3560-4099-8603-CBBD5A5F3A70}"/>
              </a:ext>
            </a:extLst>
          </p:cNvPr>
          <p:cNvSpPr/>
          <p:nvPr/>
        </p:nvSpPr>
        <p:spPr>
          <a:xfrm>
            <a:off x="5234333" y="5726373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'i'</a:t>
            </a:r>
            <a:endParaRPr lang="ko-KR" altLang="en-US" sz="2800">
              <a:solidFill>
                <a:schemeClr val="tx1"/>
              </a:solidFill>
            </a:endParaRPr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F00CD286-2DD9-4BAF-B21F-970992C830E9}"/>
              </a:ext>
            </a:extLst>
          </p:cNvPr>
          <p:cNvCxnSpPr>
            <a:stCxn id="23" idx="2"/>
            <a:endCxn id="31" idx="0"/>
          </p:cNvCxnSpPr>
          <p:nvPr/>
        </p:nvCxnSpPr>
        <p:spPr>
          <a:xfrm>
            <a:off x="2644803" y="5017293"/>
            <a:ext cx="1129665" cy="7090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8ECB810D-A400-4BFE-8055-9A90C28C2217}"/>
              </a:ext>
            </a:extLst>
          </p:cNvPr>
          <p:cNvCxnSpPr>
            <a:cxnSpLocks/>
            <a:stCxn id="28" idx="2"/>
            <a:endCxn id="33" idx="0"/>
          </p:cNvCxnSpPr>
          <p:nvPr/>
        </p:nvCxnSpPr>
        <p:spPr>
          <a:xfrm flipH="1">
            <a:off x="4942360" y="5017293"/>
            <a:ext cx="858974" cy="7090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B00046A6-709E-4583-9B2A-ABCD94DF9FCE}"/>
              </a:ext>
            </a:extLst>
          </p:cNvPr>
          <p:cNvSpPr txBox="1"/>
          <p:nvPr/>
        </p:nvSpPr>
        <p:spPr>
          <a:xfrm>
            <a:off x="1039333" y="5756736"/>
            <a:ext cx="18974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/>
              <a:t>a + list("hi")</a:t>
            </a:r>
            <a:endParaRPr lang="ko-KR" altLang="en-US" sz="2800"/>
          </a:p>
        </p:txBody>
      </p:sp>
    </p:spTree>
    <p:extLst>
      <p:ext uri="{BB962C8B-B14F-4D97-AF65-F5344CB8AC3E}">
        <p14:creationId xmlns:p14="http://schemas.microsoft.com/office/powerpoint/2010/main" val="117376152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r>
              <a:rPr lang="ko-KR" altLang="en-US">
                <a:solidFill>
                  <a:srgbClr val="000000"/>
                </a:solidFill>
              </a:rPr>
              <a:t>리스트 수정과 삭제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4-1 </a:t>
            </a:r>
            <a:r>
              <a:rPr lang="ko-KR" altLang="en-US">
                <a:latin typeface="+mj-ea"/>
                <a:ea typeface="+mj-ea"/>
              </a:rPr>
              <a:t>리스트와 튜플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39654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리스트에서 값 수정 하기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0F7D0A47-0EBA-45A9-A9CF-149307CD9C51}"/>
              </a:ext>
            </a:extLst>
          </p:cNvPr>
          <p:cNvGrpSpPr/>
          <p:nvPr/>
        </p:nvGrpSpPr>
        <p:grpSpPr>
          <a:xfrm>
            <a:off x="737254" y="1268759"/>
            <a:ext cx="8460941" cy="972109"/>
            <a:chOff x="704528" y="1448780"/>
            <a:chExt cx="7920881" cy="1008112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2FCA1DAB-9E83-453A-91B8-0AF42CE817C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1E0CA9E-9297-41BB-8488-63D8578C1C48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= [1, 2, 3]</a:t>
              </a:r>
            </a:p>
            <a:p>
              <a:r>
                <a:rPr lang="pt-BR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a[2] = 4</a:t>
              </a:r>
            </a:p>
            <a:p>
              <a:r>
                <a:rPr lang="pt-BR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</a:t>
              </a:r>
            </a:p>
          </p:txBody>
        </p: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5A3C2DF-92D7-4924-9670-5CFBBDF2A40D}"/>
              </a:ext>
            </a:extLst>
          </p:cNvPr>
          <p:cNvSpPr/>
          <p:nvPr/>
        </p:nvSpPr>
        <p:spPr>
          <a:xfrm>
            <a:off x="2644803" y="2672916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1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F35B58C-6BF0-43D2-943C-DFB2222578D7}"/>
              </a:ext>
            </a:extLst>
          </p:cNvPr>
          <p:cNvSpPr/>
          <p:nvPr/>
        </p:nvSpPr>
        <p:spPr>
          <a:xfrm>
            <a:off x="3228749" y="2672916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2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D060B4C-8D2D-4CD0-8EB6-2A131B631890}"/>
              </a:ext>
            </a:extLst>
          </p:cNvPr>
          <p:cNvSpPr/>
          <p:nvPr/>
        </p:nvSpPr>
        <p:spPr>
          <a:xfrm>
            <a:off x="3812695" y="2672916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3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C9E3158-DFAA-4D46-888A-89B3D0389CBC}"/>
              </a:ext>
            </a:extLst>
          </p:cNvPr>
          <p:cNvSpPr txBox="1"/>
          <p:nvPr/>
        </p:nvSpPr>
        <p:spPr>
          <a:xfrm>
            <a:off x="2209437" y="2703280"/>
            <a:ext cx="356188" cy="523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/>
              <a:t>a</a:t>
            </a:r>
            <a:endParaRPr lang="ko-KR" altLang="en-US" sz="2800"/>
          </a:p>
        </p:txBody>
      </p:sp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C4183DAE-EBF7-4D50-873A-B4F00872791E}"/>
              </a:ext>
            </a:extLst>
          </p:cNvPr>
          <p:cNvSpPr/>
          <p:nvPr/>
        </p:nvSpPr>
        <p:spPr>
          <a:xfrm>
            <a:off x="4627324" y="2793161"/>
            <a:ext cx="648072" cy="360040"/>
          </a:xfrm>
          <a:prstGeom prst="rightArrow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A93AF3CC-89ED-4631-8A7B-97414D385F07}"/>
              </a:ext>
            </a:extLst>
          </p:cNvPr>
          <p:cNvSpPr/>
          <p:nvPr/>
        </p:nvSpPr>
        <p:spPr>
          <a:xfrm>
            <a:off x="5506080" y="2672916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1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962C55F6-2A0A-44C0-AF64-05B6F730EFD2}"/>
              </a:ext>
            </a:extLst>
          </p:cNvPr>
          <p:cNvSpPr/>
          <p:nvPr/>
        </p:nvSpPr>
        <p:spPr>
          <a:xfrm>
            <a:off x="6090026" y="2672916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2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015F910D-3A86-481C-B54E-6C07E32FB36D}"/>
              </a:ext>
            </a:extLst>
          </p:cNvPr>
          <p:cNvSpPr/>
          <p:nvPr/>
        </p:nvSpPr>
        <p:spPr>
          <a:xfrm>
            <a:off x="6673972" y="2672916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4</a:t>
            </a:r>
            <a:endParaRPr lang="ko-KR" altLang="en-US" sz="2800">
              <a:solidFill>
                <a:schemeClr val="tx1"/>
              </a:solidFill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60880C5-B7B6-4288-9511-348780F38A81}"/>
              </a:ext>
            </a:extLst>
          </p:cNvPr>
          <p:cNvCxnSpPr/>
          <p:nvPr/>
        </p:nvCxnSpPr>
        <p:spPr>
          <a:xfrm>
            <a:off x="668524" y="3537012"/>
            <a:ext cx="86409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BAF876A-D035-44B4-B137-C0651EE0D062}"/>
              </a:ext>
            </a:extLst>
          </p:cNvPr>
          <p:cNvSpPr/>
          <p:nvPr/>
        </p:nvSpPr>
        <p:spPr>
          <a:xfrm>
            <a:off x="2460842" y="3965577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698D1EBC-C429-43BB-9AAF-B173F4C328E5}"/>
              </a:ext>
            </a:extLst>
          </p:cNvPr>
          <p:cNvSpPr/>
          <p:nvPr/>
        </p:nvSpPr>
        <p:spPr>
          <a:xfrm>
            <a:off x="3044788" y="3965577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5692D015-5A4C-4071-8F72-1AD5C99638EE}"/>
              </a:ext>
            </a:extLst>
          </p:cNvPr>
          <p:cNvSpPr/>
          <p:nvPr/>
        </p:nvSpPr>
        <p:spPr>
          <a:xfrm>
            <a:off x="3628734" y="3965577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D91BCC2-9D0D-4E5D-9319-B330D370CDE3}"/>
              </a:ext>
            </a:extLst>
          </p:cNvPr>
          <p:cNvSpPr txBox="1"/>
          <p:nvPr/>
        </p:nvSpPr>
        <p:spPr>
          <a:xfrm>
            <a:off x="2025476" y="3995941"/>
            <a:ext cx="356188" cy="523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/>
              <a:t>a</a:t>
            </a:r>
            <a:endParaRPr lang="ko-KR" altLang="en-US" sz="280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60C39D2-43D9-403C-A2C7-1F425223E59E}"/>
              </a:ext>
            </a:extLst>
          </p:cNvPr>
          <p:cNvSpPr/>
          <p:nvPr/>
        </p:nvSpPr>
        <p:spPr>
          <a:xfrm>
            <a:off x="2060857" y="5121188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1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5F03D78-0AD1-4F96-9409-9AC870F624FB}"/>
              </a:ext>
            </a:extLst>
          </p:cNvPr>
          <p:cNvSpPr/>
          <p:nvPr/>
        </p:nvSpPr>
        <p:spPr>
          <a:xfrm>
            <a:off x="3044788" y="5121188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2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6CD10D2B-110C-482D-9204-D7B5602DC2C6}"/>
              </a:ext>
            </a:extLst>
          </p:cNvPr>
          <p:cNvSpPr/>
          <p:nvPr/>
        </p:nvSpPr>
        <p:spPr>
          <a:xfrm>
            <a:off x="4043378" y="5121188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3</a:t>
            </a:r>
            <a:endParaRPr lang="ko-KR" altLang="en-US" sz="2800">
              <a:solidFill>
                <a:schemeClr val="tx1"/>
              </a:solidFill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D28B9B53-3A82-4ED2-8B95-8380A9AE4EAA}"/>
              </a:ext>
            </a:extLst>
          </p:cNvPr>
          <p:cNvCxnSpPr>
            <a:cxnSpLocks/>
            <a:stCxn id="40" idx="2"/>
            <a:endCxn id="44" idx="0"/>
          </p:cNvCxnSpPr>
          <p:nvPr/>
        </p:nvCxnSpPr>
        <p:spPr>
          <a:xfrm flipH="1">
            <a:off x="2352830" y="4549523"/>
            <a:ext cx="399985" cy="5716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34DB191C-A8CF-4224-916A-8ED1B44EF3ED}"/>
              </a:ext>
            </a:extLst>
          </p:cNvPr>
          <p:cNvCxnSpPr>
            <a:cxnSpLocks/>
            <a:stCxn id="41" idx="2"/>
            <a:endCxn id="45" idx="0"/>
          </p:cNvCxnSpPr>
          <p:nvPr/>
        </p:nvCxnSpPr>
        <p:spPr>
          <a:xfrm>
            <a:off x="3336761" y="4549523"/>
            <a:ext cx="0" cy="5716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F71DA1C6-426C-4653-A53F-B3BB1E6A83CC}"/>
              </a:ext>
            </a:extLst>
          </p:cNvPr>
          <p:cNvCxnSpPr>
            <a:cxnSpLocks/>
            <a:stCxn id="42" idx="2"/>
            <a:endCxn id="46" idx="0"/>
          </p:cNvCxnSpPr>
          <p:nvPr/>
        </p:nvCxnSpPr>
        <p:spPr>
          <a:xfrm>
            <a:off x="3920707" y="4549523"/>
            <a:ext cx="414644" cy="5716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화살표: 오른쪽 50">
            <a:extLst>
              <a:ext uri="{FF2B5EF4-FFF2-40B4-BE49-F238E27FC236}">
                <a16:creationId xmlns:a16="http://schemas.microsoft.com/office/drawing/2014/main" id="{A12DC296-6671-43DA-BB8F-C8A4D37FDA10}"/>
              </a:ext>
            </a:extLst>
          </p:cNvPr>
          <p:cNvSpPr/>
          <p:nvPr/>
        </p:nvSpPr>
        <p:spPr>
          <a:xfrm>
            <a:off x="4951360" y="4092458"/>
            <a:ext cx="648072" cy="360040"/>
          </a:xfrm>
          <a:prstGeom prst="rightArrow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A06D8212-5F55-48EB-9473-65C9999AB511}"/>
              </a:ext>
            </a:extLst>
          </p:cNvPr>
          <p:cNvSpPr/>
          <p:nvPr/>
        </p:nvSpPr>
        <p:spPr>
          <a:xfrm>
            <a:off x="6338112" y="3995941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DA821076-68BB-467C-B3FB-B9F4AA16300C}"/>
              </a:ext>
            </a:extLst>
          </p:cNvPr>
          <p:cNvSpPr/>
          <p:nvPr/>
        </p:nvSpPr>
        <p:spPr>
          <a:xfrm>
            <a:off x="6922058" y="3995941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12D52B55-B4B1-4E3C-9AE8-CC8ED007FCA9}"/>
              </a:ext>
            </a:extLst>
          </p:cNvPr>
          <p:cNvSpPr/>
          <p:nvPr/>
        </p:nvSpPr>
        <p:spPr>
          <a:xfrm>
            <a:off x="7506004" y="3995941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EB4AB4DD-6A7D-4A7B-BED6-B2FD5DF363EE}"/>
              </a:ext>
            </a:extLst>
          </p:cNvPr>
          <p:cNvSpPr/>
          <p:nvPr/>
        </p:nvSpPr>
        <p:spPr>
          <a:xfrm>
            <a:off x="5938127" y="5151552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1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2C63303-A0BC-4501-85B9-36F49BB54BCA}"/>
              </a:ext>
            </a:extLst>
          </p:cNvPr>
          <p:cNvSpPr/>
          <p:nvPr/>
        </p:nvSpPr>
        <p:spPr>
          <a:xfrm>
            <a:off x="6922058" y="5151552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2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FD23BDA6-C143-454B-99B1-DEA124E802FC}"/>
              </a:ext>
            </a:extLst>
          </p:cNvPr>
          <p:cNvSpPr/>
          <p:nvPr/>
        </p:nvSpPr>
        <p:spPr>
          <a:xfrm>
            <a:off x="7905989" y="5151552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3</a:t>
            </a:r>
            <a:endParaRPr lang="ko-KR" altLang="en-US" sz="2800">
              <a:solidFill>
                <a:schemeClr val="tx1"/>
              </a:solidFill>
            </a:endParaRPr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6888B064-E98B-463C-8975-FBEBB0D1692D}"/>
              </a:ext>
            </a:extLst>
          </p:cNvPr>
          <p:cNvCxnSpPr>
            <a:cxnSpLocks/>
            <a:stCxn id="52" idx="2"/>
            <a:endCxn id="56" idx="0"/>
          </p:cNvCxnSpPr>
          <p:nvPr/>
        </p:nvCxnSpPr>
        <p:spPr>
          <a:xfrm flipH="1">
            <a:off x="6230100" y="4579887"/>
            <a:ext cx="399985" cy="5716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4745E0E9-485B-4D4D-9061-1F5B498D56A8}"/>
              </a:ext>
            </a:extLst>
          </p:cNvPr>
          <p:cNvCxnSpPr>
            <a:cxnSpLocks/>
            <a:stCxn id="53" idx="2"/>
            <a:endCxn id="57" idx="0"/>
          </p:cNvCxnSpPr>
          <p:nvPr/>
        </p:nvCxnSpPr>
        <p:spPr>
          <a:xfrm>
            <a:off x="7214031" y="4579887"/>
            <a:ext cx="0" cy="5716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AC6BCA23-D5C8-43F3-BAF3-6289B4FEEC44}"/>
              </a:ext>
            </a:extLst>
          </p:cNvPr>
          <p:cNvCxnSpPr>
            <a:cxnSpLocks/>
            <a:stCxn id="54" idx="2"/>
            <a:endCxn id="63" idx="0"/>
          </p:cNvCxnSpPr>
          <p:nvPr/>
        </p:nvCxnSpPr>
        <p:spPr>
          <a:xfrm>
            <a:off x="7797977" y="4579887"/>
            <a:ext cx="1275903" cy="5716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FFC411A1-6E4C-45E8-9A72-FC38BF4E8EA0}"/>
              </a:ext>
            </a:extLst>
          </p:cNvPr>
          <p:cNvSpPr/>
          <p:nvPr/>
        </p:nvSpPr>
        <p:spPr>
          <a:xfrm>
            <a:off x="8781907" y="5151552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4</a:t>
            </a:r>
            <a:endParaRPr lang="ko-KR" altLang="en-US" sz="2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981304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r>
              <a:rPr lang="ko-KR" altLang="en-US">
                <a:solidFill>
                  <a:srgbClr val="000000"/>
                </a:solidFill>
              </a:rPr>
              <a:t>리스트 수정과 삭제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4-1 </a:t>
            </a:r>
            <a:r>
              <a:rPr lang="ko-KR" altLang="en-US">
                <a:latin typeface="+mj-ea"/>
                <a:ea typeface="+mj-ea"/>
              </a:rPr>
              <a:t>리스트와 튜플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1114" y="814041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altLang="ko-KR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del </a:t>
            </a:r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함수 사용해 리스트 요소 삭제하기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0F7D0A47-0EBA-45A9-A9CF-149307CD9C51}"/>
              </a:ext>
            </a:extLst>
          </p:cNvPr>
          <p:cNvGrpSpPr/>
          <p:nvPr/>
        </p:nvGrpSpPr>
        <p:grpSpPr>
          <a:xfrm>
            <a:off x="737254" y="1268759"/>
            <a:ext cx="8460941" cy="972109"/>
            <a:chOff x="704528" y="1448780"/>
            <a:chExt cx="7920881" cy="1008112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2FCA1DAB-9E83-453A-91B8-0AF42CE817C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1E0CA9E-9297-41BB-8488-63D8578C1C48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= [1, 2, 3]</a:t>
              </a:r>
            </a:p>
            <a:p>
              <a:r>
                <a:rPr lang="pt-BR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del a[1]</a:t>
              </a:r>
            </a:p>
            <a:p>
              <a:r>
                <a:rPr lang="pt-BR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</a:t>
              </a:r>
            </a:p>
          </p:txBody>
        </p: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5A3C2DF-92D7-4924-9670-5CFBBDF2A40D}"/>
              </a:ext>
            </a:extLst>
          </p:cNvPr>
          <p:cNvSpPr/>
          <p:nvPr/>
        </p:nvSpPr>
        <p:spPr>
          <a:xfrm>
            <a:off x="2644803" y="2672916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1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F35B58C-6BF0-43D2-943C-DFB2222578D7}"/>
              </a:ext>
            </a:extLst>
          </p:cNvPr>
          <p:cNvSpPr/>
          <p:nvPr/>
        </p:nvSpPr>
        <p:spPr>
          <a:xfrm>
            <a:off x="3228749" y="2672916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2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D060B4C-8D2D-4CD0-8EB6-2A131B631890}"/>
              </a:ext>
            </a:extLst>
          </p:cNvPr>
          <p:cNvSpPr/>
          <p:nvPr/>
        </p:nvSpPr>
        <p:spPr>
          <a:xfrm>
            <a:off x="3812695" y="2672916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3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C9E3158-DFAA-4D46-888A-89B3D0389CBC}"/>
              </a:ext>
            </a:extLst>
          </p:cNvPr>
          <p:cNvSpPr txBox="1"/>
          <p:nvPr/>
        </p:nvSpPr>
        <p:spPr>
          <a:xfrm>
            <a:off x="2209437" y="2703280"/>
            <a:ext cx="356188" cy="523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/>
              <a:t>a</a:t>
            </a:r>
            <a:endParaRPr lang="ko-KR" altLang="en-US" sz="2800"/>
          </a:p>
        </p:txBody>
      </p:sp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C4183DAE-EBF7-4D50-873A-B4F00872791E}"/>
              </a:ext>
            </a:extLst>
          </p:cNvPr>
          <p:cNvSpPr/>
          <p:nvPr/>
        </p:nvSpPr>
        <p:spPr>
          <a:xfrm>
            <a:off x="4627324" y="2793161"/>
            <a:ext cx="648072" cy="360040"/>
          </a:xfrm>
          <a:prstGeom prst="rightArrow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A93AF3CC-89ED-4631-8A7B-97414D385F07}"/>
              </a:ext>
            </a:extLst>
          </p:cNvPr>
          <p:cNvSpPr/>
          <p:nvPr/>
        </p:nvSpPr>
        <p:spPr>
          <a:xfrm>
            <a:off x="5506080" y="2672916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1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015F910D-3A86-481C-B54E-6C07E32FB36D}"/>
              </a:ext>
            </a:extLst>
          </p:cNvPr>
          <p:cNvSpPr/>
          <p:nvPr/>
        </p:nvSpPr>
        <p:spPr>
          <a:xfrm>
            <a:off x="6090026" y="2672916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3</a:t>
            </a:r>
            <a:endParaRPr lang="ko-KR" altLang="en-US" sz="2800">
              <a:solidFill>
                <a:schemeClr val="tx1"/>
              </a:solidFill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60880C5-B7B6-4288-9511-348780F38A81}"/>
              </a:ext>
            </a:extLst>
          </p:cNvPr>
          <p:cNvCxnSpPr/>
          <p:nvPr/>
        </p:nvCxnSpPr>
        <p:spPr>
          <a:xfrm>
            <a:off x="668524" y="3537012"/>
            <a:ext cx="86409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0D5BB35F-C3D0-4455-8720-CFA576813DA8}"/>
              </a:ext>
            </a:extLst>
          </p:cNvPr>
          <p:cNvSpPr/>
          <p:nvPr/>
        </p:nvSpPr>
        <p:spPr>
          <a:xfrm>
            <a:off x="2180692" y="4053301"/>
            <a:ext cx="396044" cy="39604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B6DAE0DF-60C3-405E-AA24-42BD5DBFFF6F}"/>
              </a:ext>
            </a:extLst>
          </p:cNvPr>
          <p:cNvSpPr/>
          <p:nvPr/>
        </p:nvSpPr>
        <p:spPr>
          <a:xfrm>
            <a:off x="3404828" y="4053301"/>
            <a:ext cx="396044" cy="39604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01C2D8D4-84FD-4C7C-8C61-15DB0EDD683C}"/>
              </a:ext>
            </a:extLst>
          </p:cNvPr>
          <p:cNvSpPr/>
          <p:nvPr/>
        </p:nvSpPr>
        <p:spPr>
          <a:xfrm>
            <a:off x="3008784" y="4053301"/>
            <a:ext cx="396044" cy="396044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1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1F86104B-4A94-4BE1-A6E2-138D096459D9}"/>
              </a:ext>
            </a:extLst>
          </p:cNvPr>
          <p:cNvSpPr/>
          <p:nvPr/>
        </p:nvSpPr>
        <p:spPr>
          <a:xfrm>
            <a:off x="4592960" y="4053301"/>
            <a:ext cx="396044" cy="39604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7B7A5D7C-786A-476A-81BD-80FD915A8ACB}"/>
              </a:ext>
            </a:extLst>
          </p:cNvPr>
          <p:cNvSpPr/>
          <p:nvPr/>
        </p:nvSpPr>
        <p:spPr>
          <a:xfrm>
            <a:off x="4196916" y="4053301"/>
            <a:ext cx="396044" cy="396044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2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C93F9170-6936-48EC-8BA6-305E2DC7060F}"/>
              </a:ext>
            </a:extLst>
          </p:cNvPr>
          <p:cNvSpPr/>
          <p:nvPr/>
        </p:nvSpPr>
        <p:spPr>
          <a:xfrm>
            <a:off x="5781092" y="4053301"/>
            <a:ext cx="396044" cy="39604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E3555486-BFBE-47A8-8DED-08089D636835}"/>
              </a:ext>
            </a:extLst>
          </p:cNvPr>
          <p:cNvSpPr/>
          <p:nvPr/>
        </p:nvSpPr>
        <p:spPr>
          <a:xfrm>
            <a:off x="5385048" y="4053301"/>
            <a:ext cx="396044" cy="396044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3</a:t>
            </a:r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E13BFB15-C8E3-4FE2-B0D1-8A8A9D183280}"/>
              </a:ext>
            </a:extLst>
          </p:cNvPr>
          <p:cNvCxnSpPr>
            <a:stCxn id="49" idx="3"/>
            <a:endCxn id="55" idx="1"/>
          </p:cNvCxnSpPr>
          <p:nvPr/>
        </p:nvCxnSpPr>
        <p:spPr>
          <a:xfrm>
            <a:off x="2576736" y="4251323"/>
            <a:ext cx="43204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0A5DD23C-8233-401A-A60D-467F6BC5938F}"/>
              </a:ext>
            </a:extLst>
          </p:cNvPr>
          <p:cNvCxnSpPr>
            <a:cxnSpLocks/>
            <a:stCxn id="50" idx="3"/>
            <a:endCxn id="64" idx="1"/>
          </p:cNvCxnSpPr>
          <p:nvPr/>
        </p:nvCxnSpPr>
        <p:spPr>
          <a:xfrm>
            <a:off x="3800872" y="4251323"/>
            <a:ext cx="3960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3E56E67E-AFD0-4A9D-8061-02A0625C9497}"/>
              </a:ext>
            </a:extLst>
          </p:cNvPr>
          <p:cNvCxnSpPr>
            <a:cxnSpLocks/>
            <a:stCxn id="62" idx="3"/>
            <a:endCxn id="66" idx="1"/>
          </p:cNvCxnSpPr>
          <p:nvPr/>
        </p:nvCxnSpPr>
        <p:spPr>
          <a:xfrm>
            <a:off x="4989004" y="4251323"/>
            <a:ext cx="3960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5B1979BF-CE25-4198-8E73-D74EE66ECA36}"/>
              </a:ext>
            </a:extLst>
          </p:cNvPr>
          <p:cNvSpPr txBox="1"/>
          <p:nvPr/>
        </p:nvSpPr>
        <p:spPr>
          <a:xfrm>
            <a:off x="2231077" y="440404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a</a:t>
            </a:r>
            <a:endParaRPr lang="ko-KR" altLang="en-US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52235748-CD0D-4FB1-A862-5E1E736D8358}"/>
              </a:ext>
            </a:extLst>
          </p:cNvPr>
          <p:cNvSpPr/>
          <p:nvPr/>
        </p:nvSpPr>
        <p:spPr>
          <a:xfrm>
            <a:off x="2176951" y="5356503"/>
            <a:ext cx="396044" cy="39604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BA169A19-65E6-4165-A8FA-11C08A5D39F9}"/>
              </a:ext>
            </a:extLst>
          </p:cNvPr>
          <p:cNvSpPr/>
          <p:nvPr/>
        </p:nvSpPr>
        <p:spPr>
          <a:xfrm>
            <a:off x="3401087" y="5356503"/>
            <a:ext cx="396044" cy="39604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1EFF173F-04D2-4956-A48A-AEF16710B861}"/>
              </a:ext>
            </a:extLst>
          </p:cNvPr>
          <p:cNvSpPr/>
          <p:nvPr/>
        </p:nvSpPr>
        <p:spPr>
          <a:xfrm>
            <a:off x="3005043" y="5356503"/>
            <a:ext cx="396044" cy="396044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1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C1C4DE0E-B88D-4C54-AEDD-3C1FD172AA66}"/>
              </a:ext>
            </a:extLst>
          </p:cNvPr>
          <p:cNvSpPr/>
          <p:nvPr/>
        </p:nvSpPr>
        <p:spPr>
          <a:xfrm>
            <a:off x="4589219" y="5356503"/>
            <a:ext cx="396044" cy="39604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36087DCE-7433-4E0C-8E08-F6AD22B980FD}"/>
              </a:ext>
            </a:extLst>
          </p:cNvPr>
          <p:cNvSpPr/>
          <p:nvPr/>
        </p:nvSpPr>
        <p:spPr>
          <a:xfrm>
            <a:off x="4193175" y="5356503"/>
            <a:ext cx="396044" cy="396044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2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A88BBDE6-00E5-4493-B696-7266894F2032}"/>
              </a:ext>
            </a:extLst>
          </p:cNvPr>
          <p:cNvSpPr/>
          <p:nvPr/>
        </p:nvSpPr>
        <p:spPr>
          <a:xfrm>
            <a:off x="5777351" y="5356503"/>
            <a:ext cx="396044" cy="39604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CF814823-D56D-4428-B685-14571532C6C4}"/>
              </a:ext>
            </a:extLst>
          </p:cNvPr>
          <p:cNvSpPr/>
          <p:nvPr/>
        </p:nvSpPr>
        <p:spPr>
          <a:xfrm>
            <a:off x="5381307" y="5356503"/>
            <a:ext cx="396044" cy="396044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3</a:t>
            </a:r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AC16D5DE-C0B3-41A3-9890-9A5C4E2E3682}"/>
              </a:ext>
            </a:extLst>
          </p:cNvPr>
          <p:cNvCxnSpPr>
            <a:stCxn id="77" idx="3"/>
            <a:endCxn id="79" idx="1"/>
          </p:cNvCxnSpPr>
          <p:nvPr/>
        </p:nvCxnSpPr>
        <p:spPr>
          <a:xfrm>
            <a:off x="2572995" y="5554525"/>
            <a:ext cx="43204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F585B82D-9965-4B14-BF0A-F35778B91AD4}"/>
              </a:ext>
            </a:extLst>
          </p:cNvPr>
          <p:cNvCxnSpPr>
            <a:cxnSpLocks/>
            <a:stCxn id="80" idx="3"/>
            <a:endCxn id="83" idx="1"/>
          </p:cNvCxnSpPr>
          <p:nvPr/>
        </p:nvCxnSpPr>
        <p:spPr>
          <a:xfrm>
            <a:off x="4985263" y="5554525"/>
            <a:ext cx="3960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B8C3F07F-725C-41C7-9AC0-614AB0A1B05F}"/>
              </a:ext>
            </a:extLst>
          </p:cNvPr>
          <p:cNvSpPr txBox="1"/>
          <p:nvPr/>
        </p:nvSpPr>
        <p:spPr>
          <a:xfrm>
            <a:off x="2227336" y="570725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a</a:t>
            </a:r>
            <a:endParaRPr lang="ko-KR" altLang="en-US"/>
          </a:p>
        </p:txBody>
      </p:sp>
      <p:cxnSp>
        <p:nvCxnSpPr>
          <p:cNvPr id="10" name="연결선: 구부러짐 9">
            <a:extLst>
              <a:ext uri="{FF2B5EF4-FFF2-40B4-BE49-F238E27FC236}">
                <a16:creationId xmlns:a16="http://schemas.microsoft.com/office/drawing/2014/main" id="{F4C840B4-6E31-4277-B67C-6238A0E627BF}"/>
              </a:ext>
            </a:extLst>
          </p:cNvPr>
          <p:cNvCxnSpPr>
            <a:stCxn id="78" idx="3"/>
            <a:endCxn id="83" idx="2"/>
          </p:cNvCxnSpPr>
          <p:nvPr/>
        </p:nvCxnSpPr>
        <p:spPr>
          <a:xfrm>
            <a:off x="3797131" y="5554525"/>
            <a:ext cx="1782198" cy="198022"/>
          </a:xfrm>
          <a:prstGeom prst="curvedConnector4">
            <a:avLst>
              <a:gd name="adj1" fmla="val 10884"/>
              <a:gd name="adj2" fmla="val 215442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219986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r>
              <a:rPr lang="ko-KR" altLang="en-US">
                <a:solidFill>
                  <a:srgbClr val="000000"/>
                </a:solidFill>
              </a:rPr>
              <a:t>리스트 수정과 삭제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4-1 </a:t>
            </a:r>
            <a:r>
              <a:rPr lang="ko-KR" altLang="en-US">
                <a:latin typeface="+mj-ea"/>
                <a:ea typeface="+mj-ea"/>
              </a:rPr>
              <a:t>리스트와 튜플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39654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altLang="ko-KR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del </a:t>
            </a:r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함수 사용해 리스트 요소 삭제하기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0F7D0A47-0EBA-45A9-A9CF-149307CD9C51}"/>
              </a:ext>
            </a:extLst>
          </p:cNvPr>
          <p:cNvGrpSpPr/>
          <p:nvPr/>
        </p:nvGrpSpPr>
        <p:grpSpPr>
          <a:xfrm>
            <a:off x="737254" y="1268759"/>
            <a:ext cx="8460941" cy="972109"/>
            <a:chOff x="704528" y="1448780"/>
            <a:chExt cx="7920881" cy="1008112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2FCA1DAB-9E83-453A-91B8-0AF42CE817C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1E0CA9E-9297-41BB-8488-63D8578C1C48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= [1, 2, 3, 4, 5]</a:t>
              </a:r>
            </a:p>
            <a:p>
              <a:r>
                <a:rPr lang="pt-BR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del a[:2]</a:t>
              </a:r>
            </a:p>
            <a:p>
              <a:r>
                <a:rPr lang="pt-BR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</a:t>
              </a:r>
            </a:p>
          </p:txBody>
        </p: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5A3C2DF-92D7-4924-9670-5CFBBDF2A40D}"/>
              </a:ext>
            </a:extLst>
          </p:cNvPr>
          <p:cNvSpPr/>
          <p:nvPr/>
        </p:nvSpPr>
        <p:spPr>
          <a:xfrm>
            <a:off x="2644803" y="2672916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1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F35B58C-6BF0-43D2-943C-DFB2222578D7}"/>
              </a:ext>
            </a:extLst>
          </p:cNvPr>
          <p:cNvSpPr/>
          <p:nvPr/>
        </p:nvSpPr>
        <p:spPr>
          <a:xfrm>
            <a:off x="3228749" y="2672916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2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D060B4C-8D2D-4CD0-8EB6-2A131B631890}"/>
              </a:ext>
            </a:extLst>
          </p:cNvPr>
          <p:cNvSpPr/>
          <p:nvPr/>
        </p:nvSpPr>
        <p:spPr>
          <a:xfrm>
            <a:off x="3812695" y="2672916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3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C9E3158-DFAA-4D46-888A-89B3D0389CBC}"/>
              </a:ext>
            </a:extLst>
          </p:cNvPr>
          <p:cNvSpPr txBox="1"/>
          <p:nvPr/>
        </p:nvSpPr>
        <p:spPr>
          <a:xfrm>
            <a:off x="2209437" y="2703280"/>
            <a:ext cx="356188" cy="523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/>
              <a:t>a</a:t>
            </a:r>
            <a:endParaRPr lang="ko-KR" altLang="en-US" sz="280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60880C5-B7B6-4288-9511-348780F38A81}"/>
              </a:ext>
            </a:extLst>
          </p:cNvPr>
          <p:cNvCxnSpPr/>
          <p:nvPr/>
        </p:nvCxnSpPr>
        <p:spPr>
          <a:xfrm>
            <a:off x="668524" y="3537012"/>
            <a:ext cx="86409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0D5BB35F-C3D0-4455-8720-CFA576813DA8}"/>
              </a:ext>
            </a:extLst>
          </p:cNvPr>
          <p:cNvSpPr/>
          <p:nvPr/>
        </p:nvSpPr>
        <p:spPr>
          <a:xfrm>
            <a:off x="2180692" y="4053301"/>
            <a:ext cx="396044" cy="39604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B6DAE0DF-60C3-405E-AA24-42BD5DBFFF6F}"/>
              </a:ext>
            </a:extLst>
          </p:cNvPr>
          <p:cNvSpPr/>
          <p:nvPr/>
        </p:nvSpPr>
        <p:spPr>
          <a:xfrm>
            <a:off x="3404828" y="4053301"/>
            <a:ext cx="396044" cy="39604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01C2D8D4-84FD-4C7C-8C61-15DB0EDD683C}"/>
              </a:ext>
            </a:extLst>
          </p:cNvPr>
          <p:cNvSpPr/>
          <p:nvPr/>
        </p:nvSpPr>
        <p:spPr>
          <a:xfrm>
            <a:off x="3008784" y="4053301"/>
            <a:ext cx="396044" cy="396044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1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1F86104B-4A94-4BE1-A6E2-138D096459D9}"/>
              </a:ext>
            </a:extLst>
          </p:cNvPr>
          <p:cNvSpPr/>
          <p:nvPr/>
        </p:nvSpPr>
        <p:spPr>
          <a:xfrm>
            <a:off x="4592960" y="4053301"/>
            <a:ext cx="396044" cy="39604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7B7A5D7C-786A-476A-81BD-80FD915A8ACB}"/>
              </a:ext>
            </a:extLst>
          </p:cNvPr>
          <p:cNvSpPr/>
          <p:nvPr/>
        </p:nvSpPr>
        <p:spPr>
          <a:xfrm>
            <a:off x="4196916" y="4053301"/>
            <a:ext cx="396044" cy="396044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2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C93F9170-6936-48EC-8BA6-305E2DC7060F}"/>
              </a:ext>
            </a:extLst>
          </p:cNvPr>
          <p:cNvSpPr/>
          <p:nvPr/>
        </p:nvSpPr>
        <p:spPr>
          <a:xfrm>
            <a:off x="5781092" y="4053301"/>
            <a:ext cx="396044" cy="39604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E3555486-BFBE-47A8-8DED-08089D636835}"/>
              </a:ext>
            </a:extLst>
          </p:cNvPr>
          <p:cNvSpPr/>
          <p:nvPr/>
        </p:nvSpPr>
        <p:spPr>
          <a:xfrm>
            <a:off x="5385048" y="4053301"/>
            <a:ext cx="396044" cy="396044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3</a:t>
            </a:r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E13BFB15-C8E3-4FE2-B0D1-8A8A9D183280}"/>
              </a:ext>
            </a:extLst>
          </p:cNvPr>
          <p:cNvCxnSpPr>
            <a:stCxn id="49" idx="3"/>
            <a:endCxn id="55" idx="1"/>
          </p:cNvCxnSpPr>
          <p:nvPr/>
        </p:nvCxnSpPr>
        <p:spPr>
          <a:xfrm>
            <a:off x="2576736" y="4251323"/>
            <a:ext cx="43204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0A5DD23C-8233-401A-A60D-467F6BC5938F}"/>
              </a:ext>
            </a:extLst>
          </p:cNvPr>
          <p:cNvCxnSpPr>
            <a:cxnSpLocks/>
            <a:stCxn id="50" idx="3"/>
            <a:endCxn id="64" idx="1"/>
          </p:cNvCxnSpPr>
          <p:nvPr/>
        </p:nvCxnSpPr>
        <p:spPr>
          <a:xfrm>
            <a:off x="3800872" y="4251323"/>
            <a:ext cx="3960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3E56E67E-AFD0-4A9D-8061-02A0625C9497}"/>
              </a:ext>
            </a:extLst>
          </p:cNvPr>
          <p:cNvCxnSpPr>
            <a:cxnSpLocks/>
            <a:stCxn id="62" idx="3"/>
            <a:endCxn id="66" idx="1"/>
          </p:cNvCxnSpPr>
          <p:nvPr/>
        </p:nvCxnSpPr>
        <p:spPr>
          <a:xfrm>
            <a:off x="4989004" y="4251323"/>
            <a:ext cx="3960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5B1979BF-CE25-4198-8E73-D74EE66ECA36}"/>
              </a:ext>
            </a:extLst>
          </p:cNvPr>
          <p:cNvSpPr txBox="1"/>
          <p:nvPr/>
        </p:nvSpPr>
        <p:spPr>
          <a:xfrm>
            <a:off x="2231077" y="440404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a</a:t>
            </a:r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A2D91B2E-6F82-40CB-820F-3C39888AFCC7}"/>
              </a:ext>
            </a:extLst>
          </p:cNvPr>
          <p:cNvSpPr/>
          <p:nvPr/>
        </p:nvSpPr>
        <p:spPr>
          <a:xfrm>
            <a:off x="4396641" y="2672916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4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49F79DA-16BC-4D04-A3E8-84DF1CE796D6}"/>
              </a:ext>
            </a:extLst>
          </p:cNvPr>
          <p:cNvSpPr/>
          <p:nvPr/>
        </p:nvSpPr>
        <p:spPr>
          <a:xfrm>
            <a:off x="4980587" y="2672916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5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318F867-51F7-42D0-A6F7-033B8A7CB839}"/>
              </a:ext>
            </a:extLst>
          </p:cNvPr>
          <p:cNvSpPr txBox="1"/>
          <p:nvPr/>
        </p:nvSpPr>
        <p:spPr>
          <a:xfrm>
            <a:off x="6569862" y="2703280"/>
            <a:ext cx="356188" cy="523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/>
              <a:t>a</a:t>
            </a:r>
            <a:endParaRPr lang="ko-KR" altLang="en-US" sz="2800"/>
          </a:p>
        </p:txBody>
      </p:sp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9546655D-0BAE-48B0-95A0-A16A64FC49B1}"/>
              </a:ext>
            </a:extLst>
          </p:cNvPr>
          <p:cNvSpPr/>
          <p:nvPr/>
        </p:nvSpPr>
        <p:spPr>
          <a:xfrm>
            <a:off x="5889104" y="2780928"/>
            <a:ext cx="532178" cy="365193"/>
          </a:xfrm>
          <a:prstGeom prst="rightArrow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D1EF4A8-772B-4F2E-8682-491BA546E84F}"/>
              </a:ext>
            </a:extLst>
          </p:cNvPr>
          <p:cNvSpPr/>
          <p:nvPr/>
        </p:nvSpPr>
        <p:spPr>
          <a:xfrm>
            <a:off x="6964559" y="4059528"/>
            <a:ext cx="396044" cy="39604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0F6C2FC0-7A8F-4525-B2DE-DAA08D9CEF1B}"/>
              </a:ext>
            </a:extLst>
          </p:cNvPr>
          <p:cNvSpPr/>
          <p:nvPr/>
        </p:nvSpPr>
        <p:spPr>
          <a:xfrm>
            <a:off x="6568515" y="4059528"/>
            <a:ext cx="396044" cy="396044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4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760781C9-36E4-43A4-AF50-DC216C2C3F22}"/>
              </a:ext>
            </a:extLst>
          </p:cNvPr>
          <p:cNvSpPr/>
          <p:nvPr/>
        </p:nvSpPr>
        <p:spPr>
          <a:xfrm>
            <a:off x="8152691" y="4059528"/>
            <a:ext cx="396044" cy="39604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081A4012-2BA5-4FF4-ADC6-AA6ABDFFC3D3}"/>
              </a:ext>
            </a:extLst>
          </p:cNvPr>
          <p:cNvSpPr/>
          <p:nvPr/>
        </p:nvSpPr>
        <p:spPr>
          <a:xfrm>
            <a:off x="7756647" y="4059528"/>
            <a:ext cx="396044" cy="396044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5</a:t>
            </a:r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7717770A-6714-461C-86C3-5631CDC70BCD}"/>
              </a:ext>
            </a:extLst>
          </p:cNvPr>
          <p:cNvCxnSpPr>
            <a:cxnSpLocks/>
            <a:endCxn id="45" idx="1"/>
          </p:cNvCxnSpPr>
          <p:nvPr/>
        </p:nvCxnSpPr>
        <p:spPr>
          <a:xfrm>
            <a:off x="6172471" y="4257550"/>
            <a:ext cx="3960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47102FDD-99E2-4514-B270-81B177CD62D8}"/>
              </a:ext>
            </a:extLst>
          </p:cNvPr>
          <p:cNvCxnSpPr>
            <a:cxnSpLocks/>
            <a:stCxn id="44" idx="3"/>
            <a:endCxn id="47" idx="1"/>
          </p:cNvCxnSpPr>
          <p:nvPr/>
        </p:nvCxnSpPr>
        <p:spPr>
          <a:xfrm>
            <a:off x="7360603" y="4257550"/>
            <a:ext cx="3960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61183748-49EB-4FD0-8256-865423841827}"/>
              </a:ext>
            </a:extLst>
          </p:cNvPr>
          <p:cNvSpPr/>
          <p:nvPr/>
        </p:nvSpPr>
        <p:spPr>
          <a:xfrm>
            <a:off x="2180692" y="5383911"/>
            <a:ext cx="396044" cy="39604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74475F8D-C97A-4882-9F02-E5DD745322B5}"/>
              </a:ext>
            </a:extLst>
          </p:cNvPr>
          <p:cNvSpPr/>
          <p:nvPr/>
        </p:nvSpPr>
        <p:spPr>
          <a:xfrm>
            <a:off x="3404828" y="5383911"/>
            <a:ext cx="396044" cy="39604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B7BAAFC1-E490-4BEA-A0DB-ED1FEC28171C}"/>
              </a:ext>
            </a:extLst>
          </p:cNvPr>
          <p:cNvSpPr/>
          <p:nvPr/>
        </p:nvSpPr>
        <p:spPr>
          <a:xfrm>
            <a:off x="3008784" y="5383911"/>
            <a:ext cx="396044" cy="396044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1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275CCBCD-66F5-41EF-AFD2-D6BB4C00093F}"/>
              </a:ext>
            </a:extLst>
          </p:cNvPr>
          <p:cNvSpPr/>
          <p:nvPr/>
        </p:nvSpPr>
        <p:spPr>
          <a:xfrm>
            <a:off x="4592960" y="5383911"/>
            <a:ext cx="396044" cy="39604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DF60C48E-0AD1-494F-89F1-396388F60CE4}"/>
              </a:ext>
            </a:extLst>
          </p:cNvPr>
          <p:cNvSpPr/>
          <p:nvPr/>
        </p:nvSpPr>
        <p:spPr>
          <a:xfrm>
            <a:off x="4196916" y="5383911"/>
            <a:ext cx="396044" cy="396044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2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D93D5BD9-EC25-4E0C-9594-F25D980032DE}"/>
              </a:ext>
            </a:extLst>
          </p:cNvPr>
          <p:cNvSpPr/>
          <p:nvPr/>
        </p:nvSpPr>
        <p:spPr>
          <a:xfrm>
            <a:off x="5781092" y="5383911"/>
            <a:ext cx="396044" cy="39604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A7F96683-839E-4326-AC4E-EFF4FA93E992}"/>
              </a:ext>
            </a:extLst>
          </p:cNvPr>
          <p:cNvSpPr/>
          <p:nvPr/>
        </p:nvSpPr>
        <p:spPr>
          <a:xfrm>
            <a:off x="5385048" y="5383911"/>
            <a:ext cx="396044" cy="396044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3</a:t>
            </a:r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29D1F1F1-8E3B-4078-A1BD-E7531E2D47BE}"/>
              </a:ext>
            </a:extLst>
          </p:cNvPr>
          <p:cNvCxnSpPr>
            <a:cxnSpLocks/>
            <a:stCxn id="53" idx="3"/>
            <a:endCxn id="57" idx="1"/>
          </p:cNvCxnSpPr>
          <p:nvPr/>
        </p:nvCxnSpPr>
        <p:spPr>
          <a:xfrm>
            <a:off x="3800872" y="5581933"/>
            <a:ext cx="3960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BB529417-3DA3-4C60-A5C3-87435659D98E}"/>
              </a:ext>
            </a:extLst>
          </p:cNvPr>
          <p:cNvCxnSpPr>
            <a:cxnSpLocks/>
            <a:stCxn id="56" idx="3"/>
            <a:endCxn id="59" idx="1"/>
          </p:cNvCxnSpPr>
          <p:nvPr/>
        </p:nvCxnSpPr>
        <p:spPr>
          <a:xfrm>
            <a:off x="4989004" y="5581933"/>
            <a:ext cx="3960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73F578E6-8CEF-4D64-B4EC-1EC8FAB71803}"/>
              </a:ext>
            </a:extLst>
          </p:cNvPr>
          <p:cNvSpPr txBox="1"/>
          <p:nvPr/>
        </p:nvSpPr>
        <p:spPr>
          <a:xfrm>
            <a:off x="2231077" y="573465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a</a:t>
            </a:r>
            <a:endParaRPr lang="ko-KR" altLang="en-US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3193D017-BA44-4097-A9C5-321AA7C5EF4F}"/>
              </a:ext>
            </a:extLst>
          </p:cNvPr>
          <p:cNvSpPr/>
          <p:nvPr/>
        </p:nvSpPr>
        <p:spPr>
          <a:xfrm>
            <a:off x="6964559" y="5390138"/>
            <a:ext cx="396044" cy="39604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1AE5B8C8-10E5-4A81-94FB-F3757A7E5F07}"/>
              </a:ext>
            </a:extLst>
          </p:cNvPr>
          <p:cNvSpPr/>
          <p:nvPr/>
        </p:nvSpPr>
        <p:spPr>
          <a:xfrm>
            <a:off x="6568515" y="5390138"/>
            <a:ext cx="396044" cy="396044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4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DFCDEEFA-4654-495F-9871-CF9A597C3258}"/>
              </a:ext>
            </a:extLst>
          </p:cNvPr>
          <p:cNvSpPr/>
          <p:nvPr/>
        </p:nvSpPr>
        <p:spPr>
          <a:xfrm>
            <a:off x="8152691" y="5390138"/>
            <a:ext cx="396044" cy="39604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99C17C44-20A3-49A1-8359-3CBAA26176A8}"/>
              </a:ext>
            </a:extLst>
          </p:cNvPr>
          <p:cNvSpPr/>
          <p:nvPr/>
        </p:nvSpPr>
        <p:spPr>
          <a:xfrm>
            <a:off x="7756647" y="5390138"/>
            <a:ext cx="396044" cy="396044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5</a:t>
            </a:r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90B321E4-CE88-48D3-BD98-4CD26E65EC0B}"/>
              </a:ext>
            </a:extLst>
          </p:cNvPr>
          <p:cNvCxnSpPr>
            <a:cxnSpLocks/>
            <a:endCxn id="69" idx="1"/>
          </p:cNvCxnSpPr>
          <p:nvPr/>
        </p:nvCxnSpPr>
        <p:spPr>
          <a:xfrm>
            <a:off x="6172471" y="5588160"/>
            <a:ext cx="3960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C8E852F4-E80A-42ED-AB8A-2A5AF8F0C4D6}"/>
              </a:ext>
            </a:extLst>
          </p:cNvPr>
          <p:cNvCxnSpPr>
            <a:cxnSpLocks/>
            <a:stCxn id="68" idx="3"/>
            <a:endCxn id="74" idx="1"/>
          </p:cNvCxnSpPr>
          <p:nvPr/>
        </p:nvCxnSpPr>
        <p:spPr>
          <a:xfrm>
            <a:off x="7360603" y="5588160"/>
            <a:ext cx="3960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연결선: 구부러짐 87">
            <a:extLst>
              <a:ext uri="{FF2B5EF4-FFF2-40B4-BE49-F238E27FC236}">
                <a16:creationId xmlns:a16="http://schemas.microsoft.com/office/drawing/2014/main" id="{FE7E2469-6650-40CE-A802-85D39D5D8BDA}"/>
              </a:ext>
            </a:extLst>
          </p:cNvPr>
          <p:cNvCxnSpPr>
            <a:cxnSpLocks/>
            <a:stCxn id="52" idx="3"/>
            <a:endCxn id="59" idx="2"/>
          </p:cNvCxnSpPr>
          <p:nvPr/>
        </p:nvCxnSpPr>
        <p:spPr>
          <a:xfrm>
            <a:off x="2576736" y="5581933"/>
            <a:ext cx="3006334" cy="198022"/>
          </a:xfrm>
          <a:prstGeom prst="curvedConnector4">
            <a:avLst>
              <a:gd name="adj1" fmla="val 8066"/>
              <a:gd name="adj2" fmla="val 215442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67A4BE23-8FD0-4CCB-B25B-0CC15844F2FF}"/>
              </a:ext>
            </a:extLst>
          </p:cNvPr>
          <p:cNvSpPr/>
          <p:nvPr/>
        </p:nvSpPr>
        <p:spPr>
          <a:xfrm>
            <a:off x="6984799" y="2669432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3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5823DD31-BEAA-442E-9274-044F0D069570}"/>
              </a:ext>
            </a:extLst>
          </p:cNvPr>
          <p:cNvSpPr/>
          <p:nvPr/>
        </p:nvSpPr>
        <p:spPr>
          <a:xfrm>
            <a:off x="7568745" y="2669432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4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C8AB6ADC-FDA7-4D2D-9628-A028BB4E85B7}"/>
              </a:ext>
            </a:extLst>
          </p:cNvPr>
          <p:cNvSpPr/>
          <p:nvPr/>
        </p:nvSpPr>
        <p:spPr>
          <a:xfrm>
            <a:off x="8152691" y="2669432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5</a:t>
            </a:r>
            <a:endParaRPr lang="ko-KR" altLang="en-US" sz="2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417312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r>
              <a:rPr lang="ko-KR" altLang="en-US">
                <a:solidFill>
                  <a:srgbClr val="000000"/>
                </a:solidFill>
              </a:rPr>
              <a:t>튜플 자료형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4-1 </a:t>
            </a:r>
            <a:r>
              <a:rPr lang="ko-KR" altLang="en-US">
                <a:latin typeface="+mj-ea"/>
                <a:ea typeface="+mj-ea"/>
              </a:rPr>
              <a:t>리스트와 튜플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39654"/>
            <a:ext cx="875014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튜플</a:t>
            </a:r>
            <a:r>
              <a:rPr lang="en-US" altLang="ko-KR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(tuple)</a:t>
            </a:r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은 몇 가지 점을 제외하곤 리스트와 거의 비슷하며 리스트와 다른 점은 다음과 같다</a:t>
            </a:r>
            <a:r>
              <a:rPr lang="en-US" altLang="ko-KR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  <a:endParaRPr lang="ko-KR" altLang="en-US" b="1" i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0F7D0A47-0EBA-45A9-A9CF-149307CD9C51}"/>
              </a:ext>
            </a:extLst>
          </p:cNvPr>
          <p:cNvGrpSpPr/>
          <p:nvPr/>
        </p:nvGrpSpPr>
        <p:grpSpPr>
          <a:xfrm>
            <a:off x="680543" y="2497058"/>
            <a:ext cx="8460941" cy="3020174"/>
            <a:chOff x="704528" y="1448780"/>
            <a:chExt cx="7920881" cy="1008112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2FCA1DAB-9E83-453A-91B8-0AF42CE817C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1E0CA9E-9297-41BB-8488-63D8578C1C48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t1 = ()</a:t>
              </a:r>
            </a:p>
            <a:p>
              <a:r>
                <a:rPr lang="fr-FR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t2 = (1,)</a:t>
              </a:r>
            </a:p>
            <a:p>
              <a:r>
                <a:rPr lang="fr-FR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t3 = (1, 2, 3)</a:t>
              </a:r>
            </a:p>
            <a:p>
              <a:r>
                <a:rPr lang="fr-FR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t4 = 1, 2, 3</a:t>
              </a:r>
            </a:p>
            <a:p>
              <a:r>
                <a:rPr lang="fr-FR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t5 = ('a', 'b', ('ab', 'cd'))</a:t>
              </a:r>
            </a:p>
            <a:p>
              <a:r>
                <a:rPr lang="fr-FR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print(t1)</a:t>
              </a:r>
            </a:p>
            <a:p>
              <a:r>
                <a:rPr lang="fr-FR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print(t2)</a:t>
              </a:r>
            </a:p>
            <a:p>
              <a:r>
                <a:rPr lang="fr-FR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print(t3)</a:t>
              </a:r>
            </a:p>
            <a:p>
              <a:r>
                <a:rPr lang="fr-FR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print(t4)</a:t>
              </a:r>
            </a:p>
            <a:p>
              <a:r>
                <a:rPr lang="fr-FR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print(t5)</a:t>
              </a:r>
              <a:endParaRPr lang="pt-BR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sp>
        <p:nvSpPr>
          <p:cNvPr id="60" name="Rectangle 8">
            <a:extLst>
              <a:ext uri="{FF2B5EF4-FFF2-40B4-BE49-F238E27FC236}">
                <a16:creationId xmlns:a16="http://schemas.microsoft.com/office/drawing/2014/main" id="{88F1D0FD-4F01-414F-B891-89254D30FB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0543" y="1701698"/>
            <a:ext cx="875014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sz="160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리스트는 </a:t>
            </a:r>
            <a:r>
              <a:rPr lang="en-US" altLang="ko-KR" sz="160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[ ]</a:t>
            </a:r>
            <a:r>
              <a:rPr lang="ko-KR" altLang="en-US" sz="160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으로 둘러싸지만 튜플은 </a:t>
            </a:r>
            <a:r>
              <a:rPr lang="en-US" altLang="ko-KR" sz="160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( )</a:t>
            </a:r>
            <a:r>
              <a:rPr lang="ko-KR" altLang="en-US" sz="160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으로 둘러싼다</a:t>
            </a:r>
            <a:r>
              <a:rPr lang="en-US" altLang="ko-KR" sz="160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sz="160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리스트는 그 값의 생성</a:t>
            </a:r>
            <a:r>
              <a:rPr lang="en-US" altLang="ko-KR" sz="160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sz="160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삭제</a:t>
            </a:r>
            <a:r>
              <a:rPr lang="en-US" altLang="ko-KR" sz="160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sz="160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수정이 가능하지만 튜플은 그 값을 바꿀 수 없다</a:t>
            </a:r>
            <a:r>
              <a:rPr lang="en-US" altLang="ko-KR" sz="160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  <a:endParaRPr lang="ko-KR" altLang="en-US" sz="1600" i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1324580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r>
              <a:rPr lang="ko-KR" altLang="en-US">
                <a:solidFill>
                  <a:srgbClr val="000000"/>
                </a:solidFill>
              </a:rPr>
              <a:t>튜플 자료형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4-1 </a:t>
            </a:r>
            <a:r>
              <a:rPr lang="ko-KR" altLang="en-US">
                <a:latin typeface="+mj-ea"/>
                <a:ea typeface="+mj-ea"/>
              </a:rPr>
              <a:t>리스트와 튜플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B7D4788F-FFA5-481B-878C-9EE1B13CD832}"/>
              </a:ext>
            </a:extLst>
          </p:cNvPr>
          <p:cNvGrpSpPr/>
          <p:nvPr/>
        </p:nvGrpSpPr>
        <p:grpSpPr>
          <a:xfrm>
            <a:off x="657130" y="1818890"/>
            <a:ext cx="8620913" cy="713760"/>
            <a:chOff x="704528" y="1448780"/>
            <a:chExt cx="7920880" cy="1008112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D8E7A679-5FCB-4E07-9C0D-1769E938635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4FB718C3-D81A-4588-A824-EB253F3D627D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t1 = (1, 2, 'a', 'b')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del t1[0]</a:t>
              </a:r>
              <a:endParaRPr lang="fr-FR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0FCE290-B1B2-4839-B465-A400DA713F0A}"/>
              </a:ext>
            </a:extLst>
          </p:cNvPr>
          <p:cNvGrpSpPr/>
          <p:nvPr/>
        </p:nvGrpSpPr>
        <p:grpSpPr>
          <a:xfrm>
            <a:off x="657130" y="3507328"/>
            <a:ext cx="8620913" cy="713760"/>
            <a:chOff x="704528" y="1448780"/>
            <a:chExt cx="7920880" cy="100811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15D8A763-DCC3-4DD6-BB6E-82E37959656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44CF5B00-3EE6-4747-88C0-541521D4EB37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t1 = (1, 2, 'a', 'b')</a:t>
              </a:r>
            </a:p>
            <a:p>
              <a:r>
                <a:rPr lang="fr-F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t1[0] = 'c'</a:t>
              </a:r>
            </a:p>
          </p:txBody>
        </p:sp>
      </p:grpSp>
      <p:sp>
        <p:nvSpPr>
          <p:cNvPr id="17" name="Rectangle 8">
            <a:extLst>
              <a:ext uri="{FF2B5EF4-FFF2-40B4-BE49-F238E27FC236}">
                <a16:creationId xmlns:a16="http://schemas.microsoft.com/office/drawing/2014/main" id="{5575C9AA-8181-4BA9-9189-FCEC028FFE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6316" y="4797152"/>
            <a:ext cx="8097371" cy="16158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왜 쓸까</a:t>
            </a:r>
            <a:r>
              <a:rPr lang="en-US" altLang="ko-KR" b="1">
                <a:latin typeface="+mj-ea"/>
                <a:ea typeface="+mj-ea"/>
              </a:rPr>
              <a:t>?</a:t>
            </a:r>
          </a:p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  프로그램을 작동하는 동안 변경되지 않은 데이터의 저장</a:t>
            </a:r>
            <a:endParaRPr lang="en-US" altLang="ko-KR" b="1">
              <a:latin typeface="+mj-ea"/>
              <a:ea typeface="+mj-ea"/>
            </a:endParaRP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  read</a:t>
            </a:r>
            <a:r>
              <a:rPr lang="ko-KR" altLang="en-US" b="1">
                <a:latin typeface="+mj-ea"/>
                <a:ea typeface="+mj-ea"/>
              </a:rPr>
              <a:t> </a:t>
            </a:r>
            <a:r>
              <a:rPr lang="en-US" altLang="ko-KR" b="1">
                <a:latin typeface="+mj-ea"/>
                <a:ea typeface="+mj-ea"/>
              </a:rPr>
              <a:t>only</a:t>
            </a:r>
            <a:r>
              <a:rPr lang="ko-KR" altLang="en-US" b="1">
                <a:latin typeface="+mj-ea"/>
                <a:ea typeface="+mj-ea"/>
              </a:rPr>
              <a:t> 메모리에 저장 되므로 접근 속도가 빠르다</a:t>
            </a:r>
            <a:r>
              <a:rPr lang="en-US" altLang="ko-KR" b="1">
                <a:latin typeface="+mj-ea"/>
                <a:ea typeface="+mj-ea"/>
              </a:rPr>
              <a:t>.</a:t>
            </a:r>
            <a:endParaRPr lang="ko-KR" altLang="en-US" b="1">
              <a:latin typeface="+mj-ea"/>
              <a:ea typeface="+mj-ea"/>
            </a:endParaRP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  Ex) </a:t>
            </a:r>
            <a:r>
              <a:rPr lang="ko-KR" altLang="en-US" b="1">
                <a:latin typeface="+mj-ea"/>
                <a:ea typeface="+mj-ea"/>
              </a:rPr>
              <a:t>학번</a:t>
            </a:r>
            <a:r>
              <a:rPr lang="en-US" altLang="ko-KR" b="1">
                <a:latin typeface="+mj-ea"/>
                <a:ea typeface="+mj-ea"/>
              </a:rPr>
              <a:t>, </a:t>
            </a:r>
            <a:r>
              <a:rPr lang="ko-KR" altLang="en-US" b="1">
                <a:latin typeface="+mj-ea"/>
                <a:ea typeface="+mj-ea"/>
              </a:rPr>
              <a:t>이름</a:t>
            </a:r>
            <a:r>
              <a:rPr lang="en-US" altLang="ko-KR" b="1">
                <a:latin typeface="+mj-ea"/>
                <a:ea typeface="+mj-ea"/>
              </a:rPr>
              <a:t>, </a:t>
            </a:r>
            <a:r>
              <a:rPr lang="ko-KR" altLang="en-US" b="1">
                <a:latin typeface="+mj-ea"/>
                <a:ea typeface="+mj-ea"/>
              </a:rPr>
              <a:t>우편번호등등</a:t>
            </a:r>
            <a:endParaRPr lang="en-US" altLang="ko-KR" b="1">
              <a:latin typeface="+mj-ea"/>
              <a:ea typeface="+mj-ea"/>
            </a:endParaRPr>
          </a:p>
        </p:txBody>
      </p:sp>
      <p:sp>
        <p:nvSpPr>
          <p:cNvPr id="18" name="Rectangle 8">
            <a:extLst>
              <a:ext uri="{FF2B5EF4-FFF2-40B4-BE49-F238E27FC236}">
                <a16:creationId xmlns:a16="http://schemas.microsoft.com/office/drawing/2014/main" id="{B3D98536-9DCF-4AA1-8D0D-1C7BD38AF6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512" y="1367856"/>
            <a:ext cx="809737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튜플은 요소의 삭제 불가</a:t>
            </a:r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6E61A1A4-37F0-4A32-A380-DC74CC1485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511" y="3091305"/>
            <a:ext cx="809737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튜플은 요소 수정 불가</a:t>
            </a:r>
          </a:p>
        </p:txBody>
      </p:sp>
      <p:sp>
        <p:nvSpPr>
          <p:cNvPr id="23" name="Rectangle 8">
            <a:extLst>
              <a:ext uri="{FF2B5EF4-FFF2-40B4-BE49-F238E27FC236}">
                <a16:creationId xmlns:a16="http://schemas.microsoft.com/office/drawing/2014/main" id="{7B9FBCFB-6F8E-49C0-A608-1AC95643A7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39654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튜플의 요솟값은 한 번 정하면 지우거나 변경할 수 없다</a:t>
            </a:r>
            <a:r>
              <a:rPr lang="en-US" altLang="ko-KR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 </a:t>
            </a:r>
            <a:endParaRPr lang="ko-KR" altLang="en-US" b="1" i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8363430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r>
              <a:rPr lang="ko-KR" altLang="en-US">
                <a:solidFill>
                  <a:srgbClr val="000000"/>
                </a:solidFill>
              </a:rPr>
              <a:t>튜플 자료형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4-1 </a:t>
            </a:r>
            <a:r>
              <a:rPr lang="ko-KR" altLang="en-US">
                <a:latin typeface="+mj-ea"/>
                <a:ea typeface="+mj-ea"/>
              </a:rPr>
              <a:t>리스트와 튜플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B7D4788F-FFA5-481B-878C-9EE1B13CD832}"/>
              </a:ext>
            </a:extLst>
          </p:cNvPr>
          <p:cNvGrpSpPr/>
          <p:nvPr/>
        </p:nvGrpSpPr>
        <p:grpSpPr>
          <a:xfrm>
            <a:off x="657130" y="1450115"/>
            <a:ext cx="8620913" cy="713760"/>
            <a:chOff x="704528" y="1448780"/>
            <a:chExt cx="7920880" cy="1008112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D8E7A679-5FCB-4E07-9C0D-1769E938635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4FB718C3-D81A-4588-A824-EB253F3D627D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t = (1)  # 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일반 정수로 인식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t</a:t>
              </a:r>
              <a:endParaRPr lang="fr-FR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547EBEAB-AE3B-4CE1-A01C-4E679C389126}"/>
              </a:ext>
            </a:extLst>
          </p:cNvPr>
          <p:cNvSpPr txBox="1"/>
          <p:nvPr/>
        </p:nvSpPr>
        <p:spPr>
          <a:xfrm>
            <a:off x="735502" y="2199322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1</a:t>
            </a:r>
            <a:endParaRPr lang="ko-KR" altLang="en-US">
              <a:latin typeface="Consolas" panose="020B0609020204030204" pitchFamily="49" charset="0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0FCE290-B1B2-4839-B465-A400DA713F0A}"/>
              </a:ext>
            </a:extLst>
          </p:cNvPr>
          <p:cNvGrpSpPr/>
          <p:nvPr/>
        </p:nvGrpSpPr>
        <p:grpSpPr>
          <a:xfrm>
            <a:off x="657130" y="2838633"/>
            <a:ext cx="8620913" cy="713760"/>
            <a:chOff x="704528" y="1448780"/>
            <a:chExt cx="7920880" cy="100811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15D8A763-DCC3-4DD6-BB6E-82E37959656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44CF5B00-3EE6-4747-88C0-541521D4EB37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t = (1,)  # 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값이 하나인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Tuple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은 반드시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"," 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를 붙여야 함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t</a:t>
              </a:r>
              <a:endParaRPr lang="fr-FR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C27E0F0E-32D0-40B1-B624-761436873AF7}"/>
              </a:ext>
            </a:extLst>
          </p:cNvPr>
          <p:cNvSpPr txBox="1"/>
          <p:nvPr/>
        </p:nvSpPr>
        <p:spPr>
          <a:xfrm>
            <a:off x="735502" y="3587840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(1,)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18" name="Rectangle 8">
            <a:extLst>
              <a:ext uri="{FF2B5EF4-FFF2-40B4-BE49-F238E27FC236}">
                <a16:creationId xmlns:a16="http://schemas.microsoft.com/office/drawing/2014/main" id="{B3D98536-9DCF-4AA1-8D0D-1C7BD38AF6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512" y="999081"/>
            <a:ext cx="809737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요소 </a:t>
            </a:r>
            <a:r>
              <a:rPr lang="en-US" altLang="ko-KR" b="1">
                <a:latin typeface="+mj-ea"/>
                <a:ea typeface="+mj-ea"/>
              </a:rPr>
              <a:t>1</a:t>
            </a:r>
            <a:r>
              <a:rPr lang="ko-KR" altLang="en-US" b="1">
                <a:latin typeface="+mj-ea"/>
                <a:ea typeface="+mj-ea"/>
              </a:rPr>
              <a:t>개 튜플 정의</a:t>
            </a:r>
            <a:endParaRPr lang="en-US" altLang="ko-KR" b="1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01330953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r>
              <a:rPr lang="ko-KR" altLang="en-US">
                <a:solidFill>
                  <a:srgbClr val="000000"/>
                </a:solidFill>
              </a:rPr>
              <a:t>시퀀스 자료형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4-2 </a:t>
            </a:r>
            <a:r>
              <a:rPr lang="ko-KR" altLang="en-US">
                <a:latin typeface="+mj-ea"/>
                <a:ea typeface="+mj-ea"/>
              </a:rPr>
              <a:t>시퀀스 자료형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39654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값이 연속적으로 이어진 자료형</a:t>
            </a: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B6781083-CF72-4E1E-A144-987BDE142CA6}"/>
              </a:ext>
            </a:extLst>
          </p:cNvPr>
          <p:cNvGrpSpPr/>
          <p:nvPr/>
        </p:nvGrpSpPr>
        <p:grpSpPr>
          <a:xfrm>
            <a:off x="5239250" y="1709532"/>
            <a:ext cx="2126505" cy="425302"/>
            <a:chOff x="5239250" y="1709532"/>
            <a:chExt cx="2126505" cy="42530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8FD4649F-F321-48AA-8ACF-390FD8982056}"/>
                </a:ext>
              </a:extLst>
            </p:cNvPr>
            <p:cNvSpPr/>
            <p:nvPr/>
          </p:nvSpPr>
          <p:spPr>
            <a:xfrm>
              <a:off x="5664551" y="1709533"/>
              <a:ext cx="425301" cy="4253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9C7C9C97-53BC-43A0-8E1C-F8524D0477E0}"/>
                </a:ext>
              </a:extLst>
            </p:cNvPr>
            <p:cNvSpPr/>
            <p:nvPr/>
          </p:nvSpPr>
          <p:spPr>
            <a:xfrm>
              <a:off x="6089852" y="1709533"/>
              <a:ext cx="425301" cy="4253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469A8596-84F4-4DC2-8B3B-D3ABEF976FEB}"/>
                </a:ext>
              </a:extLst>
            </p:cNvPr>
            <p:cNvSpPr/>
            <p:nvPr/>
          </p:nvSpPr>
          <p:spPr>
            <a:xfrm>
              <a:off x="6515154" y="1709533"/>
              <a:ext cx="425301" cy="4253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DBCB6843-8087-424E-BCA1-D999037AD72B}"/>
                </a:ext>
              </a:extLst>
            </p:cNvPr>
            <p:cNvSpPr/>
            <p:nvPr/>
          </p:nvSpPr>
          <p:spPr>
            <a:xfrm>
              <a:off x="5239250" y="1709533"/>
              <a:ext cx="425301" cy="4253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AC5EE8F4-4B1C-4E09-9DD8-D24509E009F8}"/>
                </a:ext>
              </a:extLst>
            </p:cNvPr>
            <p:cNvSpPr/>
            <p:nvPr/>
          </p:nvSpPr>
          <p:spPr>
            <a:xfrm>
              <a:off x="6940454" y="1709532"/>
              <a:ext cx="425301" cy="4253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1E109DDB-483A-42FC-9256-92BFF6D40562}"/>
              </a:ext>
            </a:extLst>
          </p:cNvPr>
          <p:cNvGrpSpPr/>
          <p:nvPr/>
        </p:nvGrpSpPr>
        <p:grpSpPr>
          <a:xfrm>
            <a:off x="5239250" y="2309364"/>
            <a:ext cx="2126505" cy="425302"/>
            <a:chOff x="5251089" y="2309364"/>
            <a:chExt cx="2126505" cy="425302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F6EBEF80-20F2-4583-BFB0-F14CDA8723B1}"/>
                </a:ext>
              </a:extLst>
            </p:cNvPr>
            <p:cNvSpPr/>
            <p:nvPr/>
          </p:nvSpPr>
          <p:spPr>
            <a:xfrm>
              <a:off x="5676390" y="2309365"/>
              <a:ext cx="425301" cy="4253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A36BF43E-0536-481B-9140-17A3CC661662}"/>
                </a:ext>
              </a:extLst>
            </p:cNvPr>
            <p:cNvSpPr/>
            <p:nvPr/>
          </p:nvSpPr>
          <p:spPr>
            <a:xfrm>
              <a:off x="6101691" y="2309365"/>
              <a:ext cx="425301" cy="4253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4049C7B1-FAF8-405F-9B10-CD8907E21D0B}"/>
                </a:ext>
              </a:extLst>
            </p:cNvPr>
            <p:cNvSpPr/>
            <p:nvPr/>
          </p:nvSpPr>
          <p:spPr>
            <a:xfrm>
              <a:off x="6526993" y="2309365"/>
              <a:ext cx="425301" cy="4253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50B64A21-5627-4F66-8963-B2BCB612000C}"/>
                </a:ext>
              </a:extLst>
            </p:cNvPr>
            <p:cNvSpPr/>
            <p:nvPr/>
          </p:nvSpPr>
          <p:spPr>
            <a:xfrm>
              <a:off x="5251089" y="2309365"/>
              <a:ext cx="425301" cy="4253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C144386E-8CDD-4001-A695-B6C852ED0130}"/>
                </a:ext>
              </a:extLst>
            </p:cNvPr>
            <p:cNvSpPr/>
            <p:nvPr/>
          </p:nvSpPr>
          <p:spPr>
            <a:xfrm>
              <a:off x="6952293" y="2309364"/>
              <a:ext cx="425301" cy="4253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1D1D6BCE-DE72-4313-80D6-F925439708CC}"/>
              </a:ext>
            </a:extLst>
          </p:cNvPr>
          <p:cNvGrpSpPr/>
          <p:nvPr/>
        </p:nvGrpSpPr>
        <p:grpSpPr>
          <a:xfrm>
            <a:off x="5239250" y="2909196"/>
            <a:ext cx="2126505" cy="425302"/>
            <a:chOff x="5262928" y="2909196"/>
            <a:chExt cx="2126505" cy="425302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F1898F73-AFCE-4A60-B4C8-42CD7371C833}"/>
                </a:ext>
              </a:extLst>
            </p:cNvPr>
            <p:cNvSpPr/>
            <p:nvPr/>
          </p:nvSpPr>
          <p:spPr>
            <a:xfrm>
              <a:off x="5688229" y="2909197"/>
              <a:ext cx="425301" cy="4253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ECE9F562-E4A9-4DC7-88EF-742EC6347F49}"/>
                </a:ext>
              </a:extLst>
            </p:cNvPr>
            <p:cNvSpPr/>
            <p:nvPr/>
          </p:nvSpPr>
          <p:spPr>
            <a:xfrm>
              <a:off x="6113530" y="2909197"/>
              <a:ext cx="425301" cy="4253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5521FC2F-B725-4195-B46F-A2B88319DD82}"/>
                </a:ext>
              </a:extLst>
            </p:cNvPr>
            <p:cNvSpPr/>
            <p:nvPr/>
          </p:nvSpPr>
          <p:spPr>
            <a:xfrm>
              <a:off x="6538832" y="2909197"/>
              <a:ext cx="425301" cy="4253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0CE5B472-62FE-4224-8AA6-D1F7413978DA}"/>
                </a:ext>
              </a:extLst>
            </p:cNvPr>
            <p:cNvSpPr/>
            <p:nvPr/>
          </p:nvSpPr>
          <p:spPr>
            <a:xfrm>
              <a:off x="5262928" y="2909197"/>
              <a:ext cx="425301" cy="4253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25BE0AD2-72AA-4FDF-A161-40445D610BB5}"/>
                </a:ext>
              </a:extLst>
            </p:cNvPr>
            <p:cNvSpPr/>
            <p:nvPr/>
          </p:nvSpPr>
          <p:spPr>
            <a:xfrm>
              <a:off x="6964132" y="2909196"/>
              <a:ext cx="425301" cy="4253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FE065552-506D-4E02-82EC-23B795734B0A}"/>
              </a:ext>
            </a:extLst>
          </p:cNvPr>
          <p:cNvGrpSpPr/>
          <p:nvPr/>
        </p:nvGrpSpPr>
        <p:grpSpPr>
          <a:xfrm>
            <a:off x="5239250" y="3509028"/>
            <a:ext cx="2126505" cy="425302"/>
            <a:chOff x="5274767" y="3509028"/>
            <a:chExt cx="2126505" cy="425302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34FB87E6-4C2C-4876-B65C-1C3572AFD580}"/>
                </a:ext>
              </a:extLst>
            </p:cNvPr>
            <p:cNvSpPr/>
            <p:nvPr/>
          </p:nvSpPr>
          <p:spPr>
            <a:xfrm>
              <a:off x="5700068" y="3509029"/>
              <a:ext cx="425301" cy="4253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'e'</a:t>
              </a:r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DF2B28B2-391A-4317-981B-CF4D74BA358D}"/>
                </a:ext>
              </a:extLst>
            </p:cNvPr>
            <p:cNvSpPr/>
            <p:nvPr/>
          </p:nvSpPr>
          <p:spPr>
            <a:xfrm>
              <a:off x="6125369" y="3509029"/>
              <a:ext cx="425301" cy="4253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'l'</a:t>
              </a:r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E45F6F48-8C48-42C0-B160-AA2EA2C71351}"/>
                </a:ext>
              </a:extLst>
            </p:cNvPr>
            <p:cNvSpPr/>
            <p:nvPr/>
          </p:nvSpPr>
          <p:spPr>
            <a:xfrm>
              <a:off x="6550671" y="3509029"/>
              <a:ext cx="425301" cy="4253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'l'</a:t>
              </a:r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2E68E207-31C7-4725-A8BC-E30BF7BA5A3C}"/>
                </a:ext>
              </a:extLst>
            </p:cNvPr>
            <p:cNvSpPr/>
            <p:nvPr/>
          </p:nvSpPr>
          <p:spPr>
            <a:xfrm>
              <a:off x="5274767" y="3509029"/>
              <a:ext cx="425301" cy="4253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'H'</a:t>
              </a:r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2B285606-4F41-43B1-9579-AB14C49974A2}"/>
                </a:ext>
              </a:extLst>
            </p:cNvPr>
            <p:cNvSpPr/>
            <p:nvPr/>
          </p:nvSpPr>
          <p:spPr>
            <a:xfrm>
              <a:off x="6975971" y="3509028"/>
              <a:ext cx="425301" cy="4253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'o'</a:t>
              </a:r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E6965AA0-AAD4-474B-939D-1566E66D2159}"/>
              </a:ext>
            </a:extLst>
          </p:cNvPr>
          <p:cNvSpPr txBox="1"/>
          <p:nvPr/>
        </p:nvSpPr>
        <p:spPr>
          <a:xfrm>
            <a:off x="1172580" y="1737516"/>
            <a:ext cx="3536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latin typeface="Consolas" panose="020B0609020204030204" pitchFamily="49" charset="0"/>
              </a:rPr>
              <a:t>리스트 </a:t>
            </a:r>
            <a:r>
              <a:rPr lang="en-US" altLang="ko-KR">
                <a:latin typeface="Consolas" panose="020B0609020204030204" pitchFamily="49" charset="0"/>
              </a:rPr>
              <a:t>: [0, 1, 2, 3, 4, 5]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58D4C24-66C7-4294-8725-4A588B67FCE8}"/>
              </a:ext>
            </a:extLst>
          </p:cNvPr>
          <p:cNvSpPr txBox="1"/>
          <p:nvPr/>
        </p:nvSpPr>
        <p:spPr>
          <a:xfrm>
            <a:off x="1172580" y="2337348"/>
            <a:ext cx="3305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latin typeface="Consolas" panose="020B0609020204030204" pitchFamily="49" charset="0"/>
              </a:rPr>
              <a:t>튜플 </a:t>
            </a:r>
            <a:r>
              <a:rPr lang="en-US" altLang="ko-KR">
                <a:latin typeface="Consolas" panose="020B0609020204030204" pitchFamily="49" charset="0"/>
              </a:rPr>
              <a:t>: (0, 1, 2, 3, 4, 5)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3F127A4-B19F-4963-A597-CE4D8CF63AF2}"/>
              </a:ext>
            </a:extLst>
          </p:cNvPr>
          <p:cNvSpPr txBox="1"/>
          <p:nvPr/>
        </p:nvSpPr>
        <p:spPr>
          <a:xfrm>
            <a:off x="1172580" y="2925185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range : range(5)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6AD0033-B6C8-431C-845E-2E941C77E371}"/>
              </a:ext>
            </a:extLst>
          </p:cNvPr>
          <p:cNvSpPr txBox="1"/>
          <p:nvPr/>
        </p:nvSpPr>
        <p:spPr>
          <a:xfrm>
            <a:off x="1172580" y="3537012"/>
            <a:ext cx="2143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latin typeface="Consolas" panose="020B0609020204030204" pitchFamily="49" charset="0"/>
              </a:rPr>
              <a:t>문자열 </a:t>
            </a:r>
            <a:r>
              <a:rPr lang="en-US" altLang="ko-KR">
                <a:latin typeface="Consolas" panose="020B0609020204030204" pitchFamily="49" charset="0"/>
              </a:rPr>
              <a:t>: 'Hello'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42" name="Rectangle 8">
            <a:extLst>
              <a:ext uri="{FF2B5EF4-FFF2-40B4-BE49-F238E27FC236}">
                <a16:creationId xmlns:a16="http://schemas.microsoft.com/office/drawing/2014/main" id="{C38A2F8D-594C-4D1B-962D-FEB4E66629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7930" y="4300668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시퀀스 자료형</a:t>
            </a: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F9109253-2C76-48FA-95C0-3A02E1A3034B}"/>
              </a:ext>
            </a:extLst>
          </p:cNvPr>
          <p:cNvSpPr/>
          <p:nvPr/>
        </p:nvSpPr>
        <p:spPr>
          <a:xfrm>
            <a:off x="4304928" y="5021206"/>
            <a:ext cx="1440160" cy="365374"/>
          </a:xfrm>
          <a:prstGeom prst="round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시퀀스 자료형</a:t>
            </a:r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A8225BE3-83D7-4226-A30F-B26EB315361C}"/>
              </a:ext>
            </a:extLst>
          </p:cNvPr>
          <p:cNvSpPr/>
          <p:nvPr/>
        </p:nvSpPr>
        <p:spPr>
          <a:xfrm>
            <a:off x="1244588" y="5870628"/>
            <a:ext cx="1044116" cy="365374"/>
          </a:xfrm>
          <a:prstGeom prst="round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list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1DA997A9-1E80-4176-A0E8-5203040E9416}"/>
              </a:ext>
            </a:extLst>
          </p:cNvPr>
          <p:cNvSpPr/>
          <p:nvPr/>
        </p:nvSpPr>
        <p:spPr>
          <a:xfrm>
            <a:off x="2540732" y="5870628"/>
            <a:ext cx="1044116" cy="365374"/>
          </a:xfrm>
          <a:prstGeom prst="round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tuple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DB4A4CE5-0DF6-40C3-BEE5-6B30A07D7921}"/>
              </a:ext>
            </a:extLst>
          </p:cNvPr>
          <p:cNvSpPr/>
          <p:nvPr/>
        </p:nvSpPr>
        <p:spPr>
          <a:xfrm>
            <a:off x="3836876" y="5870628"/>
            <a:ext cx="1044116" cy="365374"/>
          </a:xfrm>
          <a:prstGeom prst="round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range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72131019-9977-4171-A021-02651321DA09}"/>
              </a:ext>
            </a:extLst>
          </p:cNvPr>
          <p:cNvSpPr/>
          <p:nvPr/>
        </p:nvSpPr>
        <p:spPr>
          <a:xfrm>
            <a:off x="5133020" y="5870628"/>
            <a:ext cx="1044116" cy="365374"/>
          </a:xfrm>
          <a:prstGeom prst="round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str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4A023D7F-65C7-43EB-97B2-2D53801F0FB9}"/>
              </a:ext>
            </a:extLst>
          </p:cNvPr>
          <p:cNvSpPr/>
          <p:nvPr/>
        </p:nvSpPr>
        <p:spPr>
          <a:xfrm>
            <a:off x="6429164" y="5870628"/>
            <a:ext cx="1044116" cy="365374"/>
          </a:xfrm>
          <a:prstGeom prst="round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bytes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88F1E6AD-520F-458B-B635-2F5E2AC3690F}"/>
              </a:ext>
            </a:extLst>
          </p:cNvPr>
          <p:cNvSpPr/>
          <p:nvPr/>
        </p:nvSpPr>
        <p:spPr>
          <a:xfrm>
            <a:off x="7725308" y="5870628"/>
            <a:ext cx="1441328" cy="365374"/>
          </a:xfrm>
          <a:prstGeom prst="round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bytearray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1" name="연결선: 꺾임 50">
            <a:extLst>
              <a:ext uri="{FF2B5EF4-FFF2-40B4-BE49-F238E27FC236}">
                <a16:creationId xmlns:a16="http://schemas.microsoft.com/office/drawing/2014/main" id="{F5BA62D3-1002-48AF-AAD9-5EABEC02E16A}"/>
              </a:ext>
            </a:extLst>
          </p:cNvPr>
          <p:cNvCxnSpPr>
            <a:stCxn id="43" idx="2"/>
            <a:endCxn id="44" idx="0"/>
          </p:cNvCxnSpPr>
          <p:nvPr/>
        </p:nvCxnSpPr>
        <p:spPr>
          <a:xfrm rot="5400000">
            <a:off x="3153803" y="3999423"/>
            <a:ext cx="484048" cy="3258362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연결선: 꺾임 51">
            <a:extLst>
              <a:ext uri="{FF2B5EF4-FFF2-40B4-BE49-F238E27FC236}">
                <a16:creationId xmlns:a16="http://schemas.microsoft.com/office/drawing/2014/main" id="{61F241DF-F72C-427B-A86C-5B07E7BD19E8}"/>
              </a:ext>
            </a:extLst>
          </p:cNvPr>
          <p:cNvCxnSpPr>
            <a:cxnSpLocks/>
            <a:stCxn id="43" idx="2"/>
            <a:endCxn id="45" idx="0"/>
          </p:cNvCxnSpPr>
          <p:nvPr/>
        </p:nvCxnSpPr>
        <p:spPr>
          <a:xfrm rot="5400000">
            <a:off x="3801875" y="4647495"/>
            <a:ext cx="484048" cy="1962218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연결선: 꺾임 54">
            <a:extLst>
              <a:ext uri="{FF2B5EF4-FFF2-40B4-BE49-F238E27FC236}">
                <a16:creationId xmlns:a16="http://schemas.microsoft.com/office/drawing/2014/main" id="{128CCA67-24C0-4DB3-B179-B6ACF6AD7AC4}"/>
              </a:ext>
            </a:extLst>
          </p:cNvPr>
          <p:cNvCxnSpPr>
            <a:cxnSpLocks/>
            <a:stCxn id="43" idx="2"/>
            <a:endCxn id="46" idx="0"/>
          </p:cNvCxnSpPr>
          <p:nvPr/>
        </p:nvCxnSpPr>
        <p:spPr>
          <a:xfrm rot="5400000">
            <a:off x="4449947" y="5295567"/>
            <a:ext cx="484048" cy="666074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연결선: 꺾임 57">
            <a:extLst>
              <a:ext uri="{FF2B5EF4-FFF2-40B4-BE49-F238E27FC236}">
                <a16:creationId xmlns:a16="http://schemas.microsoft.com/office/drawing/2014/main" id="{409FD5EA-039C-4876-8E92-3A464A125DD6}"/>
              </a:ext>
            </a:extLst>
          </p:cNvPr>
          <p:cNvCxnSpPr>
            <a:cxnSpLocks/>
            <a:stCxn id="43" idx="2"/>
            <a:endCxn id="47" idx="0"/>
          </p:cNvCxnSpPr>
          <p:nvPr/>
        </p:nvCxnSpPr>
        <p:spPr>
          <a:xfrm rot="16200000" flipH="1">
            <a:off x="5098019" y="5313569"/>
            <a:ext cx="484048" cy="630070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연결선: 꺾임 60">
            <a:extLst>
              <a:ext uri="{FF2B5EF4-FFF2-40B4-BE49-F238E27FC236}">
                <a16:creationId xmlns:a16="http://schemas.microsoft.com/office/drawing/2014/main" id="{DA74B2C8-BB62-4F66-A947-C3AB1292EC34}"/>
              </a:ext>
            </a:extLst>
          </p:cNvPr>
          <p:cNvCxnSpPr>
            <a:cxnSpLocks/>
            <a:stCxn id="43" idx="2"/>
            <a:endCxn id="48" idx="0"/>
          </p:cNvCxnSpPr>
          <p:nvPr/>
        </p:nvCxnSpPr>
        <p:spPr>
          <a:xfrm rot="16200000" flipH="1">
            <a:off x="5746091" y="4665497"/>
            <a:ext cx="484048" cy="1926214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연결선: 꺾임 63">
            <a:extLst>
              <a:ext uri="{FF2B5EF4-FFF2-40B4-BE49-F238E27FC236}">
                <a16:creationId xmlns:a16="http://schemas.microsoft.com/office/drawing/2014/main" id="{B80AD182-F8A2-4D58-BD47-4C59E8EF6306}"/>
              </a:ext>
            </a:extLst>
          </p:cNvPr>
          <p:cNvCxnSpPr>
            <a:cxnSpLocks/>
            <a:stCxn id="43" idx="2"/>
            <a:endCxn id="49" idx="0"/>
          </p:cNvCxnSpPr>
          <p:nvPr/>
        </p:nvCxnSpPr>
        <p:spPr>
          <a:xfrm rot="16200000" flipH="1">
            <a:off x="6493466" y="3918122"/>
            <a:ext cx="484048" cy="3420964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627511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r>
              <a:rPr lang="ko-KR" altLang="en-US">
                <a:solidFill>
                  <a:srgbClr val="000000"/>
                </a:solidFill>
              </a:rPr>
              <a:t>특정 값이 있는지 확인하기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4-2 </a:t>
            </a:r>
            <a:r>
              <a:rPr lang="ko-KR" altLang="en-US">
                <a:latin typeface="+mj-ea"/>
                <a:ea typeface="+mj-ea"/>
              </a:rPr>
              <a:t>시퀀스 자료형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39654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값 </a:t>
            </a:r>
            <a:r>
              <a:rPr lang="en-US" altLang="ko-KR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in </a:t>
            </a:r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시퀀스객체</a:t>
            </a: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6D12EB46-06CE-4C56-BEFF-9B5AF12AFE0D}"/>
              </a:ext>
            </a:extLst>
          </p:cNvPr>
          <p:cNvGrpSpPr/>
          <p:nvPr/>
        </p:nvGrpSpPr>
        <p:grpSpPr>
          <a:xfrm>
            <a:off x="664772" y="1304764"/>
            <a:ext cx="8460941" cy="1003950"/>
            <a:chOff x="704528" y="1448780"/>
            <a:chExt cx="7920881" cy="1008112"/>
          </a:xfrm>
        </p:grpSpPr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48D93261-503C-4984-B67D-50349DE470D9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77EDF2A4-36E1-44CC-A206-859F17D30C7B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= [0, 10, 20, 30, 40, 50, 60, 70, 80 ,90]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print(30 in a)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print(100 in a)</a:t>
              </a:r>
              <a:endParaRPr lang="pt-BR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sp>
        <p:nvSpPr>
          <p:cNvPr id="56" name="Rectangle 8">
            <a:extLst>
              <a:ext uri="{FF2B5EF4-FFF2-40B4-BE49-F238E27FC236}">
                <a16:creationId xmlns:a16="http://schemas.microsoft.com/office/drawing/2014/main" id="{17A78790-DB90-44E7-8519-392D15909D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2528900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값 </a:t>
            </a:r>
            <a:r>
              <a:rPr lang="en-US" altLang="ko-KR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not in </a:t>
            </a:r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시퀀스객체</a:t>
            </a:r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81F4BB87-9489-4B0B-8807-D402AF836C32}"/>
              </a:ext>
            </a:extLst>
          </p:cNvPr>
          <p:cNvGrpSpPr/>
          <p:nvPr/>
        </p:nvGrpSpPr>
        <p:grpSpPr>
          <a:xfrm>
            <a:off x="664772" y="2994010"/>
            <a:ext cx="8460941" cy="1003950"/>
            <a:chOff x="704528" y="1448780"/>
            <a:chExt cx="7920881" cy="1008112"/>
          </a:xfrm>
        </p:grpSpPr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DEBFCEF4-676E-43D3-A480-C05DAFD9BFC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D85E8417-CFE9-4330-ADE9-2D3777D6EC28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= [0, 10, 20, 30, 40, 50, 60, 70, 80 ,90]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print(100 not in a)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print(30 not in a)</a:t>
              </a:r>
              <a:endParaRPr lang="pt-BR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6305111C-62C6-4A85-9D62-A5AD2CA8B9BC}"/>
              </a:ext>
            </a:extLst>
          </p:cNvPr>
          <p:cNvGrpSpPr/>
          <p:nvPr/>
        </p:nvGrpSpPr>
        <p:grpSpPr>
          <a:xfrm>
            <a:off x="664772" y="4342671"/>
            <a:ext cx="8460941" cy="369332"/>
            <a:chOff x="704528" y="1448780"/>
            <a:chExt cx="7920881" cy="1008112"/>
          </a:xfrm>
        </p:grpSpPr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47FF0AC4-14CC-4FE1-99B1-50DB44B7663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EBB8AB90-F9E0-46BE-AB1A-E060B5835966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43 in (38, 76,43,62, 19)</a:t>
              </a:r>
              <a:endParaRPr lang="pt-BR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A141F29C-1D94-465B-9F39-5021FB7EA182}"/>
              </a:ext>
            </a:extLst>
          </p:cNvPr>
          <p:cNvGrpSpPr/>
          <p:nvPr/>
        </p:nvGrpSpPr>
        <p:grpSpPr>
          <a:xfrm>
            <a:off x="664772" y="4875010"/>
            <a:ext cx="8460941" cy="369332"/>
            <a:chOff x="704528" y="1448780"/>
            <a:chExt cx="7920881" cy="1008112"/>
          </a:xfrm>
        </p:grpSpPr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115C0F6E-5EFA-4833-9925-55C84322C0D2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4A7FD77A-3675-4331-B789-9C8BDFC6856F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1 in range(10)</a:t>
              </a:r>
              <a:endParaRPr lang="pt-BR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9FA12AC9-71A2-461A-A6D1-93B88520F9EC}"/>
              </a:ext>
            </a:extLst>
          </p:cNvPr>
          <p:cNvGrpSpPr/>
          <p:nvPr/>
        </p:nvGrpSpPr>
        <p:grpSpPr>
          <a:xfrm>
            <a:off x="664772" y="5413126"/>
            <a:ext cx="8460941" cy="369332"/>
            <a:chOff x="704528" y="1448780"/>
            <a:chExt cx="7920881" cy="1008112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508B52FD-77AD-4DCC-AA26-674FE5D64A4E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371B8341-BB16-4FD1-AC92-004E409B2BEA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'P' in 'Hello, Python'</a:t>
              </a:r>
              <a:endParaRPr lang="pt-BR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2063155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r>
              <a:rPr lang="ko-KR" altLang="en-US">
                <a:solidFill>
                  <a:srgbClr val="000000"/>
                </a:solidFill>
              </a:rPr>
              <a:t>시퀀스 객체 연결하기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4-2 </a:t>
            </a:r>
            <a:r>
              <a:rPr lang="ko-KR" altLang="en-US">
                <a:latin typeface="+mj-ea"/>
                <a:ea typeface="+mj-ea"/>
              </a:rPr>
              <a:t>시퀀스 자료형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39654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시퀀스객체</a:t>
            </a:r>
            <a:r>
              <a:rPr lang="en-US" altLang="ko-KR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1 +  </a:t>
            </a:r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시퀀스객체</a:t>
            </a:r>
            <a:r>
              <a:rPr lang="en-US" altLang="ko-KR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2</a:t>
            </a:r>
            <a:endParaRPr lang="ko-KR" altLang="en-US" b="1" i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6D12EB46-06CE-4C56-BEFF-9B5AF12AFE0D}"/>
              </a:ext>
            </a:extLst>
          </p:cNvPr>
          <p:cNvGrpSpPr/>
          <p:nvPr/>
        </p:nvGrpSpPr>
        <p:grpSpPr>
          <a:xfrm>
            <a:off x="664772" y="1304764"/>
            <a:ext cx="8460941" cy="1003950"/>
            <a:chOff x="704528" y="1448780"/>
            <a:chExt cx="7920881" cy="1008112"/>
          </a:xfrm>
        </p:grpSpPr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48D93261-503C-4984-B67D-50349DE470D9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77EDF2A4-36E1-44CC-A206-859F17D30C7B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= [0, 10, 20, 30]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b = [9, 8, 7, 6]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+ b</a:t>
              </a:r>
              <a:endParaRPr lang="pt-BR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sp>
        <p:nvSpPr>
          <p:cNvPr id="56" name="Rectangle 8">
            <a:extLst>
              <a:ext uri="{FF2B5EF4-FFF2-40B4-BE49-F238E27FC236}">
                <a16:creationId xmlns:a16="http://schemas.microsoft.com/office/drawing/2014/main" id="{17A78790-DB90-44E7-8519-392D15909D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2528900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altLang="ko-KR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range</a:t>
            </a:r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는 </a:t>
            </a:r>
            <a:r>
              <a:rPr lang="en-US" altLang="ko-KR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+</a:t>
            </a:r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로 연결할 수 없다</a:t>
            </a:r>
            <a:r>
              <a:rPr lang="en-US" altLang="ko-KR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  <a:endParaRPr lang="ko-KR" altLang="en-US" b="1" i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81F4BB87-9489-4B0B-8807-D402AF836C32}"/>
              </a:ext>
            </a:extLst>
          </p:cNvPr>
          <p:cNvGrpSpPr/>
          <p:nvPr/>
        </p:nvGrpSpPr>
        <p:grpSpPr>
          <a:xfrm>
            <a:off x="664772" y="2994010"/>
            <a:ext cx="8460941" cy="369332"/>
            <a:chOff x="704528" y="1448780"/>
            <a:chExt cx="7920881" cy="1008112"/>
          </a:xfrm>
        </p:grpSpPr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DEBFCEF4-676E-43D3-A480-C05DAFD9BFC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D85E8417-CFE9-4330-ADE9-2D3777D6EC28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range(0, 10) + range(10, 20)</a:t>
              </a:r>
            </a:p>
          </p:txBody>
        </p:sp>
      </p:grpSp>
      <p:sp>
        <p:nvSpPr>
          <p:cNvPr id="21" name="Rectangle 8">
            <a:extLst>
              <a:ext uri="{FF2B5EF4-FFF2-40B4-BE49-F238E27FC236}">
                <a16:creationId xmlns:a16="http://schemas.microsoft.com/office/drawing/2014/main" id="{52F1C154-57D9-4837-883F-E6BECF7E17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3753036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altLang="ko-KR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range</a:t>
            </a:r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는 리스트 또는 튜플로 만들어서 연결하면 된다</a:t>
            </a:r>
            <a:r>
              <a:rPr lang="en-US" altLang="ko-KR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  <a:endParaRPr lang="ko-KR" altLang="en-US" b="1" i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E30590D6-13EC-4B6E-8754-D613152A4CAC}"/>
              </a:ext>
            </a:extLst>
          </p:cNvPr>
          <p:cNvGrpSpPr/>
          <p:nvPr/>
        </p:nvGrpSpPr>
        <p:grpSpPr>
          <a:xfrm>
            <a:off x="664772" y="4218146"/>
            <a:ext cx="8460941" cy="369332"/>
            <a:chOff x="704528" y="1448780"/>
            <a:chExt cx="7920881" cy="1008112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A5C26BC9-97BC-4DCA-B975-89B51C29981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8A4EED1B-4A72-45F9-BCEE-D32781057599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list(range(0, 10)) + list(range(10, 20))</a:t>
              </a: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D8E3E749-3ED4-42A1-93CF-1F38158A5C44}"/>
              </a:ext>
            </a:extLst>
          </p:cNvPr>
          <p:cNvGrpSpPr/>
          <p:nvPr/>
        </p:nvGrpSpPr>
        <p:grpSpPr>
          <a:xfrm>
            <a:off x="664772" y="4792506"/>
            <a:ext cx="8460941" cy="369332"/>
            <a:chOff x="704528" y="1448780"/>
            <a:chExt cx="7920881" cy="1008112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34A78501-94D0-4418-8381-581AD9A61A13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3AB2A3B0-E962-459D-9835-8579C41CAE5D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tuple(range(0, 10)) + tuple(range(10, 20))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419186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FFFFCC"/>
        </a:solidFill>
        <a:ln>
          <a:solidFill>
            <a:schemeClr val="bg1">
              <a:lumMod val="50000"/>
            </a:schemeClr>
          </a:solidFill>
        </a:ln>
      </a:spPr>
      <a:bodyPr rtlCol="0" anchor="ctr"/>
      <a:lstStyle>
        <a:defPPr algn="ctr">
          <a:defRPr smtClean="0">
            <a:solidFill>
              <a:schemeClr val="tx1"/>
            </a:solidFill>
            <a:latin typeface="Consolas" panose="020B0609020204030204" pitchFamily="49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 algn="l">
          <a:defRPr smtClean="0">
            <a:latin typeface="Consolas" panose="020B0609020204030204" pitchFamily="49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74798</TotalTime>
  <Words>24321</Words>
  <Application>Microsoft Office PowerPoint</Application>
  <PresentationFormat>A4 용지(210x297mm)</PresentationFormat>
  <Paragraphs>5575</Paragraphs>
  <Slides>312</Slides>
  <Notes>308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312</vt:i4>
      </vt:variant>
    </vt:vector>
  </HeadingPairs>
  <TitlesOfParts>
    <vt:vector size="323" baseType="lpstr">
      <vt:lpstr>맑은 고딕</vt:lpstr>
      <vt:lpstr>Arial</vt:lpstr>
      <vt:lpstr>맑은 고딕</vt:lpstr>
      <vt:lpstr>고도 M</vt:lpstr>
      <vt:lpstr>Consolas</vt:lpstr>
      <vt:lpstr>Calibri</vt:lpstr>
      <vt:lpstr>Candara</vt:lpstr>
      <vt:lpstr>Calibri Light</vt:lpstr>
      <vt:lpstr>Wingdings</vt:lpstr>
      <vt:lpstr>Times New Roman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이영수/선임/시스템에어컨Control Biz.팀(youngsoo.lee@lge.com)</dc:creator>
  <cp:lastModifiedBy>kim jungin</cp:lastModifiedBy>
  <cp:revision>2981</cp:revision>
  <cp:lastPrinted>2018-09-03T04:45:55Z</cp:lastPrinted>
  <dcterms:created xsi:type="dcterms:W3CDTF">2015-04-18T08:49:35Z</dcterms:created>
  <dcterms:modified xsi:type="dcterms:W3CDTF">2021-07-15T03:43:27Z</dcterms:modified>
</cp:coreProperties>
</file>